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367" r:id="rId3"/>
    <p:sldId id="372" r:id="rId4"/>
    <p:sldId id="373" r:id="rId5"/>
    <p:sldId id="374" r:id="rId6"/>
    <p:sldId id="377" r:id="rId7"/>
    <p:sldId id="378" r:id="rId8"/>
    <p:sldId id="375" r:id="rId9"/>
    <p:sldId id="379" r:id="rId10"/>
    <p:sldId id="376" r:id="rId11"/>
    <p:sldId id="380" r:id="rId12"/>
    <p:sldId id="381" r:id="rId13"/>
    <p:sldId id="369" r:id="rId14"/>
  </p:sldIdLst>
  <p:sldSz cx="20116800" cy="109728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4923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746149" algn="l" defTabSz="14923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1492300" algn="l" defTabSz="14923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2238450" algn="l" defTabSz="14923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2984601" algn="l" defTabSz="14923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3730752" algn="l" defTabSz="14923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4476901" algn="l" defTabSz="14923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5223052" algn="l" defTabSz="14923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5969203" algn="l" defTabSz="14923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3456" userDrawn="1">
          <p15:clr>
            <a:srgbClr val="A4A3A4"/>
          </p15:clr>
        </p15:guide>
        <p15:guide id="2" pos="63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09"/>
    <p:restoredTop sz="96396"/>
  </p:normalViewPr>
  <p:slideViewPr>
    <p:cSldViewPr snapToGrid="0" snapToObjects="1" showGuides="1">
      <p:cViewPr varScale="1">
        <p:scale>
          <a:sx n="90" d="100"/>
          <a:sy n="90" d="100"/>
        </p:scale>
        <p:origin x="248" y="352"/>
      </p:cViewPr>
      <p:guideLst>
        <p:guide orient="horz" pos="3456"/>
        <p:guide pos="63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87" name="Shape 58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9158615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1492300" latinLnBrk="0">
      <a:defRPr sz="1200">
        <a:latin typeface="+mj-lt"/>
        <a:ea typeface="+mj-ea"/>
        <a:cs typeface="+mj-cs"/>
        <a:sym typeface="Calibri"/>
      </a:defRPr>
    </a:lvl1pPr>
    <a:lvl2pPr indent="228600" defTabSz="1492300" latinLnBrk="0">
      <a:defRPr sz="1200">
        <a:latin typeface="+mj-lt"/>
        <a:ea typeface="+mj-ea"/>
        <a:cs typeface="+mj-cs"/>
        <a:sym typeface="Calibri"/>
      </a:defRPr>
    </a:lvl2pPr>
    <a:lvl3pPr indent="457200" defTabSz="1492300" latinLnBrk="0">
      <a:defRPr sz="1200">
        <a:latin typeface="+mj-lt"/>
        <a:ea typeface="+mj-ea"/>
        <a:cs typeface="+mj-cs"/>
        <a:sym typeface="Calibri"/>
      </a:defRPr>
    </a:lvl3pPr>
    <a:lvl4pPr indent="685800" defTabSz="1492300" latinLnBrk="0">
      <a:defRPr sz="1200">
        <a:latin typeface="+mj-lt"/>
        <a:ea typeface="+mj-ea"/>
        <a:cs typeface="+mj-cs"/>
        <a:sym typeface="Calibri"/>
      </a:defRPr>
    </a:lvl4pPr>
    <a:lvl5pPr indent="914400" defTabSz="1492300" latinLnBrk="0">
      <a:defRPr sz="1200">
        <a:latin typeface="+mj-lt"/>
        <a:ea typeface="+mj-ea"/>
        <a:cs typeface="+mj-cs"/>
        <a:sym typeface="Calibri"/>
      </a:defRPr>
    </a:lvl5pPr>
    <a:lvl6pPr indent="1143000" defTabSz="1492300" latinLnBrk="0">
      <a:defRPr sz="1200">
        <a:latin typeface="+mj-lt"/>
        <a:ea typeface="+mj-ea"/>
        <a:cs typeface="+mj-cs"/>
        <a:sym typeface="Calibri"/>
      </a:defRPr>
    </a:lvl6pPr>
    <a:lvl7pPr indent="1371600" defTabSz="1492300" latinLnBrk="0">
      <a:defRPr sz="1200">
        <a:latin typeface="+mj-lt"/>
        <a:ea typeface="+mj-ea"/>
        <a:cs typeface="+mj-cs"/>
        <a:sym typeface="Calibri"/>
      </a:defRPr>
    </a:lvl7pPr>
    <a:lvl8pPr indent="1600200" defTabSz="1492300" latinLnBrk="0">
      <a:defRPr sz="1200">
        <a:latin typeface="+mj-lt"/>
        <a:ea typeface="+mj-ea"/>
        <a:cs typeface="+mj-cs"/>
        <a:sym typeface="Calibri"/>
      </a:defRPr>
    </a:lvl8pPr>
    <a:lvl9pPr indent="1828800" defTabSz="14923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85750" y="685800"/>
            <a:ext cx="6286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7711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85750" y="685800"/>
            <a:ext cx="6286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/>
              <a:t>Узнать, откуда собирать гипотезы</a:t>
            </a:r>
          </a:p>
          <a:p>
            <a:r>
              <a:rPr lang="ru-RU"/>
              <a:t>Узнать, как систематизировать гипотезы для последующей проверки</a:t>
            </a:r>
          </a:p>
          <a:p>
            <a:r>
              <a:rPr lang="ru-RU"/>
              <a:t>Получить чек-лист для </a:t>
            </a:r>
            <a:r>
              <a:rPr lang="ru-RU" err="1"/>
              <a:t>дискаверинга</a:t>
            </a:r>
            <a:r>
              <a:rPr lang="ru-RU"/>
              <a:t> и </a:t>
            </a:r>
            <a:r>
              <a:rPr lang="ru-RU" err="1"/>
              <a:t>валидации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21439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85750" y="685800"/>
            <a:ext cx="6286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66774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85750" y="685800"/>
            <a:ext cx="6286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8507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85750" y="685800"/>
            <a:ext cx="6286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00131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85750" y="685800"/>
            <a:ext cx="6286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75533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85750" y="685800"/>
            <a:ext cx="6286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52179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85750" y="685800"/>
            <a:ext cx="6286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87603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85750" y="685800"/>
            <a:ext cx="6286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881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t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0" name="Shape 20"/>
          <p:cNvSpPr/>
          <p:nvPr/>
        </p:nvSpPr>
        <p:spPr>
          <a:xfrm>
            <a:off x="17626091" y="610979"/>
            <a:ext cx="465198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FFFFFF"/>
                </a:solidFill>
                <a:latin typeface="San Francisco Display Light"/>
                <a:ea typeface="San Francisco Display Light"/>
                <a:cs typeface="San Francisco Display Light"/>
                <a:sym typeface="San Francisco Display Light"/>
              </a:defRPr>
            </a:lvl1pPr>
          </a:lstStyle>
          <a:p>
            <a:pPr>
              <a:defRPr sz="2900"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pPr>
            <a:r>
              <a:rPr sz="1200">
                <a:latin typeface="San Francisco Display Light"/>
                <a:ea typeface="San Francisco Display Light"/>
                <a:cs typeface="San Francisco Display Light"/>
                <a:sym typeface="San Francisco Display Light"/>
              </a:rPr>
              <a:t>Page: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op Heade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844499" y="0"/>
            <a:ext cx="16441665" cy="571480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/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29" name="Shape 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30" name="Shape 30"/>
          <p:cNvSpPr/>
          <p:nvPr/>
        </p:nvSpPr>
        <p:spPr>
          <a:xfrm>
            <a:off x="17626091" y="610979"/>
            <a:ext cx="465198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FFFFFF"/>
                </a:solidFill>
                <a:latin typeface="San Francisco Display Light"/>
                <a:ea typeface="San Francisco Display Light"/>
                <a:cs typeface="San Francisco Display Light"/>
                <a:sym typeface="San Francisco Display Light"/>
              </a:defRPr>
            </a:lvl1pPr>
          </a:lstStyle>
          <a:p>
            <a:pPr>
              <a:defRPr sz="2900"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pPr>
            <a:r>
              <a:rPr sz="1200">
                <a:latin typeface="San Francisco Display Light"/>
                <a:ea typeface="San Francisco Display Light"/>
                <a:cs typeface="San Francisco Display Light"/>
                <a:sym typeface="San Francisco Display Light"/>
              </a:rPr>
              <a:t>Page: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Gradient BG 02">
    <p:bg>
      <p:bgPr>
        <a:gradFill flip="none" rotWithShape="1">
          <a:gsLst>
            <a:gs pos="0">
              <a:srgbClr val="5267A4"/>
            </a:gs>
            <a:gs pos="100000">
              <a:srgbClr val="1992AA"/>
            </a:gs>
          </a:gsLst>
          <a:lin ang="1690303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69" name="Shape 69"/>
          <p:cNvSpPr/>
          <p:nvPr/>
        </p:nvSpPr>
        <p:spPr>
          <a:xfrm>
            <a:off x="17626091" y="610979"/>
            <a:ext cx="465198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FFFFFF"/>
                </a:solidFill>
                <a:latin typeface="San Francisco Display Light"/>
                <a:ea typeface="San Francisco Display Light"/>
                <a:cs typeface="San Francisco Display Light"/>
                <a:sym typeface="San Francisco Display Light"/>
              </a:defRPr>
            </a:lvl1pPr>
          </a:lstStyle>
          <a:p>
            <a:pPr>
              <a:defRPr sz="2900"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pPr>
            <a:r>
              <a:rPr sz="1200">
                <a:latin typeface="San Francisco Display Light"/>
                <a:ea typeface="San Francisco Display Light"/>
                <a:cs typeface="San Francisco Display Light"/>
                <a:sym typeface="San Francisco Display Light"/>
              </a:rPr>
              <a:t>Page: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26" name="Shape 226"/>
          <p:cNvSpPr/>
          <p:nvPr/>
        </p:nvSpPr>
        <p:spPr>
          <a:xfrm>
            <a:off x="17626091" y="610979"/>
            <a:ext cx="465198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FFFFFF"/>
                </a:solidFill>
                <a:latin typeface="San Francisco Display Light"/>
                <a:ea typeface="San Francisco Display Light"/>
                <a:cs typeface="San Francisco Display Light"/>
                <a:sym typeface="San Francisco Display Light"/>
              </a:defRPr>
            </a:lvl1pPr>
          </a:lstStyle>
          <a:p>
            <a:pPr>
              <a:defRPr sz="2900"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pPr>
            <a:r>
              <a:rPr sz="1200">
                <a:latin typeface="San Francisco Display Light"/>
                <a:ea typeface="San Francisco Display Light"/>
                <a:cs typeface="San Francisco Display Light"/>
                <a:sym typeface="San Francisco Display Light"/>
              </a:rPr>
              <a:t>Page: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13764076" y="-2"/>
            <a:ext cx="6352724" cy="1097280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/>
          <a:lstStyle>
            <a:lvl1pPr>
              <a:defRPr sz="1000"/>
            </a:lvl1pPr>
          </a:lstStyle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17626091" y="610979"/>
            <a:ext cx="465198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FFFFFF"/>
                </a:solidFill>
                <a:latin typeface="San Francisco Display Light"/>
                <a:ea typeface="San Francisco Display Light"/>
                <a:cs typeface="San Francisco Display Light"/>
                <a:sym typeface="San Francisco Display Light"/>
              </a:defRPr>
            </a:lvl1pPr>
          </a:lstStyle>
          <a:p>
            <a:pPr>
              <a:defRPr sz="2900"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pPr>
            <a:r>
              <a:rPr sz="1200">
                <a:latin typeface="San Francisco Display Light"/>
                <a:ea typeface="San Francisco Display Light"/>
                <a:cs typeface="San Francisco Display Light"/>
                <a:sym typeface="San Francisco Display Light"/>
              </a:rPr>
              <a:t>Page: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0" y="0"/>
            <a:ext cx="20116800" cy="10972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/>
          <a:lstStyle>
            <a:lvl1pPr>
              <a:defRPr sz="1000"/>
            </a:lvl1pPr>
          </a:lstStyle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486" name="Shape 486"/>
          <p:cNvSpPr/>
          <p:nvPr/>
        </p:nvSpPr>
        <p:spPr>
          <a:xfrm>
            <a:off x="17626091" y="610979"/>
            <a:ext cx="465198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FFFFFF"/>
                </a:solidFill>
                <a:latin typeface="San Francisco Display Light"/>
                <a:ea typeface="San Francisco Display Light"/>
                <a:cs typeface="San Francisco Display Light"/>
                <a:sym typeface="San Francisco Display Light"/>
              </a:defRPr>
            </a:lvl1pPr>
          </a:lstStyle>
          <a:p>
            <a:pPr>
              <a:defRPr sz="2900"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pPr>
            <a:r>
              <a:rPr sz="1200">
                <a:latin typeface="San Francisco Display Light"/>
                <a:ea typeface="San Francisco Display Light"/>
                <a:cs typeface="San Francisco Display Light"/>
                <a:sym typeface="San Francisco Display Light"/>
              </a:rPr>
              <a:t>Page: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0" y="0"/>
            <a:ext cx="20116800" cy="635079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/>
          <a:lstStyle>
            <a:lvl1pPr>
              <a:defRPr sz="1000"/>
            </a:lvl1pPr>
          </a:lstStyle>
          <a:p>
            <a:endParaRPr lang="en-US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0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8091288" y="610979"/>
            <a:ext cx="24567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FFFFFF"/>
                </a:solidFill>
                <a:latin typeface="San Francisco Display Light"/>
                <a:ea typeface="San Francisco Display Light"/>
                <a:cs typeface="San Francisco Display Light"/>
                <a:sym typeface="San Francisco Display Light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5" r:id="rId4"/>
    <p:sldLayoutId id="2147483667" r:id="rId5"/>
    <p:sldLayoutId id="2147483670" r:id="rId6"/>
    <p:sldLayoutId id="2147483688" r:id="rId7"/>
  </p:sldLayoutIdLst>
  <p:transition spd="med"/>
  <p:txStyles>
    <p:titleStyle>
      <a:lvl1pPr marL="0" marR="0" indent="0" algn="ctr" defTabSz="1463039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ctr" defTabSz="1463039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ctr" defTabSz="1463039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ctr" defTabSz="1463039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ctr" defTabSz="1463039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ctr" defTabSz="1463039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ctr" defTabSz="1463039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ctr" defTabSz="1463039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ctr" defTabSz="1463039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0" marR="0" indent="0" algn="ctr" defTabSz="1463039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731519" algn="ctr" defTabSz="1463039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1463039" algn="ctr" defTabSz="1463039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2194560" algn="ctr" defTabSz="1463039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2926079" algn="ctr" defTabSz="1463039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3657600" algn="ctr" defTabSz="1463039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4389120" algn="ctr" defTabSz="1463039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5120640" algn="ctr" defTabSz="1463039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5852159" algn="ctr" defTabSz="1463039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14923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an Francisco Display Light"/>
        </a:defRPr>
      </a:lvl1pPr>
      <a:lvl2pPr marL="0" marR="0" indent="746149" algn="r" defTabSz="14923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an Francisco Display Light"/>
        </a:defRPr>
      </a:lvl2pPr>
      <a:lvl3pPr marL="0" marR="0" indent="1492300" algn="r" defTabSz="14923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an Francisco Display Light"/>
        </a:defRPr>
      </a:lvl3pPr>
      <a:lvl4pPr marL="0" marR="0" indent="2238450" algn="r" defTabSz="14923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an Francisco Display Light"/>
        </a:defRPr>
      </a:lvl4pPr>
      <a:lvl5pPr marL="0" marR="0" indent="2984601" algn="r" defTabSz="14923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an Francisco Display Light"/>
        </a:defRPr>
      </a:lvl5pPr>
      <a:lvl6pPr marL="0" marR="0" indent="3730752" algn="r" defTabSz="14923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an Francisco Display Light"/>
        </a:defRPr>
      </a:lvl6pPr>
      <a:lvl7pPr marL="0" marR="0" indent="4476901" algn="r" defTabSz="14923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an Francisco Display Light"/>
        </a:defRPr>
      </a:lvl7pPr>
      <a:lvl8pPr marL="0" marR="0" indent="5223052" algn="r" defTabSz="14923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an Francisco Display Light"/>
        </a:defRPr>
      </a:lvl8pPr>
      <a:lvl9pPr marL="0" marR="0" indent="5969203" algn="r" defTabSz="14923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an Francisco Display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7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8.svg"/><Relationship Id="rId4" Type="http://schemas.openxmlformats.org/officeDocument/2006/relationships/image" Target="../media/image15.svg"/><Relationship Id="rId9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23"/>
          </p:nvPr>
        </p:nvSpPr>
        <p:spPr/>
      </p:sp>
      <p:sp>
        <p:nvSpPr>
          <p:cNvPr id="590" name="Shape 590"/>
          <p:cNvSpPr/>
          <p:nvPr/>
        </p:nvSpPr>
        <p:spPr>
          <a:xfrm>
            <a:off x="0" y="0"/>
            <a:ext cx="20116800" cy="10972800"/>
          </a:xfrm>
          <a:prstGeom prst="rect">
            <a:avLst/>
          </a:prstGeom>
          <a:solidFill>
            <a:srgbClr val="21222C">
              <a:alpha val="64283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591" name="Shape 59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</a:t>
            </a:fld>
            <a:endParaRPr dirty="0"/>
          </a:p>
        </p:txBody>
      </p:sp>
      <p:sp>
        <p:nvSpPr>
          <p:cNvPr id="592" name="Shape 592"/>
          <p:cNvSpPr/>
          <p:nvPr/>
        </p:nvSpPr>
        <p:spPr>
          <a:xfrm rot="21081982">
            <a:off x="8785747" y="4213747"/>
            <a:ext cx="2545307" cy="2545306"/>
          </a:xfrm>
          <a:prstGeom prst="roundRect">
            <a:avLst>
              <a:gd name="adj" fmla="val 15000"/>
            </a:avLst>
          </a:prstGeom>
          <a:gradFill>
            <a:gsLst>
              <a:gs pos="0">
                <a:srgbClr val="AB1942"/>
              </a:gs>
              <a:gs pos="100000">
                <a:srgbClr val="FF4C00"/>
              </a:gs>
            </a:gsLst>
            <a:lin ang="16903030"/>
          </a:gradFill>
          <a:ln w="12700">
            <a:miter lim="400000"/>
          </a:ln>
          <a:effectLst>
            <a:outerShdw blurRad="127000" dist="25400" dir="2150891" rotWithShape="0">
              <a:srgbClr val="000000">
                <a:alpha val="25253"/>
              </a:srgbClr>
            </a:outerShdw>
          </a:effectLst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593" name="Shape 593"/>
          <p:cNvSpPr/>
          <p:nvPr/>
        </p:nvSpPr>
        <p:spPr>
          <a:xfrm>
            <a:off x="8785747" y="4213747"/>
            <a:ext cx="2545307" cy="2545306"/>
          </a:xfrm>
          <a:prstGeom prst="roundRect">
            <a:avLst>
              <a:gd name="adj" fmla="val 15000"/>
            </a:avLst>
          </a:prstGeom>
          <a:solidFill>
            <a:srgbClr val="21222C"/>
          </a:soli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594" name="Shape 594"/>
          <p:cNvSpPr/>
          <p:nvPr/>
        </p:nvSpPr>
        <p:spPr>
          <a:xfrm>
            <a:off x="9126575" y="4993957"/>
            <a:ext cx="1863650" cy="9848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r">
              <a:defRPr>
                <a:solidFill>
                  <a:srgbClr val="FFFFFF"/>
                </a:solidFill>
                <a:latin typeface="San Francisco Display Ultralight"/>
                <a:ea typeface="San Francisco Display Ultralight"/>
                <a:cs typeface="San Francisco Display Ultralight"/>
                <a:sym typeface="San Francisco Display Ultralight"/>
              </a:defRPr>
            </a:pPr>
            <a:r>
              <a:rPr lang="ru-RU" dirty="0"/>
              <a:t>Проектный</a:t>
            </a:r>
            <a:endParaRPr dirty="0"/>
          </a:p>
          <a:p>
            <a:pPr algn="r">
              <a:defRPr>
                <a:solidFill>
                  <a:srgbClr val="FFFFFF"/>
                </a:solidFill>
                <a:latin typeface="San Francisco Display Ultralight"/>
                <a:ea typeface="San Francisco Display Ultralight"/>
                <a:cs typeface="San Francisco Display Ultralight"/>
                <a:sym typeface="San Francisco Display Ultralight"/>
              </a:defRPr>
            </a:pPr>
            <a:r>
              <a:rPr lang="ru-RU" dirty="0"/>
              <a:t>Практикум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5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5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300" fill="hold"/>
                                        <p:tgtEl>
                                          <p:spTgt spid="5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5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2" grpId="0" animBg="1"/>
      <p:bldP spid="59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10</a:t>
            </a:fld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C51BBA-57BE-3A4B-8388-77C9C680F64F}"/>
              </a:ext>
            </a:extLst>
          </p:cNvPr>
          <p:cNvSpPr txBox="1"/>
          <p:nvPr/>
        </p:nvSpPr>
        <p:spPr>
          <a:xfrm>
            <a:off x="6823953" y="430128"/>
            <a:ext cx="6468894" cy="6309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Как долго проводить А/Б тесты?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04852B-8D56-AF43-BE64-D356D18F23D0}"/>
              </a:ext>
            </a:extLst>
          </p:cNvPr>
          <p:cNvSpPr txBox="1"/>
          <p:nvPr/>
        </p:nvSpPr>
        <p:spPr>
          <a:xfrm>
            <a:off x="987360" y="1085197"/>
            <a:ext cx="17896114" cy="817146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Первое правило: не прекращайте тест только потому, что она становится статистически значимой. Вероятно, это самая распространенная ошибка, которую допускают начинающие оптимизаторы.</a:t>
            </a:r>
            <a:br>
              <a:rPr lang="ru-RU" sz="3500" dirty="0">
                <a:solidFill>
                  <a:srgbClr val="FFFFFF"/>
                </a:solidFill>
                <a:latin typeface="San Francisco Display Thin"/>
              </a:rPr>
            </a:b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Если вы слишком рано остановите тестирование, то обнаружите, что большинство изменений не приводит к увеличению дохода (что и является основной целью).</a:t>
            </a:r>
            <a:br>
              <a:rPr lang="ru-RU" sz="3500" dirty="0">
                <a:solidFill>
                  <a:srgbClr val="FFFFFF"/>
                </a:solidFill>
                <a:latin typeface="San Francisco Display Thin"/>
              </a:rPr>
            </a:b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Обратите внимание на эту статистику, полученную после 1000 </a:t>
            </a:r>
            <a:r>
              <a:rPr lang="en-US" sz="3500" dirty="0">
                <a:solidFill>
                  <a:srgbClr val="FFFFFF"/>
                </a:solidFill>
                <a:latin typeface="San Francisco Display Thin"/>
              </a:rPr>
              <a:t>A/A-</a:t>
            </a: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тестов (он проводился для двух идентичных страниц):</a:t>
            </a:r>
          </a:p>
          <a:p>
            <a:endParaRPr lang="ru-RU" sz="3500" dirty="0">
              <a:solidFill>
                <a:srgbClr val="FFFFFF"/>
              </a:solidFill>
              <a:latin typeface="San Francisco Display Thin"/>
            </a:endParaRPr>
          </a:p>
          <a:p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-71 эксперимент из 1000 достигал значимости в 90%</a:t>
            </a:r>
          </a:p>
          <a:p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-531 эксперимент из 1000 достигал значимости в 95%.</a:t>
            </a:r>
          </a:p>
          <a:p>
            <a:endParaRPr lang="ru-RU" sz="3500" dirty="0">
              <a:solidFill>
                <a:srgbClr val="FFFFFF"/>
              </a:solidFill>
              <a:latin typeface="San Francisco Display Thin"/>
            </a:endParaRPr>
          </a:p>
          <a:p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Преждевременная остановка тестов увеличивает риски ложных срабатываний.</a:t>
            </a:r>
            <a:br>
              <a:rPr lang="ru-RU" sz="3500" dirty="0">
                <a:solidFill>
                  <a:srgbClr val="FFFFFF"/>
                </a:solidFill>
                <a:latin typeface="San Francisco Display Thin"/>
              </a:rPr>
            </a:b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Определите размер выборки и проводите тестирование на протяжении нескольких недель хотя бы два рабочих цикла подряд.</a:t>
            </a:r>
            <a:br>
              <a:rPr lang="ru-RU" sz="3600" dirty="0"/>
            </a:br>
            <a:endParaRPr lang="ru-RU" sz="3500" dirty="0">
              <a:solidFill>
                <a:srgbClr val="FFFFFF"/>
              </a:solidFill>
              <a:latin typeface="San Francisco Display Thin"/>
            </a:endParaRPr>
          </a:p>
        </p:txBody>
      </p:sp>
      <p:pic>
        <p:nvPicPr>
          <p:cNvPr id="7" name="Рисунок 6" descr="Восклицательный знак">
            <a:extLst>
              <a:ext uri="{FF2B5EF4-FFF2-40B4-BE49-F238E27FC236}">
                <a16:creationId xmlns:a16="http://schemas.microsoft.com/office/drawing/2014/main" id="{0A664C2C-F955-BD47-901E-C684514063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77820" y="1073280"/>
            <a:ext cx="1065180" cy="1073748"/>
          </a:xfrm>
          <a:prstGeom prst="rect">
            <a:avLst/>
          </a:prstGeom>
        </p:spPr>
      </p:pic>
      <p:pic>
        <p:nvPicPr>
          <p:cNvPr id="9" name="Рисунок 8" descr="Стрелка: поворот вправо">
            <a:extLst>
              <a:ext uri="{FF2B5EF4-FFF2-40B4-BE49-F238E27FC236}">
                <a16:creationId xmlns:a16="http://schemas.microsoft.com/office/drawing/2014/main" id="{34AE8615-EB7C-AF45-9865-302D5659F2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749035" y="979575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284697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389074-6437-604E-943A-FA50252C3DFC}"/>
              </a:ext>
            </a:extLst>
          </p:cNvPr>
          <p:cNvSpPr txBox="1"/>
          <p:nvPr/>
        </p:nvSpPr>
        <p:spPr>
          <a:xfrm>
            <a:off x="914400" y="702129"/>
            <a:ext cx="18696213" cy="152349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ru-RU" sz="3200" dirty="0">
                <a:solidFill>
                  <a:srgbClr val="FFFFFF"/>
                </a:solidFill>
                <a:latin typeface="San Francisco Display Thin"/>
              </a:rPr>
              <a:t>Как определить размер выборки? Существует много отличных инструментов. Вот как вы можете рассчитать размер выборки с помощью инструмента </a:t>
            </a:r>
            <a:r>
              <a:rPr lang="ru-RU" sz="3200" dirty="0" err="1">
                <a:solidFill>
                  <a:srgbClr val="FFFFFF"/>
                </a:solidFill>
                <a:latin typeface="San Francisco Display Thin"/>
              </a:rPr>
              <a:t>Эвана</a:t>
            </a:r>
            <a:r>
              <a:rPr lang="ru-RU" sz="3200" dirty="0">
                <a:solidFill>
                  <a:srgbClr val="FFFFFF"/>
                </a:solidFill>
                <a:latin typeface="San Francisco Display Thin"/>
              </a:rPr>
              <a:t> Миллера:</a:t>
            </a:r>
            <a:br>
              <a:rPr lang="ru-RU" dirty="0"/>
            </a:br>
            <a:endParaRPr kumimoji="0" lang="ru-RU" sz="29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C9FC625D-5193-EE48-8BCA-D491A9DF67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529" y="2988129"/>
            <a:ext cx="8603333" cy="564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35F3ED2-6AD1-1948-B3A1-5E6FAA557BB4}"/>
              </a:ext>
            </a:extLst>
          </p:cNvPr>
          <p:cNvSpPr txBox="1"/>
          <p:nvPr/>
        </p:nvSpPr>
        <p:spPr>
          <a:xfrm>
            <a:off x="9258300" y="2106382"/>
            <a:ext cx="10858499" cy="79714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ru-RU" sz="3200" dirty="0">
                <a:solidFill>
                  <a:srgbClr val="FFFFFF"/>
                </a:solidFill>
                <a:latin typeface="San Francisco Display Thin"/>
              </a:rPr>
              <a:t>В этом примере мы указали, что коэффициент конверсии составляет 3% и мы хотим увеличить этот показатель как минимум на 10%. Этот инструмент утверждает, что каждую вариацию должны посетить 51 486 человек, прежде чем мы сможем взглянуть на уровни</a:t>
            </a:r>
            <a:r>
              <a:rPr lang="ru-RU" dirty="0"/>
              <a:t> </a:t>
            </a:r>
            <a:r>
              <a:rPr lang="ru-RU" sz="3200" dirty="0">
                <a:solidFill>
                  <a:srgbClr val="FFFFFF"/>
                </a:solidFill>
                <a:latin typeface="San Francisco Display Thin"/>
              </a:rPr>
              <a:t>статистической значимости.</a:t>
            </a:r>
            <a:br>
              <a:rPr lang="ru-RU" sz="3200" dirty="0">
                <a:solidFill>
                  <a:srgbClr val="FFFFFF"/>
                </a:solidFill>
                <a:latin typeface="San Francisco Display Thin"/>
              </a:rPr>
            </a:br>
            <a:br>
              <a:rPr lang="ru-RU" sz="3200" dirty="0">
                <a:solidFill>
                  <a:srgbClr val="FFFFFF"/>
                </a:solidFill>
                <a:latin typeface="San Francisco Display Thin"/>
              </a:rPr>
            </a:br>
            <a:r>
              <a:rPr lang="ru-RU" sz="3200" dirty="0">
                <a:solidFill>
                  <a:srgbClr val="FFFFFF"/>
                </a:solidFill>
                <a:latin typeface="San Francisco Display Thin"/>
              </a:rPr>
              <a:t>Помимо уровня значимости существует статистическая сила. Статистическая мощность пытается избежать ошибок типа </a:t>
            </a:r>
            <a:r>
              <a:rPr lang="en-US" sz="3200" dirty="0">
                <a:solidFill>
                  <a:srgbClr val="FFFFFF"/>
                </a:solidFill>
                <a:latin typeface="San Francisco Display Thin"/>
              </a:rPr>
              <a:t>II (</a:t>
            </a:r>
            <a:r>
              <a:rPr lang="ru-RU" sz="3200" dirty="0">
                <a:solidFill>
                  <a:srgbClr val="FFFFFF"/>
                </a:solidFill>
                <a:latin typeface="San Francisco Display Thin"/>
              </a:rPr>
              <a:t>ложные отрицания). Другими словами, она повышает вероятность того, что вы обнаружите наиболее эффективный элемент страницы.</a:t>
            </a:r>
            <a:br>
              <a:rPr lang="ru-RU" sz="3200" dirty="0">
                <a:solidFill>
                  <a:srgbClr val="FFFFFF"/>
                </a:solidFill>
                <a:latin typeface="San Francisco Display Thin"/>
              </a:rPr>
            </a:br>
            <a:br>
              <a:rPr lang="ru-RU" sz="3200" dirty="0">
                <a:solidFill>
                  <a:srgbClr val="FFFFFF"/>
                </a:solidFill>
                <a:latin typeface="San Francisco Display Thin"/>
              </a:rPr>
            </a:br>
            <a:r>
              <a:rPr lang="ru-RU" sz="3200" dirty="0">
                <a:solidFill>
                  <a:srgbClr val="FFFFFF"/>
                </a:solidFill>
                <a:latin typeface="San Francisco Display Thin"/>
              </a:rPr>
              <a:t>Помните, что 80% мощности является стандартом для инструментов </a:t>
            </a:r>
            <a:r>
              <a:rPr lang="en-US" sz="3200" dirty="0">
                <a:solidFill>
                  <a:srgbClr val="FFFFFF"/>
                </a:solidFill>
                <a:latin typeface="San Francisco Display Thin"/>
              </a:rPr>
              <a:t>A/B-</a:t>
            </a:r>
            <a:r>
              <a:rPr lang="ru-RU" sz="3200" dirty="0">
                <a:solidFill>
                  <a:srgbClr val="FFFFFF"/>
                </a:solidFill>
                <a:latin typeface="San Francisco Display Thin"/>
              </a:rPr>
              <a:t>тестирования. Чтобы достичь такого уровня, вам понадобится либо большой размер выборки, либо грандиозный эффекта, либо более длительный тест.</a:t>
            </a:r>
          </a:p>
        </p:txBody>
      </p:sp>
    </p:spTree>
    <p:extLst>
      <p:ext uri="{BB962C8B-B14F-4D97-AF65-F5344CB8AC3E}">
        <p14:creationId xmlns:p14="http://schemas.microsoft.com/office/powerpoint/2010/main" val="303346616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92062D4-6AF6-E74F-ABE0-1B72CA9936E9}"/>
              </a:ext>
            </a:extLst>
          </p:cNvPr>
          <p:cNvSpPr txBox="1"/>
          <p:nvPr/>
        </p:nvSpPr>
        <p:spPr>
          <a:xfrm>
            <a:off x="4384221" y="685801"/>
            <a:ext cx="12099471" cy="6309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Можно ли проводить несколько </a:t>
            </a:r>
            <a:r>
              <a:rPr lang="en-US" sz="3500" dirty="0">
                <a:solidFill>
                  <a:srgbClr val="FFFFFF"/>
                </a:solidFill>
                <a:latin typeface="San Francisco Display Thin"/>
              </a:rPr>
              <a:t>A/B-</a:t>
            </a: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тестов одновременно?</a:t>
            </a:r>
          </a:p>
        </p:txBody>
      </p:sp>
    </p:spTree>
    <p:extLst>
      <p:ext uri="{BB962C8B-B14F-4D97-AF65-F5344CB8AC3E}">
        <p14:creationId xmlns:p14="http://schemas.microsoft.com/office/powerpoint/2010/main" val="253506252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13</a:t>
            </a:fld>
            <a:endParaRPr/>
          </a:p>
        </p:txBody>
      </p:sp>
      <p:sp>
        <p:nvSpPr>
          <p:cNvPr id="704" name="Shape 704"/>
          <p:cNvSpPr/>
          <p:nvPr/>
        </p:nvSpPr>
        <p:spPr>
          <a:xfrm>
            <a:off x="9048508" y="4947791"/>
            <a:ext cx="2019784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en-US"/>
              <a:t>QA Session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80708406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2</a:t>
            </a:fld>
            <a:endParaRPr dirty="0"/>
          </a:p>
        </p:txBody>
      </p:sp>
      <p:sp>
        <p:nvSpPr>
          <p:cNvPr id="704" name="Shape 704"/>
          <p:cNvSpPr/>
          <p:nvPr/>
        </p:nvSpPr>
        <p:spPr>
          <a:xfrm>
            <a:off x="8365629" y="638121"/>
            <a:ext cx="3385542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en-US" dirty="0"/>
              <a:t>A/B </a:t>
            </a:r>
            <a:r>
              <a:rPr lang="ru-RU" dirty="0"/>
              <a:t>тестирование</a:t>
            </a:r>
          </a:p>
        </p:txBody>
      </p:sp>
      <p:sp>
        <p:nvSpPr>
          <p:cNvPr id="16" name="Shape 704">
            <a:extLst>
              <a:ext uri="{FF2B5EF4-FFF2-40B4-BE49-F238E27FC236}">
                <a16:creationId xmlns:a16="http://schemas.microsoft.com/office/drawing/2014/main" id="{AC3CF8BF-3BFA-F941-A93C-9144A0E4CB47}"/>
              </a:ext>
            </a:extLst>
          </p:cNvPr>
          <p:cNvSpPr/>
          <p:nvPr/>
        </p:nvSpPr>
        <p:spPr>
          <a:xfrm>
            <a:off x="1875772" y="4005158"/>
            <a:ext cx="2359620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/>
              <a:t>Что изучим?</a:t>
            </a:r>
            <a:endParaRPr/>
          </a:p>
        </p:txBody>
      </p:sp>
      <p:sp>
        <p:nvSpPr>
          <p:cNvPr id="25" name="Shape 704">
            <a:extLst>
              <a:ext uri="{FF2B5EF4-FFF2-40B4-BE49-F238E27FC236}">
                <a16:creationId xmlns:a16="http://schemas.microsoft.com/office/drawing/2014/main" id="{F43ADDBC-FF03-3B42-8757-1E86A2622678}"/>
              </a:ext>
            </a:extLst>
          </p:cNvPr>
          <p:cNvSpPr/>
          <p:nvPr/>
        </p:nvSpPr>
        <p:spPr>
          <a:xfrm>
            <a:off x="7064792" y="4035291"/>
            <a:ext cx="5987216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/>
              <a:t>Что будем делать на практике?</a:t>
            </a:r>
            <a:endParaRPr/>
          </a:p>
        </p:txBody>
      </p:sp>
      <p:sp>
        <p:nvSpPr>
          <p:cNvPr id="26" name="Shape 704">
            <a:extLst>
              <a:ext uri="{FF2B5EF4-FFF2-40B4-BE49-F238E27FC236}">
                <a16:creationId xmlns:a16="http://schemas.microsoft.com/office/drawing/2014/main" id="{C956DAC2-27F8-6441-88D9-717BC9829555}"/>
              </a:ext>
            </a:extLst>
          </p:cNvPr>
          <p:cNvSpPr/>
          <p:nvPr/>
        </p:nvSpPr>
        <p:spPr>
          <a:xfrm>
            <a:off x="14944593" y="4035290"/>
            <a:ext cx="3146695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/>
              <a:t>Где пригодится?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85842643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3</a:t>
            </a:fld>
            <a:endParaRPr/>
          </a:p>
        </p:txBody>
      </p:sp>
      <p:sp>
        <p:nvSpPr>
          <p:cNvPr id="12" name="Shape 704">
            <a:extLst>
              <a:ext uri="{FF2B5EF4-FFF2-40B4-BE49-F238E27FC236}">
                <a16:creationId xmlns:a16="http://schemas.microsoft.com/office/drawing/2014/main" id="{DFCFD538-F475-4F4A-9B98-916E5690CC31}"/>
              </a:ext>
            </a:extLst>
          </p:cNvPr>
          <p:cNvSpPr/>
          <p:nvPr/>
        </p:nvSpPr>
        <p:spPr>
          <a:xfrm>
            <a:off x="7283602" y="341674"/>
            <a:ext cx="5549596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Что такое </a:t>
            </a:r>
            <a:r>
              <a:rPr lang="en-US" sz="3500" dirty="0">
                <a:solidFill>
                  <a:srgbClr val="FFFFFF"/>
                </a:solidFill>
                <a:latin typeface="San Francisco Display Thin"/>
              </a:rPr>
              <a:t>A/B-</a:t>
            </a: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тестирование?</a:t>
            </a:r>
          </a:p>
        </p:txBody>
      </p:sp>
      <p:sp>
        <p:nvSpPr>
          <p:cNvPr id="13" name="Shape 704">
            <a:extLst>
              <a:ext uri="{FF2B5EF4-FFF2-40B4-BE49-F238E27FC236}">
                <a16:creationId xmlns:a16="http://schemas.microsoft.com/office/drawing/2014/main" id="{481AAE77-881C-A547-BA0C-21D1F21E07BB}"/>
              </a:ext>
            </a:extLst>
          </p:cNvPr>
          <p:cNvSpPr/>
          <p:nvPr/>
        </p:nvSpPr>
        <p:spPr>
          <a:xfrm>
            <a:off x="2628901" y="3459570"/>
            <a:ext cx="15462388" cy="16158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en-US" sz="3500" dirty="0">
                <a:sym typeface="San Francisco Display Thin"/>
              </a:rPr>
              <a:t>A/B </a:t>
            </a:r>
            <a:r>
              <a:rPr lang="ru-RU" sz="3500" dirty="0">
                <a:sym typeface="San Francisco Display Thin"/>
              </a:rPr>
              <a:t>тестирование (сплит-тестирование) разделяет трафик в соотношении 50/50 между разными версиями страницы. По сути, этот метод — новое название для старой техники, известной как «контролируемый эксперимент».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80432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4</a:t>
            </a:fld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27C2E7-3B2B-6C40-8FD0-C5632773758E}"/>
              </a:ext>
            </a:extLst>
          </p:cNvPr>
          <p:cNvSpPr txBox="1"/>
          <p:nvPr/>
        </p:nvSpPr>
        <p:spPr>
          <a:xfrm>
            <a:off x="5180457" y="295508"/>
            <a:ext cx="10058400" cy="6309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Как улучшить результаты </a:t>
            </a:r>
            <a:r>
              <a:rPr lang="en-US" sz="3500" dirty="0">
                <a:solidFill>
                  <a:srgbClr val="FFFFFF"/>
                </a:solidFill>
                <a:latin typeface="San Francisco Display Thin"/>
              </a:rPr>
              <a:t>A/B-</a:t>
            </a: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тестирования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3BF8DD-12B5-1746-97BC-5B7ED38A0CA0}"/>
              </a:ext>
            </a:extLst>
          </p:cNvPr>
          <p:cNvSpPr txBox="1"/>
          <p:nvPr/>
        </p:nvSpPr>
        <p:spPr>
          <a:xfrm flipH="1">
            <a:off x="1483947" y="1517515"/>
            <a:ext cx="17451421" cy="655563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br>
              <a:rPr lang="ru-RU" sz="3500" dirty="0">
                <a:solidFill>
                  <a:srgbClr val="FFFFFF"/>
                </a:solidFill>
                <a:latin typeface="San Francisco Display Thin"/>
              </a:rPr>
            </a:br>
            <a:br>
              <a:rPr lang="ru-RU" sz="3500" dirty="0">
                <a:solidFill>
                  <a:srgbClr val="FFFFFF"/>
                </a:solidFill>
                <a:latin typeface="San Francisco Display Thin"/>
              </a:rPr>
            </a:b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Для наибольшей эффективности структура тестирования должна выглядеть следующим образом:</a:t>
            </a:r>
          </a:p>
          <a:p>
            <a:br>
              <a:rPr lang="ru-RU" sz="3500" dirty="0">
                <a:solidFill>
                  <a:srgbClr val="FFFFFF"/>
                </a:solidFill>
                <a:latin typeface="San Francisco Display Thin"/>
              </a:rPr>
            </a:b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Исследование;</a:t>
            </a:r>
          </a:p>
          <a:p>
            <a:endParaRPr lang="ru-RU" sz="3500" dirty="0">
              <a:solidFill>
                <a:srgbClr val="FFFFFF"/>
              </a:solidFill>
              <a:latin typeface="San Francisco Display Thin"/>
            </a:endParaRPr>
          </a:p>
          <a:p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Расстановка приоритетов;</a:t>
            </a:r>
          </a:p>
          <a:p>
            <a:endParaRPr lang="ru-RU" sz="3500" dirty="0">
              <a:solidFill>
                <a:srgbClr val="FFFFFF"/>
              </a:solidFill>
              <a:latin typeface="San Francisco Display Thin"/>
            </a:endParaRPr>
          </a:p>
          <a:p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Экспериментирование;</a:t>
            </a:r>
          </a:p>
          <a:p>
            <a:endParaRPr lang="ru-RU" sz="3500" dirty="0">
              <a:solidFill>
                <a:srgbClr val="FFFFFF"/>
              </a:solidFill>
              <a:latin typeface="San Francisco Display Thin"/>
            </a:endParaRPr>
          </a:p>
          <a:p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Анализ, обучение, повторение.</a:t>
            </a:r>
          </a:p>
        </p:txBody>
      </p:sp>
      <p:pic>
        <p:nvPicPr>
          <p:cNvPr id="5" name="Рисунок 4" descr="Лупа">
            <a:extLst>
              <a:ext uri="{FF2B5EF4-FFF2-40B4-BE49-F238E27FC236}">
                <a16:creationId xmlns:a16="http://schemas.microsoft.com/office/drawing/2014/main" id="{49EB6466-9353-C549-8A98-6D292BBFF5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6930" y="4101253"/>
            <a:ext cx="846305" cy="846305"/>
          </a:xfrm>
          <a:prstGeom prst="rect">
            <a:avLst/>
          </a:prstGeom>
        </p:spPr>
      </p:pic>
      <p:pic>
        <p:nvPicPr>
          <p:cNvPr id="9" name="Рисунок 8" descr="Весы правосудия">
            <a:extLst>
              <a:ext uri="{FF2B5EF4-FFF2-40B4-BE49-F238E27FC236}">
                <a16:creationId xmlns:a16="http://schemas.microsoft.com/office/drawing/2014/main" id="{3D8FD735-DDDC-394D-B8EB-D4578BFBC6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8018" y="4981601"/>
            <a:ext cx="978109" cy="978109"/>
          </a:xfrm>
          <a:prstGeom prst="rect">
            <a:avLst/>
          </a:prstGeom>
        </p:spPr>
      </p:pic>
      <p:pic>
        <p:nvPicPr>
          <p:cNvPr id="11" name="Рисунок 10" descr="Маркетинг">
            <a:extLst>
              <a:ext uri="{FF2B5EF4-FFF2-40B4-BE49-F238E27FC236}">
                <a16:creationId xmlns:a16="http://schemas.microsoft.com/office/drawing/2014/main" id="{F821D64D-92CF-064F-9D95-259077CA36E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1727" y="7278286"/>
            <a:ext cx="914400" cy="914400"/>
          </a:xfrm>
          <a:prstGeom prst="rect">
            <a:avLst/>
          </a:prstGeom>
        </p:spPr>
      </p:pic>
      <p:pic>
        <p:nvPicPr>
          <p:cNvPr id="15" name="Рисунок 14" descr="Пирамида с уровнями">
            <a:extLst>
              <a:ext uri="{FF2B5EF4-FFF2-40B4-BE49-F238E27FC236}">
                <a16:creationId xmlns:a16="http://schemas.microsoft.com/office/drawing/2014/main" id="{021C0895-FCA2-824B-B00A-BB10BA2A0D9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601200" y="5029200"/>
            <a:ext cx="914400" cy="914400"/>
          </a:xfrm>
          <a:prstGeom prst="rect">
            <a:avLst/>
          </a:prstGeom>
          <a:scene3d>
            <a:camera prst="orthographicFront">
              <a:rot lat="0" lon="5400000" rev="0"/>
            </a:camera>
            <a:lightRig rig="threePt" dir="t"/>
          </a:scene3d>
        </p:spPr>
      </p:pic>
      <p:pic>
        <p:nvPicPr>
          <p:cNvPr id="19" name="Рисунок 18" descr="Лампочка и шестеренка">
            <a:extLst>
              <a:ext uri="{FF2B5EF4-FFF2-40B4-BE49-F238E27FC236}">
                <a16:creationId xmlns:a16="http://schemas.microsoft.com/office/drawing/2014/main" id="{4FDEDA53-6F71-6E4A-8CED-33DFA2F0EBF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57206" y="608360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036006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5</a:t>
            </a:fld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323227-CD1B-9443-89B1-C60F49F10E72}"/>
              </a:ext>
            </a:extLst>
          </p:cNvPr>
          <p:cNvSpPr txBox="1"/>
          <p:nvPr/>
        </p:nvSpPr>
        <p:spPr>
          <a:xfrm>
            <a:off x="8477655" y="430128"/>
            <a:ext cx="3161489" cy="6309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Исследование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A29BFF-E62B-8B4B-84B1-1309F1AE7E54}"/>
              </a:ext>
            </a:extLst>
          </p:cNvPr>
          <p:cNvSpPr txBox="1"/>
          <p:nvPr/>
        </p:nvSpPr>
        <p:spPr>
          <a:xfrm>
            <a:off x="3035030" y="2470826"/>
            <a:ext cx="92396" cy="53860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1492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29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D5CCDF-DC93-4547-B8C9-5BCA42E88C8D}"/>
              </a:ext>
            </a:extLst>
          </p:cNvPr>
          <p:cNvSpPr txBox="1"/>
          <p:nvPr/>
        </p:nvSpPr>
        <p:spPr>
          <a:xfrm>
            <a:off x="1056478" y="1616745"/>
            <a:ext cx="11930991" cy="22467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1. Определить цели вашего бизнеса.</a:t>
            </a:r>
          </a:p>
          <a:p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2. Определить цели вашего веб-сайта.</a:t>
            </a:r>
          </a:p>
          <a:p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3. Определить ваши ключевые показатели эффективности;</a:t>
            </a:r>
          </a:p>
          <a:p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4. Определить ваши целевые метрики.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27D20E-AB97-F948-A4B4-55F4CBB528AE}"/>
              </a:ext>
            </a:extLst>
          </p:cNvPr>
          <p:cNvSpPr txBox="1"/>
          <p:nvPr/>
        </p:nvSpPr>
        <p:spPr>
          <a:xfrm>
            <a:off x="4766807" y="6614809"/>
            <a:ext cx="53231" cy="11651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1492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29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F39F28-7543-774B-B948-06C4C97B1B10}"/>
              </a:ext>
            </a:extLst>
          </p:cNvPr>
          <p:cNvSpPr txBox="1"/>
          <p:nvPr/>
        </p:nvSpPr>
        <p:spPr>
          <a:xfrm>
            <a:off x="8710295" y="6837059"/>
            <a:ext cx="53231" cy="11651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1492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29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F14A759A-341A-074E-A14C-9F1D02ADE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478" y="4073528"/>
            <a:ext cx="17692557" cy="961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45E9603-88F2-7346-B5D7-06609CB3EBD5}"/>
              </a:ext>
            </a:extLst>
          </p:cNvPr>
          <p:cNvSpPr txBox="1"/>
          <p:nvPr/>
        </p:nvSpPr>
        <p:spPr>
          <a:xfrm flipH="1">
            <a:off x="933855" y="5661502"/>
            <a:ext cx="17422564" cy="440120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Краткий перечень процессов, применяемый в компании </a:t>
            </a:r>
            <a:r>
              <a:rPr lang="en-US" sz="3500" dirty="0">
                <a:solidFill>
                  <a:srgbClr val="FFFFFF"/>
                </a:solidFill>
                <a:latin typeface="San Francisco Display Thin"/>
              </a:rPr>
              <a:t>CXL:</a:t>
            </a:r>
            <a:br>
              <a:rPr lang="en-US" sz="3500" dirty="0">
                <a:solidFill>
                  <a:srgbClr val="FFFFFF"/>
                </a:solidFill>
                <a:latin typeface="San Francisco Display Thin"/>
              </a:rPr>
            </a:br>
            <a:endParaRPr lang="ru-RU" sz="3500" dirty="0">
              <a:solidFill>
                <a:srgbClr val="FFFFFF"/>
              </a:solidFill>
              <a:latin typeface="San Francisco Display Thin"/>
            </a:endParaRPr>
          </a:p>
          <a:p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Эвристический анализ;</a:t>
            </a:r>
          </a:p>
          <a:p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Технический анализ;</a:t>
            </a:r>
          </a:p>
          <a:p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Анализ данных систем веб-аналитики;</a:t>
            </a:r>
          </a:p>
          <a:p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Анализ движения мыши;</a:t>
            </a:r>
          </a:p>
          <a:p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Качественные опросы;</a:t>
            </a:r>
          </a:p>
          <a:p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Пользовательское тестирование.</a:t>
            </a:r>
          </a:p>
        </p:txBody>
      </p:sp>
      <p:pic>
        <p:nvPicPr>
          <p:cNvPr id="19" name="Рисунок 18" descr="Стрелка: поворот вправо">
            <a:extLst>
              <a:ext uri="{FF2B5EF4-FFF2-40B4-BE49-F238E27FC236}">
                <a16:creationId xmlns:a16="http://schemas.microsoft.com/office/drawing/2014/main" id="{6E67A887-0FB0-B447-A84D-041A87FFEB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768490" y="979575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103016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D352C2-6D76-9744-8106-D3110071BAF2}"/>
              </a:ext>
            </a:extLst>
          </p:cNvPr>
          <p:cNvSpPr txBox="1"/>
          <p:nvPr/>
        </p:nvSpPr>
        <p:spPr>
          <a:xfrm>
            <a:off x="0" y="479616"/>
            <a:ext cx="19206235" cy="1032590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Эвристический анализ — это одна из лучших практик </a:t>
            </a:r>
            <a:r>
              <a:rPr lang="en-US" sz="3500" dirty="0">
                <a:solidFill>
                  <a:srgbClr val="FFFFFF"/>
                </a:solidFill>
                <a:latin typeface="San Francisco Display Thin"/>
              </a:rPr>
              <a:t>A/B-</a:t>
            </a: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тестирования. Даже имея многолетний опыт, тяжело понять, какие именно элементы страницы увеличивают ее эффективность. </a:t>
            </a:r>
          </a:p>
          <a:p>
            <a:endParaRPr lang="ru-RU" sz="3500" dirty="0">
              <a:solidFill>
                <a:srgbClr val="FFFFFF"/>
              </a:solidFill>
              <a:latin typeface="San Francisco Display Thin"/>
            </a:endParaRPr>
          </a:p>
          <a:p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При проведении эвристического анализа стоит оценивать каждую страницу по следующим критериям:</a:t>
            </a:r>
          </a:p>
          <a:p>
            <a:br>
              <a:rPr lang="ru-RU" sz="3500" dirty="0">
                <a:solidFill>
                  <a:srgbClr val="FFFFFF"/>
                </a:solidFill>
                <a:latin typeface="San Francisco Display Thin"/>
              </a:rPr>
            </a:b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Релевантность;</a:t>
            </a:r>
          </a:p>
          <a:p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Ясность;</a:t>
            </a:r>
          </a:p>
          <a:p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Ценность;</a:t>
            </a:r>
          </a:p>
          <a:p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Трение;</a:t>
            </a:r>
          </a:p>
          <a:p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Отвлечение.</a:t>
            </a:r>
          </a:p>
          <a:p>
            <a:endParaRPr lang="ru-RU" sz="3500" dirty="0">
              <a:solidFill>
                <a:srgbClr val="FFFFFF"/>
              </a:solidFill>
              <a:latin typeface="San Francisco Display Thin"/>
            </a:endParaRPr>
          </a:p>
          <a:p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Технический анализ часто упускается из виду. Однако, ошибки (если они есть) убивают конверсию. </a:t>
            </a:r>
          </a:p>
          <a:p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Технический анализ очень эффективен и при этом не очень </a:t>
            </a:r>
            <a:r>
              <a:rPr lang="ru-RU" sz="3500" dirty="0" err="1">
                <a:solidFill>
                  <a:srgbClr val="FFFFFF"/>
                </a:solidFill>
                <a:latin typeface="San Francisco Display Thin"/>
              </a:rPr>
              <a:t>трудозатратен</a:t>
            </a: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. Поэтому вам следует:</a:t>
            </a:r>
          </a:p>
          <a:p>
            <a:br>
              <a:rPr lang="ru-RU" sz="3500" dirty="0">
                <a:solidFill>
                  <a:srgbClr val="FFFFFF"/>
                </a:solidFill>
                <a:latin typeface="San Francisco Display Thin"/>
              </a:rPr>
            </a:b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-Провести кросс-</a:t>
            </a:r>
            <a:r>
              <a:rPr lang="ru-RU" sz="3500" dirty="0" err="1">
                <a:solidFill>
                  <a:srgbClr val="FFFFFF"/>
                </a:solidFill>
                <a:latin typeface="San Francisco Display Thin"/>
              </a:rPr>
              <a:t>браузерное</a:t>
            </a: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 и кроссплатформенное тестирование.</a:t>
            </a:r>
          </a:p>
          <a:p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-Проанализировать скорость работы сайта.</a:t>
            </a:r>
          </a:p>
          <a:p>
            <a:endParaRPr lang="ru-RU" sz="3500" dirty="0">
              <a:solidFill>
                <a:srgbClr val="FFFFFF"/>
              </a:solidFill>
              <a:latin typeface="San Francisco Display Thin"/>
            </a:endParaRPr>
          </a:p>
          <a:p>
            <a:endParaRPr lang="ru-RU" sz="3500" dirty="0">
              <a:solidFill>
                <a:srgbClr val="FFFFFF"/>
              </a:solidFill>
              <a:latin typeface="San Francisco Display Thin"/>
            </a:endParaRPr>
          </a:p>
        </p:txBody>
      </p:sp>
      <p:pic>
        <p:nvPicPr>
          <p:cNvPr id="4" name="Рисунок 3" descr="Стрелка: поворот вправо">
            <a:extLst>
              <a:ext uri="{FF2B5EF4-FFF2-40B4-BE49-F238E27FC236}">
                <a16:creationId xmlns:a16="http://schemas.microsoft.com/office/drawing/2014/main" id="{31EB6ACF-11F9-E74D-88C0-68653506C3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749035" y="9795753"/>
            <a:ext cx="914400" cy="914400"/>
          </a:xfrm>
          <a:prstGeom prst="rect">
            <a:avLst/>
          </a:prstGeom>
        </p:spPr>
      </p:pic>
      <p:pic>
        <p:nvPicPr>
          <p:cNvPr id="7" name="Рисунок 6" descr="Пирамида с уровнями">
            <a:extLst>
              <a:ext uri="{FF2B5EF4-FFF2-40B4-BE49-F238E27FC236}">
                <a16:creationId xmlns:a16="http://schemas.microsoft.com/office/drawing/2014/main" id="{76AC5135-7724-DF46-A627-8CDF6629FF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18978657" y="683417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96699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059C2A-906A-DE4F-97D3-BD766645E33C}"/>
              </a:ext>
            </a:extLst>
          </p:cNvPr>
          <p:cNvSpPr txBox="1"/>
          <p:nvPr/>
        </p:nvSpPr>
        <p:spPr>
          <a:xfrm flipH="1">
            <a:off x="987360" y="134926"/>
            <a:ext cx="18895976" cy="114031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Следом идет анализ данных систем веб-аналитики.</a:t>
            </a:r>
          </a:p>
          <a:p>
            <a:endParaRPr lang="ru-RU" sz="3500" dirty="0">
              <a:solidFill>
                <a:srgbClr val="FFFFFF"/>
              </a:solidFill>
              <a:latin typeface="San Francisco Display Thin"/>
            </a:endParaRPr>
          </a:p>
          <a:p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В первую очередь, убедитесь, что все работает. Вы будете удивлены количеством настроек систем веб-аналитики, которые выставлены неверно.</a:t>
            </a:r>
            <a:br>
              <a:rPr lang="ru-RU" sz="3500" dirty="0">
                <a:solidFill>
                  <a:srgbClr val="FFFFFF"/>
                </a:solidFill>
                <a:latin typeface="San Francisco Display Thin"/>
              </a:rPr>
            </a:br>
            <a:br>
              <a:rPr lang="ru-RU" sz="3500" dirty="0">
                <a:solidFill>
                  <a:srgbClr val="FFFFFF"/>
                </a:solidFill>
                <a:latin typeface="San Francisco Display Thin"/>
              </a:rPr>
            </a:b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Анализ движения мыши включает тепловые карты, карты скроллинга, аналитику форм и повторы пользовательских сессий. Не увлекайтесь красочной визуализацией карт кликов. Убедитесь, что анализ помогает вам получать информацию, необходимую для достижения целей.</a:t>
            </a:r>
          </a:p>
          <a:p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Качественное исследование позволяет понять причины проблем. Многие думают, что оно проще количественного. В действительности, качественное исследование должно быть таким же точным, чтобы предоставлять не менее полезную информацию.</a:t>
            </a:r>
            <a:br>
              <a:rPr lang="ru-RU" sz="3500" dirty="0">
                <a:solidFill>
                  <a:srgbClr val="FFFFFF"/>
                </a:solidFill>
                <a:latin typeface="San Francisco Display Thin"/>
              </a:rPr>
            </a:br>
            <a:br>
              <a:rPr lang="ru-RU" sz="3500" dirty="0">
                <a:solidFill>
                  <a:srgbClr val="FFFFFF"/>
                </a:solidFill>
                <a:latin typeface="San Francisco Display Thin"/>
              </a:rPr>
            </a:b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Для этого необходимо проводить:</a:t>
            </a:r>
            <a:br>
              <a:rPr lang="ru-RU" sz="3500" dirty="0">
                <a:solidFill>
                  <a:srgbClr val="FFFFFF"/>
                </a:solidFill>
                <a:latin typeface="San Francisco Display Thin"/>
              </a:rPr>
            </a:br>
            <a:br>
              <a:rPr lang="ru-RU" sz="3500" dirty="0">
                <a:solidFill>
                  <a:srgbClr val="FFFFFF"/>
                </a:solidFill>
                <a:latin typeface="San Francisco Display Thin"/>
              </a:rPr>
            </a:b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Опросы на сайте;</a:t>
            </a:r>
          </a:p>
          <a:p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Опросы клиентов;</a:t>
            </a:r>
          </a:p>
          <a:p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Интервью с клиентами и фокус-группами.</a:t>
            </a:r>
          </a:p>
          <a:p>
            <a:endParaRPr lang="ru-RU" sz="3500" dirty="0">
              <a:solidFill>
                <a:srgbClr val="FFFFFF"/>
              </a:solidFill>
              <a:latin typeface="San Francisco Display Thin"/>
            </a:endParaRPr>
          </a:p>
          <a:p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После тщательного исследования конверсии              у вас будет много данных. Следующим шагом является расстановка приоритетов для тестирования.</a:t>
            </a:r>
          </a:p>
          <a:p>
            <a:endParaRPr lang="ru-RU" sz="3500" dirty="0">
              <a:solidFill>
                <a:srgbClr val="FFFFFF"/>
              </a:solidFill>
              <a:latin typeface="San Francisco Display Thin"/>
            </a:endParaRPr>
          </a:p>
        </p:txBody>
      </p:sp>
      <p:pic>
        <p:nvPicPr>
          <p:cNvPr id="6" name="Рисунок 5" descr="Статистика">
            <a:extLst>
              <a:ext uri="{FF2B5EF4-FFF2-40B4-BE49-F238E27FC236}">
                <a16:creationId xmlns:a16="http://schemas.microsoft.com/office/drawing/2014/main" id="{8196F115-2742-F848-97DF-7D36C0F8F9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24160" y="115470"/>
            <a:ext cx="914400" cy="914400"/>
          </a:xfrm>
          <a:prstGeom prst="rect">
            <a:avLst/>
          </a:prstGeom>
        </p:spPr>
      </p:pic>
      <p:pic>
        <p:nvPicPr>
          <p:cNvPr id="9" name="Рисунок 8" descr="Восклицательный знак">
            <a:extLst>
              <a:ext uri="{FF2B5EF4-FFF2-40B4-BE49-F238E27FC236}">
                <a16:creationId xmlns:a16="http://schemas.microsoft.com/office/drawing/2014/main" id="{F04667D2-3369-B94A-86CB-90F51FB64D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77820" y="4665574"/>
            <a:ext cx="1065180" cy="1073748"/>
          </a:xfrm>
          <a:prstGeom prst="rect">
            <a:avLst/>
          </a:prstGeom>
        </p:spPr>
      </p:pic>
      <p:pic>
        <p:nvPicPr>
          <p:cNvPr id="12" name="Рисунок 11" descr="Карандаш">
            <a:extLst>
              <a:ext uri="{FF2B5EF4-FFF2-40B4-BE49-F238E27FC236}">
                <a16:creationId xmlns:a16="http://schemas.microsoft.com/office/drawing/2014/main" id="{239CF551-AD8F-A64E-82BB-7776E8D4E4F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2960" y="7889129"/>
            <a:ext cx="914400" cy="914400"/>
          </a:xfrm>
          <a:prstGeom prst="rect">
            <a:avLst/>
          </a:prstGeom>
        </p:spPr>
      </p:pic>
      <p:pic>
        <p:nvPicPr>
          <p:cNvPr id="14" name="Рисунок 13" descr="Пирамида с уровнями">
            <a:extLst>
              <a:ext uri="{FF2B5EF4-FFF2-40B4-BE49-F238E27FC236}">
                <a16:creationId xmlns:a16="http://schemas.microsoft.com/office/drawing/2014/main" id="{1A2FF075-7C88-B443-9F47-1C55ABE6365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0800000">
            <a:off x="9776302" y="959681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44910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8</a:t>
            </a:fld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70E1E8-2C89-9B49-A430-68AC3B6EBE4E}"/>
              </a:ext>
            </a:extLst>
          </p:cNvPr>
          <p:cNvSpPr txBox="1"/>
          <p:nvPr/>
        </p:nvSpPr>
        <p:spPr>
          <a:xfrm>
            <a:off x="2806044" y="295508"/>
            <a:ext cx="13475241" cy="6309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Как расставлять приоритеты гипотез при </a:t>
            </a:r>
            <a:r>
              <a:rPr lang="en-US" sz="3500" dirty="0">
                <a:solidFill>
                  <a:srgbClr val="FFFFFF"/>
                </a:solidFill>
                <a:latin typeface="San Francisco Display Thin"/>
              </a:rPr>
              <a:t>A/B-</a:t>
            </a: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тестировании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7B2D87-116E-BE4E-94B6-64805944892D}"/>
              </a:ext>
            </a:extLst>
          </p:cNvPr>
          <p:cNvSpPr txBox="1"/>
          <p:nvPr/>
        </p:nvSpPr>
        <p:spPr>
          <a:xfrm>
            <a:off x="996043" y="2024743"/>
            <a:ext cx="17095245" cy="71096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Существует множество </a:t>
            </a:r>
            <a:r>
              <a:rPr lang="ru-RU" sz="3500" dirty="0" err="1">
                <a:solidFill>
                  <a:srgbClr val="FFFFFF"/>
                </a:solidFill>
                <a:latin typeface="San Francisco Display Thin"/>
              </a:rPr>
              <a:t>фреймворков</a:t>
            </a: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 для определения приоритетов ваших </a:t>
            </a:r>
            <a:r>
              <a:rPr lang="en-US" sz="3500" dirty="0">
                <a:solidFill>
                  <a:srgbClr val="FFFFFF"/>
                </a:solidFill>
                <a:latin typeface="San Francisco Display Thin"/>
              </a:rPr>
              <a:t>A/B-</a:t>
            </a: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тестов. Более того, вы можете делать это на основе собственных методов. </a:t>
            </a:r>
            <a:r>
              <a:rPr lang="ru-RU" sz="3500" dirty="0" err="1">
                <a:solidFill>
                  <a:srgbClr val="FFFFFF"/>
                </a:solidFill>
                <a:latin typeface="San Francisco Display Thin"/>
              </a:rPr>
              <a:t>Крейг</a:t>
            </a: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 </a:t>
            </a:r>
            <a:r>
              <a:rPr lang="ru-RU" sz="3500" dirty="0" err="1">
                <a:solidFill>
                  <a:srgbClr val="FFFFFF"/>
                </a:solidFill>
                <a:latin typeface="San Francisco Display Thin"/>
              </a:rPr>
              <a:t>Салливан</a:t>
            </a: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 расставляет приоритеты следующим образом:</a:t>
            </a:r>
          </a:p>
          <a:p>
            <a:br>
              <a:rPr lang="ru-RU" sz="3600" dirty="0"/>
            </a:b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1. Тестирование. В эту категорию будет отправлено все, что необходимо протестировать.</a:t>
            </a:r>
          </a:p>
          <a:p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2. Инструменты. К этой категории можно отнести исправление, добавление или улучшение обработки тегов/событий при аналитике.</a:t>
            </a:r>
          </a:p>
          <a:p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3. Построение гипотезы. В эту категорию определяются страницы, </a:t>
            </a:r>
            <a:r>
              <a:rPr lang="ru-RU" sz="3500" dirty="0" err="1">
                <a:solidFill>
                  <a:srgbClr val="FFFFFF"/>
                </a:solidFill>
                <a:latin typeface="San Francisco Display Thin"/>
              </a:rPr>
              <a:t>виджеты</a:t>
            </a: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 или процессы, которые работают не очень хорошо и требуют работы над ошибками.</a:t>
            </a:r>
          </a:p>
          <a:p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4. Просто сделайте это. Используйте эту категорию для тех задач, которые просто необходимо сделать.</a:t>
            </a:r>
          </a:p>
          <a:p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5. Изучение. Если задача попала в эту категорию, для ее решения придется копнуть поглубже.</a:t>
            </a:r>
          </a:p>
        </p:txBody>
      </p:sp>
      <p:pic>
        <p:nvPicPr>
          <p:cNvPr id="10" name="Рисунок 9" descr="Стрелка: поворот вправо">
            <a:extLst>
              <a:ext uri="{FF2B5EF4-FFF2-40B4-BE49-F238E27FC236}">
                <a16:creationId xmlns:a16="http://schemas.microsoft.com/office/drawing/2014/main" id="{116295E3-D8EB-4142-AFFB-EA7C5AD405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749035" y="979575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001475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B0B4F0-AC8F-DA44-92BE-3A4C7E7F92E4}"/>
              </a:ext>
            </a:extLst>
          </p:cNvPr>
          <p:cNvSpPr txBox="1"/>
          <p:nvPr/>
        </p:nvSpPr>
        <p:spPr>
          <a:xfrm flipH="1">
            <a:off x="277585" y="963385"/>
            <a:ext cx="19528971" cy="94025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ru-RU" sz="3200" dirty="0">
                <a:solidFill>
                  <a:srgbClr val="FFFFFF"/>
                </a:solidFill>
                <a:latin typeface="San Francisco Display Thin"/>
              </a:rPr>
              <a:t>Оцените каждую проблему от 1 до 5 звезд (1 = незначительная, 5 = критическая). При оценке наибольшее значение имеют следующие два критерия:</a:t>
            </a:r>
            <a:br>
              <a:rPr lang="ru-RU" sz="3200" dirty="0">
                <a:solidFill>
                  <a:srgbClr val="FFFFFF"/>
                </a:solidFill>
                <a:latin typeface="San Francisco Display Thin"/>
              </a:rPr>
            </a:br>
            <a:r>
              <a:rPr lang="ru-RU" sz="3200" dirty="0">
                <a:solidFill>
                  <a:srgbClr val="FFFFFF"/>
                </a:solidFill>
                <a:latin typeface="San Francisco Display Thin"/>
              </a:rPr>
              <a:t>1. Простота реализации(время/сложность/риск). Иногда данные говорят вам о необходимости создать функцию, на разработку которой уйдут месяцы. Не начинайте работу с нее.</a:t>
            </a:r>
          </a:p>
          <a:p>
            <a:r>
              <a:rPr lang="ru-RU" sz="3200" dirty="0">
                <a:solidFill>
                  <a:srgbClr val="FFFFFF"/>
                </a:solidFill>
                <a:latin typeface="San Francisco Display Thin"/>
              </a:rPr>
              <a:t>2. Возможность. Оценивайте вопросы субъективно в зависимости от того, насколько большой подъем или изменение они могут вызвать.</a:t>
            </a:r>
          </a:p>
          <a:p>
            <a:r>
              <a:rPr lang="ru-RU" sz="3200" dirty="0">
                <a:solidFill>
                  <a:srgbClr val="FFFFFF"/>
                </a:solidFill>
                <a:latin typeface="San Francisco Display Thin"/>
              </a:rPr>
              <a:t>Создайте электронную таблицу со всеми вашими данными. Вы получите схему сплит-тестирования с выставленными приоритетами.</a:t>
            </a:r>
          </a:p>
          <a:p>
            <a:endParaRPr lang="ru-RU" sz="3200" dirty="0">
              <a:solidFill>
                <a:srgbClr val="FFFFFF"/>
              </a:solidFill>
              <a:latin typeface="San Francisco Display Thin"/>
            </a:endParaRPr>
          </a:p>
          <a:p>
            <a:r>
              <a:rPr lang="ru-RU" sz="3200" dirty="0">
                <a:solidFill>
                  <a:srgbClr val="FFFFFF"/>
                </a:solidFill>
                <a:latin typeface="San Francisco Display Thin"/>
              </a:rPr>
              <a:t>Вместо предсказывания эффективности изменения </a:t>
            </a:r>
            <a:r>
              <a:rPr lang="ru-RU" sz="3200" dirty="0" err="1">
                <a:solidFill>
                  <a:srgbClr val="FFFFFF"/>
                </a:solidFill>
                <a:latin typeface="San Francisco Display Thin"/>
              </a:rPr>
              <a:t>фреймворк</a:t>
            </a:r>
            <a:r>
              <a:rPr lang="ru-RU" sz="3200" dirty="0">
                <a:solidFill>
                  <a:srgbClr val="FFFFFF"/>
                </a:solidFill>
                <a:latin typeface="San Francisco Display Thin"/>
              </a:rPr>
              <a:t> задает вам ряд вопросов о нем:</a:t>
            </a:r>
            <a:br>
              <a:rPr lang="ru-RU" sz="3200" dirty="0">
                <a:solidFill>
                  <a:srgbClr val="FFFFFF"/>
                </a:solidFill>
                <a:latin typeface="San Francisco Display Thin"/>
              </a:rPr>
            </a:br>
            <a:r>
              <a:rPr lang="ru-RU" sz="3200" dirty="0">
                <a:solidFill>
                  <a:srgbClr val="FFFFFF"/>
                </a:solidFill>
                <a:latin typeface="San Francisco Display Thin"/>
              </a:rPr>
              <a:t>Значительное ли изменение? Серьезные обновление заметит больше людей. Следовательно, изменение окажет большее влияние на страницу.</a:t>
            </a:r>
          </a:p>
          <a:p>
            <a:r>
              <a:rPr lang="ru-RU" sz="3200" dirty="0">
                <a:solidFill>
                  <a:srgbClr val="FFFFFF"/>
                </a:solidFill>
                <a:latin typeface="San Francisco Display Thin"/>
              </a:rPr>
              <a:t>Можно ли заметить изменение за 5 секунд? Покажите группе людей страницу, а затем ее вариацию(и). Заметят ли они различия за 5 секунд? Если нет, то изменение вряд ли окажет серьезное влияние.</a:t>
            </a:r>
          </a:p>
          <a:p>
            <a:r>
              <a:rPr lang="ru-RU" sz="3200" dirty="0">
                <a:solidFill>
                  <a:srgbClr val="FFFFFF"/>
                </a:solidFill>
                <a:latin typeface="San Francisco Display Thin"/>
              </a:rPr>
              <a:t>Добавляет или удаляет ли что-нибудь изменение? Серьезные изменения наподобие уменьшения отвлекающих факторов или добавления ключевой информации обычно сильно влияют на страницу.</a:t>
            </a:r>
          </a:p>
          <a:p>
            <a:r>
              <a:rPr lang="ru-RU" sz="3200" dirty="0">
                <a:solidFill>
                  <a:srgbClr val="FFFFFF"/>
                </a:solidFill>
                <a:latin typeface="San Francisco Display Thin"/>
              </a:rPr>
              <a:t>Работает ли тест на страницах с большим трафиком? Улучшение страницы с большим трафиком дает большую отдачу.</a:t>
            </a:r>
          </a:p>
          <a:p>
            <a:pPr marL="0" marR="0" indent="0" algn="l" defTabSz="1492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29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5871766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1492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9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1492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9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1492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9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1492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9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44287</TotalTime>
  <Words>1055</Words>
  <Application>Microsoft Macintosh PowerPoint</Application>
  <PresentationFormat>Произвольный</PresentationFormat>
  <Paragraphs>87</Paragraphs>
  <Slides>13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San Francisco Display Light</vt:lpstr>
      <vt:lpstr>San Francisco Display Thin</vt:lpstr>
      <vt:lpstr>San Francisco Display Ultralight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Павлин Николай</cp:lastModifiedBy>
  <cp:revision>107</cp:revision>
  <dcterms:modified xsi:type="dcterms:W3CDTF">2021-11-23T06:35:10Z</dcterms:modified>
</cp:coreProperties>
</file>