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67" r:id="rId3"/>
    <p:sldId id="372" r:id="rId4"/>
    <p:sldId id="373" r:id="rId5"/>
    <p:sldId id="375" r:id="rId6"/>
    <p:sldId id="380" r:id="rId7"/>
    <p:sldId id="379" r:id="rId8"/>
    <p:sldId id="381" r:id="rId9"/>
    <p:sldId id="378" r:id="rId10"/>
    <p:sldId id="374" r:id="rId11"/>
    <p:sldId id="382" r:id="rId12"/>
    <p:sldId id="383" r:id="rId13"/>
    <p:sldId id="384" r:id="rId14"/>
    <p:sldId id="385" r:id="rId15"/>
    <p:sldId id="386" r:id="rId16"/>
    <p:sldId id="388" r:id="rId17"/>
    <p:sldId id="389" r:id="rId18"/>
    <p:sldId id="390" r:id="rId19"/>
    <p:sldId id="369" r:id="rId20"/>
  </p:sldIdLst>
  <p:sldSz cx="20116800" cy="10972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492300" rtl="0" fontAlgn="auto" latinLnBrk="0" hangingPunct="0">
      <a:lnSpc>
        <a:spcPct val="100000"/>
      </a:lnSpc>
      <a:spcBef>
        <a:spcPts val="0"/>
      </a:spcBef>
      <a:spcAft>
        <a:spcPts val="0"/>
      </a:spcAft>
      <a:buClrTx/>
      <a:buSzTx/>
      <a:buFontTx/>
      <a:buNone/>
      <a:tabLst/>
      <a:defRPr kumimoji="0" sz="2900" b="0" i="0" u="none" strike="noStrike" cap="none" spc="0" normalizeH="0" baseline="0">
        <a:ln>
          <a:noFill/>
        </a:ln>
        <a:solidFill>
          <a:srgbClr val="000000"/>
        </a:solidFill>
        <a:effectLst/>
        <a:uFillTx/>
        <a:latin typeface="+mj-lt"/>
        <a:ea typeface="+mj-ea"/>
        <a:cs typeface="+mj-cs"/>
        <a:sym typeface="Calibri"/>
      </a:defRPr>
    </a:lvl1pPr>
    <a:lvl2pPr marL="0" marR="0" indent="746149" algn="l" defTabSz="1492300" rtl="0" fontAlgn="auto" latinLnBrk="0" hangingPunct="0">
      <a:lnSpc>
        <a:spcPct val="100000"/>
      </a:lnSpc>
      <a:spcBef>
        <a:spcPts val="0"/>
      </a:spcBef>
      <a:spcAft>
        <a:spcPts val="0"/>
      </a:spcAft>
      <a:buClrTx/>
      <a:buSzTx/>
      <a:buFontTx/>
      <a:buNone/>
      <a:tabLst/>
      <a:defRPr kumimoji="0" sz="2900" b="0" i="0" u="none" strike="noStrike" cap="none" spc="0" normalizeH="0" baseline="0">
        <a:ln>
          <a:noFill/>
        </a:ln>
        <a:solidFill>
          <a:srgbClr val="000000"/>
        </a:solidFill>
        <a:effectLst/>
        <a:uFillTx/>
        <a:latin typeface="+mj-lt"/>
        <a:ea typeface="+mj-ea"/>
        <a:cs typeface="+mj-cs"/>
        <a:sym typeface="Calibri"/>
      </a:defRPr>
    </a:lvl2pPr>
    <a:lvl3pPr marL="0" marR="0" indent="1492300" algn="l" defTabSz="1492300" rtl="0" fontAlgn="auto" latinLnBrk="0" hangingPunct="0">
      <a:lnSpc>
        <a:spcPct val="100000"/>
      </a:lnSpc>
      <a:spcBef>
        <a:spcPts val="0"/>
      </a:spcBef>
      <a:spcAft>
        <a:spcPts val="0"/>
      </a:spcAft>
      <a:buClrTx/>
      <a:buSzTx/>
      <a:buFontTx/>
      <a:buNone/>
      <a:tabLst/>
      <a:defRPr kumimoji="0" sz="2900" b="0" i="0" u="none" strike="noStrike" cap="none" spc="0" normalizeH="0" baseline="0">
        <a:ln>
          <a:noFill/>
        </a:ln>
        <a:solidFill>
          <a:srgbClr val="000000"/>
        </a:solidFill>
        <a:effectLst/>
        <a:uFillTx/>
        <a:latin typeface="+mj-lt"/>
        <a:ea typeface="+mj-ea"/>
        <a:cs typeface="+mj-cs"/>
        <a:sym typeface="Calibri"/>
      </a:defRPr>
    </a:lvl3pPr>
    <a:lvl4pPr marL="0" marR="0" indent="2238450" algn="l" defTabSz="1492300" rtl="0" fontAlgn="auto" latinLnBrk="0" hangingPunct="0">
      <a:lnSpc>
        <a:spcPct val="100000"/>
      </a:lnSpc>
      <a:spcBef>
        <a:spcPts val="0"/>
      </a:spcBef>
      <a:spcAft>
        <a:spcPts val="0"/>
      </a:spcAft>
      <a:buClrTx/>
      <a:buSzTx/>
      <a:buFontTx/>
      <a:buNone/>
      <a:tabLst/>
      <a:defRPr kumimoji="0" sz="2900" b="0" i="0" u="none" strike="noStrike" cap="none" spc="0" normalizeH="0" baseline="0">
        <a:ln>
          <a:noFill/>
        </a:ln>
        <a:solidFill>
          <a:srgbClr val="000000"/>
        </a:solidFill>
        <a:effectLst/>
        <a:uFillTx/>
        <a:latin typeface="+mj-lt"/>
        <a:ea typeface="+mj-ea"/>
        <a:cs typeface="+mj-cs"/>
        <a:sym typeface="Calibri"/>
      </a:defRPr>
    </a:lvl4pPr>
    <a:lvl5pPr marL="0" marR="0" indent="2984601" algn="l" defTabSz="1492300" rtl="0" fontAlgn="auto" latinLnBrk="0" hangingPunct="0">
      <a:lnSpc>
        <a:spcPct val="100000"/>
      </a:lnSpc>
      <a:spcBef>
        <a:spcPts val="0"/>
      </a:spcBef>
      <a:spcAft>
        <a:spcPts val="0"/>
      </a:spcAft>
      <a:buClrTx/>
      <a:buSzTx/>
      <a:buFontTx/>
      <a:buNone/>
      <a:tabLst/>
      <a:defRPr kumimoji="0" sz="2900" b="0" i="0" u="none" strike="noStrike" cap="none" spc="0" normalizeH="0" baseline="0">
        <a:ln>
          <a:noFill/>
        </a:ln>
        <a:solidFill>
          <a:srgbClr val="000000"/>
        </a:solidFill>
        <a:effectLst/>
        <a:uFillTx/>
        <a:latin typeface="+mj-lt"/>
        <a:ea typeface="+mj-ea"/>
        <a:cs typeface="+mj-cs"/>
        <a:sym typeface="Calibri"/>
      </a:defRPr>
    </a:lvl5pPr>
    <a:lvl6pPr marL="0" marR="0" indent="3730752" algn="l" defTabSz="1492300" rtl="0" fontAlgn="auto" latinLnBrk="0" hangingPunct="0">
      <a:lnSpc>
        <a:spcPct val="100000"/>
      </a:lnSpc>
      <a:spcBef>
        <a:spcPts val="0"/>
      </a:spcBef>
      <a:spcAft>
        <a:spcPts val="0"/>
      </a:spcAft>
      <a:buClrTx/>
      <a:buSzTx/>
      <a:buFontTx/>
      <a:buNone/>
      <a:tabLst/>
      <a:defRPr kumimoji="0" sz="2900" b="0" i="0" u="none" strike="noStrike" cap="none" spc="0" normalizeH="0" baseline="0">
        <a:ln>
          <a:noFill/>
        </a:ln>
        <a:solidFill>
          <a:srgbClr val="000000"/>
        </a:solidFill>
        <a:effectLst/>
        <a:uFillTx/>
        <a:latin typeface="+mj-lt"/>
        <a:ea typeface="+mj-ea"/>
        <a:cs typeface="+mj-cs"/>
        <a:sym typeface="Calibri"/>
      </a:defRPr>
    </a:lvl6pPr>
    <a:lvl7pPr marL="0" marR="0" indent="4476901" algn="l" defTabSz="1492300" rtl="0" fontAlgn="auto" latinLnBrk="0" hangingPunct="0">
      <a:lnSpc>
        <a:spcPct val="100000"/>
      </a:lnSpc>
      <a:spcBef>
        <a:spcPts val="0"/>
      </a:spcBef>
      <a:spcAft>
        <a:spcPts val="0"/>
      </a:spcAft>
      <a:buClrTx/>
      <a:buSzTx/>
      <a:buFontTx/>
      <a:buNone/>
      <a:tabLst/>
      <a:defRPr kumimoji="0" sz="2900" b="0" i="0" u="none" strike="noStrike" cap="none" spc="0" normalizeH="0" baseline="0">
        <a:ln>
          <a:noFill/>
        </a:ln>
        <a:solidFill>
          <a:srgbClr val="000000"/>
        </a:solidFill>
        <a:effectLst/>
        <a:uFillTx/>
        <a:latin typeface="+mj-lt"/>
        <a:ea typeface="+mj-ea"/>
        <a:cs typeface="+mj-cs"/>
        <a:sym typeface="Calibri"/>
      </a:defRPr>
    </a:lvl7pPr>
    <a:lvl8pPr marL="0" marR="0" indent="5223052" algn="l" defTabSz="1492300" rtl="0" fontAlgn="auto" latinLnBrk="0" hangingPunct="0">
      <a:lnSpc>
        <a:spcPct val="100000"/>
      </a:lnSpc>
      <a:spcBef>
        <a:spcPts val="0"/>
      </a:spcBef>
      <a:spcAft>
        <a:spcPts val="0"/>
      </a:spcAft>
      <a:buClrTx/>
      <a:buSzTx/>
      <a:buFontTx/>
      <a:buNone/>
      <a:tabLst/>
      <a:defRPr kumimoji="0" sz="2900" b="0" i="0" u="none" strike="noStrike" cap="none" spc="0" normalizeH="0" baseline="0">
        <a:ln>
          <a:noFill/>
        </a:ln>
        <a:solidFill>
          <a:srgbClr val="000000"/>
        </a:solidFill>
        <a:effectLst/>
        <a:uFillTx/>
        <a:latin typeface="+mj-lt"/>
        <a:ea typeface="+mj-ea"/>
        <a:cs typeface="+mj-cs"/>
        <a:sym typeface="Calibri"/>
      </a:defRPr>
    </a:lvl8pPr>
    <a:lvl9pPr marL="0" marR="0" indent="5969203" algn="l" defTabSz="1492300" rtl="0" fontAlgn="auto" latinLnBrk="0" hangingPunct="0">
      <a:lnSpc>
        <a:spcPct val="100000"/>
      </a:lnSpc>
      <a:spcBef>
        <a:spcPts val="0"/>
      </a:spcBef>
      <a:spcAft>
        <a:spcPts val="0"/>
      </a:spcAft>
      <a:buClrTx/>
      <a:buSzTx/>
      <a:buFontTx/>
      <a:buNone/>
      <a:tabLst/>
      <a:defRPr kumimoji="0" sz="29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3456" userDrawn="1">
          <p15:clr>
            <a:srgbClr val="A4A3A4"/>
          </p15:clr>
        </p15:guide>
        <p15:guide id="2" pos="63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49"/>
    <p:restoredTop sz="96396"/>
  </p:normalViewPr>
  <p:slideViewPr>
    <p:cSldViewPr snapToGrid="0" snapToObjects="1" showGuides="1">
      <p:cViewPr varScale="1">
        <p:scale>
          <a:sx n="88" d="100"/>
          <a:sy n="88" d="100"/>
        </p:scale>
        <p:origin x="208" y="400"/>
      </p:cViewPr>
      <p:guideLst>
        <p:guide orient="horz" pos="3456"/>
        <p:guide pos="63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86" name="Shape 586"/>
          <p:cNvSpPr>
            <a:spLocks noGrp="1" noRot="1" noChangeAspect="1"/>
          </p:cNvSpPr>
          <p:nvPr>
            <p:ph type="sldImg"/>
          </p:nvPr>
        </p:nvSpPr>
        <p:spPr>
          <a:xfrm>
            <a:off x="1143000" y="685800"/>
            <a:ext cx="4572000" cy="3429000"/>
          </a:xfrm>
          <a:prstGeom prst="rect">
            <a:avLst/>
          </a:prstGeom>
        </p:spPr>
        <p:txBody>
          <a:bodyPr/>
          <a:lstStyle/>
          <a:p>
            <a:endParaRPr/>
          </a:p>
        </p:txBody>
      </p:sp>
      <p:sp>
        <p:nvSpPr>
          <p:cNvPr id="587" name="Shape 58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991586151"/>
      </p:ext>
    </p:extLst>
  </p:cSld>
  <p:clrMap bg1="lt1" tx1="dk1" bg2="lt2" tx2="dk2" accent1="accent1" accent2="accent2" accent3="accent3" accent4="accent4" accent5="accent5" accent6="accent6" hlink="hlink" folHlink="folHlink"/>
  <p:notesStyle>
    <a:lvl1pPr defTabSz="1492300" latinLnBrk="0">
      <a:defRPr sz="1200">
        <a:latin typeface="+mj-lt"/>
        <a:ea typeface="+mj-ea"/>
        <a:cs typeface="+mj-cs"/>
        <a:sym typeface="Calibri"/>
      </a:defRPr>
    </a:lvl1pPr>
    <a:lvl2pPr indent="228600" defTabSz="1492300" latinLnBrk="0">
      <a:defRPr sz="1200">
        <a:latin typeface="+mj-lt"/>
        <a:ea typeface="+mj-ea"/>
        <a:cs typeface="+mj-cs"/>
        <a:sym typeface="Calibri"/>
      </a:defRPr>
    </a:lvl2pPr>
    <a:lvl3pPr indent="457200" defTabSz="1492300" latinLnBrk="0">
      <a:defRPr sz="1200">
        <a:latin typeface="+mj-lt"/>
        <a:ea typeface="+mj-ea"/>
        <a:cs typeface="+mj-cs"/>
        <a:sym typeface="Calibri"/>
      </a:defRPr>
    </a:lvl3pPr>
    <a:lvl4pPr indent="685800" defTabSz="1492300" latinLnBrk="0">
      <a:defRPr sz="1200">
        <a:latin typeface="+mj-lt"/>
        <a:ea typeface="+mj-ea"/>
        <a:cs typeface="+mj-cs"/>
        <a:sym typeface="Calibri"/>
      </a:defRPr>
    </a:lvl4pPr>
    <a:lvl5pPr indent="914400" defTabSz="1492300" latinLnBrk="0">
      <a:defRPr sz="1200">
        <a:latin typeface="+mj-lt"/>
        <a:ea typeface="+mj-ea"/>
        <a:cs typeface="+mj-cs"/>
        <a:sym typeface="Calibri"/>
      </a:defRPr>
    </a:lvl5pPr>
    <a:lvl6pPr indent="1143000" defTabSz="1492300" latinLnBrk="0">
      <a:defRPr sz="1200">
        <a:latin typeface="+mj-lt"/>
        <a:ea typeface="+mj-ea"/>
        <a:cs typeface="+mj-cs"/>
        <a:sym typeface="Calibri"/>
      </a:defRPr>
    </a:lvl6pPr>
    <a:lvl7pPr indent="1371600" defTabSz="1492300" latinLnBrk="0">
      <a:defRPr sz="1200">
        <a:latin typeface="+mj-lt"/>
        <a:ea typeface="+mj-ea"/>
        <a:cs typeface="+mj-cs"/>
        <a:sym typeface="Calibri"/>
      </a:defRPr>
    </a:lvl7pPr>
    <a:lvl8pPr indent="1600200" defTabSz="1492300" latinLnBrk="0">
      <a:defRPr sz="1200">
        <a:latin typeface="+mj-lt"/>
        <a:ea typeface="+mj-ea"/>
        <a:cs typeface="+mj-cs"/>
        <a:sym typeface="Calibri"/>
      </a:defRPr>
    </a:lvl8pPr>
    <a:lvl9pPr indent="1828800" defTabSz="14923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85750" y="685800"/>
            <a:ext cx="62865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477711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85750" y="685800"/>
            <a:ext cx="62865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3415413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85750" y="685800"/>
            <a:ext cx="62865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401294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85750" y="685800"/>
            <a:ext cx="62865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1460991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85750" y="685800"/>
            <a:ext cx="62865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3961755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85750" y="685800"/>
            <a:ext cx="62865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3769863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85750" y="685800"/>
            <a:ext cx="62865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221985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85750" y="685800"/>
            <a:ext cx="62865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1191038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85750" y="685800"/>
            <a:ext cx="62865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655305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85750" y="685800"/>
            <a:ext cx="62865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1958054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85750" y="685800"/>
            <a:ext cx="62865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11388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85750" y="685800"/>
            <a:ext cx="6286500" cy="3429000"/>
          </a:xfrm>
        </p:spPr>
      </p:sp>
      <p:sp>
        <p:nvSpPr>
          <p:cNvPr id="3" name="Заметки 2"/>
          <p:cNvSpPr>
            <a:spLocks noGrp="1"/>
          </p:cNvSpPr>
          <p:nvPr>
            <p:ph type="body" idx="1"/>
          </p:nvPr>
        </p:nvSpPr>
        <p:spPr/>
        <p:txBody>
          <a:bodyPr/>
          <a:lstStyle/>
          <a:p>
            <a:r>
              <a:rPr lang="ru-RU"/>
              <a:t>Узнать, откуда собирать гипотезы</a:t>
            </a:r>
          </a:p>
          <a:p>
            <a:r>
              <a:rPr lang="ru-RU"/>
              <a:t>Узнать, как систематизировать гипотезы для последующей проверки</a:t>
            </a:r>
          </a:p>
          <a:p>
            <a:r>
              <a:rPr lang="ru-RU"/>
              <a:t>Получить чек-лист для </a:t>
            </a:r>
            <a:r>
              <a:rPr lang="ru-RU" err="1"/>
              <a:t>дискаверинга</a:t>
            </a:r>
            <a:r>
              <a:rPr lang="ru-RU"/>
              <a:t> и </a:t>
            </a:r>
            <a:r>
              <a:rPr lang="ru-RU" err="1"/>
              <a:t>валидации</a:t>
            </a:r>
            <a:endParaRPr lang="ru-RU"/>
          </a:p>
        </p:txBody>
      </p:sp>
    </p:spTree>
    <p:extLst>
      <p:ext uri="{BB962C8B-B14F-4D97-AF65-F5344CB8AC3E}">
        <p14:creationId xmlns:p14="http://schemas.microsoft.com/office/powerpoint/2010/main" val="4222143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85750" y="685800"/>
            <a:ext cx="62865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726677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85750" y="685800"/>
            <a:ext cx="62865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426223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85750" y="685800"/>
            <a:ext cx="62865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1348079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85750" y="685800"/>
            <a:ext cx="62865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761601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85750" y="685800"/>
            <a:ext cx="62865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13522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85750" y="685800"/>
            <a:ext cx="62865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2938522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85750" y="685800"/>
            <a:ext cx="6286500" cy="3429000"/>
          </a:xfrm>
        </p:spPr>
      </p:sp>
      <p:sp>
        <p:nvSpPr>
          <p:cNvPr id="3" name="Заметки 2"/>
          <p:cNvSpPr>
            <a:spLocks noGrp="1"/>
          </p:cNvSpPr>
          <p:nvPr>
            <p:ph type="body" idx="1"/>
          </p:nvPr>
        </p:nvSpPr>
        <p:spPr/>
        <p:txBody>
          <a:bodyPr/>
          <a:lstStyle/>
          <a:p>
            <a:r>
              <a:rPr lang="ru-RU"/>
              <a:t>Со старта дайте человеку понять, что ничего продавать вы ему не собираетесь, иначе он будет замкнут и напряженно ждать ваших сладких речей. </a:t>
            </a:r>
            <a:endParaRPr lang="en-US"/>
          </a:p>
          <a:p>
            <a:r>
              <a:rPr lang="ru-RU"/>
              <a:t>Если у разных людей схожие проблемы в определенной сфере, дополняйте свой сценарий проведения интервью уточнениями по этим схожим проблемам. Сценарий шлифуется практически всегда по ходу дела </a:t>
            </a:r>
            <a:endParaRPr lang="en-US"/>
          </a:p>
          <a:p>
            <a:r>
              <a:rPr lang="ru-RU"/>
              <a:t>Пять «почему?». Этот вопрос мы задаем до тех пор, пока не докопаемся до глубинной причины или эмоции. — Три повтора. Мы задаем один и тот же вопрос несколько раз в разном контексте: паттерны поведения одного и того же человека в разных условиях могут сильно отличаться. </a:t>
            </a:r>
            <a:endParaRPr lang="en-US"/>
          </a:p>
          <a:p>
            <a:r>
              <a:rPr lang="ru-RU"/>
              <a:t>Ловите </a:t>
            </a:r>
            <a:r>
              <a:rPr lang="ru-RU" err="1"/>
              <a:t>инсайты</a:t>
            </a:r>
            <a:r>
              <a:rPr lang="ru-RU"/>
              <a:t>. Общение с пользователями обычно открывает глаза на вещи, о которых вы раньше даже не задумывались. </a:t>
            </a:r>
          </a:p>
        </p:txBody>
      </p:sp>
    </p:spTree>
    <p:extLst>
      <p:ext uri="{BB962C8B-B14F-4D97-AF65-F5344CB8AC3E}">
        <p14:creationId xmlns:p14="http://schemas.microsoft.com/office/powerpoint/2010/main" val="2467593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Start Slide">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 name="Shape 18"/>
          <p:cNvSpPr>
            <a:spLocks noGrp="1"/>
          </p:cNvSpPr>
          <p:nvPr>
            <p:ph type="sldNum" sz="quarter" idx="2"/>
          </p:nvPr>
        </p:nvSpPr>
        <p:spPr>
          <a:prstGeom prst="rect">
            <a:avLst/>
          </a:prstGeom>
        </p:spPr>
        <p:txBody>
          <a:bodyPr/>
          <a:lstStyle/>
          <a:p>
            <a:fld id="{86CB4B4D-7CA3-9044-876B-883B54F8677D}" type="slidenum">
              <a:rPr/>
              <a:t>‹#›</a:t>
            </a:fld>
            <a:endParaRPr/>
          </a:p>
        </p:txBody>
      </p:sp>
      <p:sp>
        <p:nvSpPr>
          <p:cNvPr id="20" name="Shape 20"/>
          <p:cNvSpPr/>
          <p:nvPr/>
        </p:nvSpPr>
        <p:spPr>
          <a:xfrm>
            <a:off x="17626091" y="610979"/>
            <a:ext cx="465198" cy="269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200">
                <a:solidFill>
                  <a:srgbClr val="FFFFFF"/>
                </a:solidFill>
                <a:latin typeface="San Francisco Display Light"/>
                <a:ea typeface="San Francisco Display Light"/>
                <a:cs typeface="San Francisco Display Light"/>
                <a:sym typeface="San Francisco Display Light"/>
              </a:defRPr>
            </a:lvl1pPr>
          </a:lstStyle>
          <a:p>
            <a:pPr>
              <a:defRPr sz="2900">
                <a:latin typeface="San Francisco Display Bold"/>
                <a:ea typeface="San Francisco Display Bold"/>
                <a:cs typeface="San Francisco Display Bold"/>
                <a:sym typeface="San Francisco Display Bold"/>
              </a:defRPr>
            </a:pPr>
            <a:r>
              <a:rPr sz="1200">
                <a:latin typeface="San Francisco Display Light"/>
                <a:ea typeface="San Francisco Display Light"/>
                <a:cs typeface="San Francisco Display Light"/>
                <a:sym typeface="San Francisco Display Light"/>
              </a:rPr>
              <a:t>Page: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op Header Images">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1844499" y="0"/>
            <a:ext cx="16441665" cy="5714802"/>
          </a:xfrm>
          <a:prstGeom prst="rect">
            <a:avLst/>
          </a:prstGeom>
          <a:solidFill>
            <a:schemeClr val="tx2">
              <a:lumMod val="40000"/>
              <a:lumOff val="60000"/>
            </a:schemeClr>
          </a:solidFill>
        </p:spPr>
        <p:txBody>
          <a:bodyPr/>
          <a:lstStyle>
            <a:lvl1pPr>
              <a:defRPr sz="800"/>
            </a:lvl1pPr>
          </a:lstStyle>
          <a:p>
            <a:endParaRPr lang="en-US"/>
          </a:p>
        </p:txBody>
      </p:sp>
      <p:sp>
        <p:nvSpPr>
          <p:cNvPr id="29" name="Shape 29"/>
          <p:cNvSpPr>
            <a:spLocks noGrp="1"/>
          </p:cNvSpPr>
          <p:nvPr>
            <p:ph type="sldNum" sz="quarter" idx="2"/>
          </p:nvPr>
        </p:nvSpPr>
        <p:spPr>
          <a:prstGeom prst="rect">
            <a:avLst/>
          </a:prstGeom>
        </p:spPr>
        <p:txBody>
          <a:bodyPr/>
          <a:lstStyle/>
          <a:p>
            <a:fld id="{86CB4B4D-7CA3-9044-876B-883B54F8677D}" type="slidenum">
              <a:rPr/>
              <a:t>‹#›</a:t>
            </a:fld>
            <a:endParaRPr/>
          </a:p>
        </p:txBody>
      </p:sp>
      <p:sp>
        <p:nvSpPr>
          <p:cNvPr id="30" name="Shape 30"/>
          <p:cNvSpPr/>
          <p:nvPr/>
        </p:nvSpPr>
        <p:spPr>
          <a:xfrm>
            <a:off x="17626091" y="610979"/>
            <a:ext cx="465198" cy="269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200">
                <a:solidFill>
                  <a:srgbClr val="FFFFFF"/>
                </a:solidFill>
                <a:latin typeface="San Francisco Display Light"/>
                <a:ea typeface="San Francisco Display Light"/>
                <a:cs typeface="San Francisco Display Light"/>
                <a:sym typeface="San Francisco Display Light"/>
              </a:defRPr>
            </a:lvl1pPr>
          </a:lstStyle>
          <a:p>
            <a:pPr>
              <a:defRPr sz="2900">
                <a:latin typeface="San Francisco Display Bold"/>
                <a:ea typeface="San Francisco Display Bold"/>
                <a:cs typeface="San Francisco Display Bold"/>
                <a:sym typeface="San Francisco Display Bold"/>
              </a:defRPr>
            </a:pPr>
            <a:r>
              <a:rPr sz="1200">
                <a:latin typeface="San Francisco Display Light"/>
                <a:ea typeface="San Francisco Display Light"/>
                <a:cs typeface="San Francisco Display Light"/>
                <a:sym typeface="San Francisco Display Light"/>
              </a:rPr>
              <a:t>Page: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Gradient BG 02">
    <p:bg>
      <p:bgPr>
        <a:gradFill flip="none" rotWithShape="1">
          <a:gsLst>
            <a:gs pos="0">
              <a:srgbClr val="5267A4"/>
            </a:gs>
            <a:gs pos="100000">
              <a:srgbClr val="1992AA"/>
            </a:gs>
          </a:gsLst>
          <a:lin ang="16903030" scaled="0"/>
        </a:gradFill>
        <a:effectLst/>
      </p:bgPr>
    </p:bg>
    <p:spTree>
      <p:nvGrpSpPr>
        <p:cNvPr id="1" name=""/>
        <p:cNvGrpSpPr/>
        <p:nvPr/>
      </p:nvGrpSpPr>
      <p:grpSpPr>
        <a:xfrm>
          <a:off x="0" y="0"/>
          <a:ext cx="0" cy="0"/>
          <a:chOff x="0" y="0"/>
          <a:chExt cx="0" cy="0"/>
        </a:xfrm>
      </p:grpSpPr>
      <p:sp>
        <p:nvSpPr>
          <p:cNvPr id="67" name="Shape 67"/>
          <p:cNvSpPr>
            <a:spLocks noGrp="1"/>
          </p:cNvSpPr>
          <p:nvPr>
            <p:ph type="sldNum" sz="quarter" idx="2"/>
          </p:nvPr>
        </p:nvSpPr>
        <p:spPr>
          <a:prstGeom prst="rect">
            <a:avLst/>
          </a:prstGeom>
        </p:spPr>
        <p:txBody>
          <a:bodyPr/>
          <a:lstStyle/>
          <a:p>
            <a:fld id="{86CB4B4D-7CA3-9044-876B-883B54F8677D}" type="slidenum">
              <a:rPr/>
              <a:t>‹#›</a:t>
            </a:fld>
            <a:endParaRPr/>
          </a:p>
        </p:txBody>
      </p:sp>
      <p:sp>
        <p:nvSpPr>
          <p:cNvPr id="69" name="Shape 69"/>
          <p:cNvSpPr/>
          <p:nvPr/>
        </p:nvSpPr>
        <p:spPr>
          <a:xfrm>
            <a:off x="17626091" y="610979"/>
            <a:ext cx="465198" cy="269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200">
                <a:solidFill>
                  <a:srgbClr val="FFFFFF"/>
                </a:solidFill>
                <a:latin typeface="San Francisco Display Light"/>
                <a:ea typeface="San Francisco Display Light"/>
                <a:cs typeface="San Francisco Display Light"/>
                <a:sym typeface="San Francisco Display Light"/>
              </a:defRPr>
            </a:lvl1pPr>
          </a:lstStyle>
          <a:p>
            <a:pPr>
              <a:defRPr sz="2900">
                <a:latin typeface="San Francisco Display Bold"/>
                <a:ea typeface="San Francisco Display Bold"/>
                <a:cs typeface="San Francisco Display Bold"/>
                <a:sym typeface="San Francisco Display Bold"/>
              </a:defRPr>
            </a:pPr>
            <a:r>
              <a:rPr sz="1200">
                <a:latin typeface="San Francisco Display Light"/>
                <a:ea typeface="San Francisco Display Light"/>
                <a:cs typeface="San Francisco Display Light"/>
                <a:sym typeface="San Francisco Display Light"/>
              </a:rPr>
              <a:t>Page: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Right Image">
    <p:spTree>
      <p:nvGrpSpPr>
        <p:cNvPr id="1" name=""/>
        <p:cNvGrpSpPr/>
        <p:nvPr/>
      </p:nvGrpSpPr>
      <p:grpSpPr>
        <a:xfrm>
          <a:off x="0" y="0"/>
          <a:ext cx="0" cy="0"/>
          <a:chOff x="0" y="0"/>
          <a:chExt cx="0" cy="0"/>
        </a:xfrm>
      </p:grpSpPr>
      <p:sp>
        <p:nvSpPr>
          <p:cNvPr id="224" name="Shape 224"/>
          <p:cNvSpPr>
            <a:spLocks noGrp="1"/>
          </p:cNvSpPr>
          <p:nvPr>
            <p:ph type="sldNum" sz="quarter" idx="2"/>
          </p:nvPr>
        </p:nvSpPr>
        <p:spPr>
          <a:prstGeom prst="rect">
            <a:avLst/>
          </a:prstGeom>
        </p:spPr>
        <p:txBody>
          <a:bodyPr/>
          <a:lstStyle/>
          <a:p>
            <a:fld id="{86CB4B4D-7CA3-9044-876B-883B54F8677D}" type="slidenum">
              <a:rPr/>
              <a:t>‹#›</a:t>
            </a:fld>
            <a:endParaRPr/>
          </a:p>
        </p:txBody>
      </p:sp>
      <p:sp>
        <p:nvSpPr>
          <p:cNvPr id="226" name="Shape 226"/>
          <p:cNvSpPr/>
          <p:nvPr/>
        </p:nvSpPr>
        <p:spPr>
          <a:xfrm>
            <a:off x="17626091" y="610979"/>
            <a:ext cx="465198" cy="269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200">
                <a:solidFill>
                  <a:srgbClr val="FFFFFF"/>
                </a:solidFill>
                <a:latin typeface="San Francisco Display Light"/>
                <a:ea typeface="San Francisco Display Light"/>
                <a:cs typeface="San Francisco Display Light"/>
                <a:sym typeface="San Francisco Display Light"/>
              </a:defRPr>
            </a:lvl1pPr>
          </a:lstStyle>
          <a:p>
            <a:pPr>
              <a:defRPr sz="2900">
                <a:latin typeface="San Francisco Display Bold"/>
                <a:ea typeface="San Francisco Display Bold"/>
                <a:cs typeface="San Francisco Display Bold"/>
                <a:sym typeface="San Francisco Display Bold"/>
              </a:defRPr>
            </a:pPr>
            <a:r>
              <a:rPr sz="1200">
                <a:latin typeface="San Francisco Display Light"/>
                <a:ea typeface="San Francisco Display Light"/>
                <a:cs typeface="San Francisco Display Light"/>
                <a:sym typeface="San Francisco Display Light"/>
              </a:rPr>
              <a:t>Page:</a:t>
            </a:r>
          </a:p>
        </p:txBody>
      </p:sp>
      <p:sp>
        <p:nvSpPr>
          <p:cNvPr id="7" name="Picture Placeholder 2"/>
          <p:cNvSpPr>
            <a:spLocks noGrp="1"/>
          </p:cNvSpPr>
          <p:nvPr>
            <p:ph type="pic" sz="quarter" idx="23"/>
          </p:nvPr>
        </p:nvSpPr>
        <p:spPr>
          <a:xfrm>
            <a:off x="13764076" y="-2"/>
            <a:ext cx="6352724" cy="10972801"/>
          </a:xfrm>
          <a:prstGeom prst="rect">
            <a:avLst/>
          </a:prstGeom>
          <a:solidFill>
            <a:schemeClr val="tx2">
              <a:lumMod val="40000"/>
              <a:lumOff val="60000"/>
            </a:schemeClr>
          </a:solidFill>
        </p:spPr>
        <p:txBody>
          <a:bodyPr/>
          <a:lstStyle>
            <a:lvl1pPr>
              <a:defRPr sz="1000"/>
            </a:lvl1pPr>
          </a:lstStyle>
          <a:p>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Full Images">
    <p:spTree>
      <p:nvGrpSpPr>
        <p:cNvPr id="1" name=""/>
        <p:cNvGrpSpPr/>
        <p:nvPr/>
      </p:nvGrpSpPr>
      <p:grpSpPr>
        <a:xfrm>
          <a:off x="0" y="0"/>
          <a:ext cx="0" cy="0"/>
          <a:chOff x="0" y="0"/>
          <a:chExt cx="0" cy="0"/>
        </a:xfrm>
      </p:grpSpPr>
      <p:sp>
        <p:nvSpPr>
          <p:cNvPr id="259" name="Shape 259"/>
          <p:cNvSpPr>
            <a:spLocks noGrp="1"/>
          </p:cNvSpPr>
          <p:nvPr>
            <p:ph type="sldNum" sz="quarter" idx="2"/>
          </p:nvPr>
        </p:nvSpPr>
        <p:spPr>
          <a:prstGeom prst="rect">
            <a:avLst/>
          </a:prstGeom>
        </p:spPr>
        <p:txBody>
          <a:bodyPr/>
          <a:lstStyle/>
          <a:p>
            <a:fld id="{86CB4B4D-7CA3-9044-876B-883B54F8677D}" type="slidenum">
              <a:rPr/>
              <a:t>‹#›</a:t>
            </a:fld>
            <a:endParaRPr/>
          </a:p>
        </p:txBody>
      </p:sp>
      <p:sp>
        <p:nvSpPr>
          <p:cNvPr id="260" name="Shape 260"/>
          <p:cNvSpPr/>
          <p:nvPr/>
        </p:nvSpPr>
        <p:spPr>
          <a:xfrm>
            <a:off x="17626091" y="610979"/>
            <a:ext cx="465198" cy="269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200">
                <a:solidFill>
                  <a:srgbClr val="FFFFFF"/>
                </a:solidFill>
                <a:latin typeface="San Francisco Display Light"/>
                <a:ea typeface="San Francisco Display Light"/>
                <a:cs typeface="San Francisco Display Light"/>
                <a:sym typeface="San Francisco Display Light"/>
              </a:defRPr>
            </a:lvl1pPr>
          </a:lstStyle>
          <a:p>
            <a:pPr>
              <a:defRPr sz="2900">
                <a:latin typeface="San Francisco Display Bold"/>
                <a:ea typeface="San Francisco Display Bold"/>
                <a:cs typeface="San Francisco Display Bold"/>
                <a:sym typeface="San Francisco Display Bold"/>
              </a:defRPr>
            </a:pPr>
            <a:r>
              <a:rPr sz="1200">
                <a:latin typeface="San Francisco Display Light"/>
                <a:ea typeface="San Francisco Display Light"/>
                <a:cs typeface="San Francisco Display Light"/>
                <a:sym typeface="San Francisco Display Light"/>
              </a:rPr>
              <a:t>Page:</a:t>
            </a:r>
          </a:p>
        </p:txBody>
      </p:sp>
      <p:sp>
        <p:nvSpPr>
          <p:cNvPr id="5" name="Picture Placeholder 2"/>
          <p:cNvSpPr>
            <a:spLocks noGrp="1"/>
          </p:cNvSpPr>
          <p:nvPr>
            <p:ph type="pic" sz="quarter" idx="23"/>
          </p:nvPr>
        </p:nvSpPr>
        <p:spPr>
          <a:xfrm>
            <a:off x="0" y="0"/>
            <a:ext cx="20116800" cy="10972800"/>
          </a:xfrm>
          <a:prstGeom prst="rect">
            <a:avLst/>
          </a:prstGeom>
          <a:solidFill>
            <a:schemeClr val="tx2">
              <a:lumMod val="40000"/>
              <a:lumOff val="60000"/>
            </a:schemeClr>
          </a:solidFill>
        </p:spPr>
        <p:txBody>
          <a:bodyPr/>
          <a:lstStyle>
            <a:lvl1pPr>
              <a:defRPr sz="1000"/>
            </a:lvl1pPr>
          </a:lstStyle>
          <a:p>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op">
    <p:spTree>
      <p:nvGrpSpPr>
        <p:cNvPr id="1" name=""/>
        <p:cNvGrpSpPr/>
        <p:nvPr/>
      </p:nvGrpSpPr>
      <p:grpSpPr>
        <a:xfrm>
          <a:off x="0" y="0"/>
          <a:ext cx="0" cy="0"/>
          <a:chOff x="0" y="0"/>
          <a:chExt cx="0" cy="0"/>
        </a:xfrm>
      </p:grpSpPr>
      <p:sp>
        <p:nvSpPr>
          <p:cNvPr id="485" name="Shape 485"/>
          <p:cNvSpPr>
            <a:spLocks noGrp="1"/>
          </p:cNvSpPr>
          <p:nvPr>
            <p:ph type="sldNum" sz="quarter" idx="2"/>
          </p:nvPr>
        </p:nvSpPr>
        <p:spPr>
          <a:prstGeom prst="rect">
            <a:avLst/>
          </a:prstGeom>
        </p:spPr>
        <p:txBody>
          <a:bodyPr/>
          <a:lstStyle/>
          <a:p>
            <a:fld id="{86CB4B4D-7CA3-9044-876B-883B54F8677D}" type="slidenum">
              <a:rPr/>
              <a:t>‹#›</a:t>
            </a:fld>
            <a:endParaRPr/>
          </a:p>
        </p:txBody>
      </p:sp>
      <p:sp>
        <p:nvSpPr>
          <p:cNvPr id="486" name="Shape 486"/>
          <p:cNvSpPr/>
          <p:nvPr/>
        </p:nvSpPr>
        <p:spPr>
          <a:xfrm>
            <a:off x="17626091" y="610979"/>
            <a:ext cx="465198" cy="269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200">
                <a:solidFill>
                  <a:srgbClr val="FFFFFF"/>
                </a:solidFill>
                <a:latin typeface="San Francisco Display Light"/>
                <a:ea typeface="San Francisco Display Light"/>
                <a:cs typeface="San Francisco Display Light"/>
                <a:sym typeface="San Francisco Display Light"/>
              </a:defRPr>
            </a:lvl1pPr>
          </a:lstStyle>
          <a:p>
            <a:pPr>
              <a:defRPr sz="2900">
                <a:latin typeface="San Francisco Display Bold"/>
                <a:ea typeface="San Francisco Display Bold"/>
                <a:cs typeface="San Francisco Display Bold"/>
                <a:sym typeface="San Francisco Display Bold"/>
              </a:defRPr>
            </a:pPr>
            <a:r>
              <a:rPr sz="1200">
                <a:latin typeface="San Francisco Display Light"/>
                <a:ea typeface="San Francisco Display Light"/>
                <a:cs typeface="San Francisco Display Light"/>
                <a:sym typeface="San Francisco Display Light"/>
              </a:rPr>
              <a:t>Page:</a:t>
            </a:r>
          </a:p>
        </p:txBody>
      </p:sp>
      <p:sp>
        <p:nvSpPr>
          <p:cNvPr id="5" name="Picture Placeholder 2"/>
          <p:cNvSpPr>
            <a:spLocks noGrp="1"/>
          </p:cNvSpPr>
          <p:nvPr>
            <p:ph type="pic" sz="quarter" idx="23"/>
          </p:nvPr>
        </p:nvSpPr>
        <p:spPr>
          <a:xfrm>
            <a:off x="0" y="0"/>
            <a:ext cx="20116800" cy="6350794"/>
          </a:xfrm>
          <a:prstGeom prst="rect">
            <a:avLst/>
          </a:prstGeom>
          <a:solidFill>
            <a:schemeClr val="tx2">
              <a:lumMod val="40000"/>
              <a:lumOff val="60000"/>
            </a:schemeClr>
          </a:solidFill>
        </p:spPr>
        <p:txBody>
          <a:bodyPr/>
          <a:lstStyle>
            <a:lvl1pPr>
              <a:defRPr sz="1000"/>
            </a:lvl1pPr>
          </a:lstStyle>
          <a:p>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2028"/>
        </a:solidFill>
        <a:effectLst/>
      </p:bgPr>
    </p:bg>
    <p:spTree>
      <p:nvGrpSpPr>
        <p:cNvPr id="1" name=""/>
        <p:cNvGrpSpPr/>
        <p:nvPr/>
      </p:nvGrpSpPr>
      <p:grpSpPr>
        <a:xfrm>
          <a:off x="0" y="0"/>
          <a:ext cx="0" cy="0"/>
          <a:chOff x="0" y="0"/>
          <a:chExt cx="0" cy="0"/>
        </a:xfrm>
      </p:grpSpPr>
      <p:sp>
        <p:nvSpPr>
          <p:cNvPr id="4" name="Shape 4"/>
          <p:cNvSpPr>
            <a:spLocks noGrp="1"/>
          </p:cNvSpPr>
          <p:nvPr>
            <p:ph type="sldNum" sz="quarter" idx="2"/>
          </p:nvPr>
        </p:nvSpPr>
        <p:spPr>
          <a:xfrm>
            <a:off x="18091288" y="610979"/>
            <a:ext cx="245677" cy="269241"/>
          </a:xfrm>
          <a:prstGeom prst="rect">
            <a:avLst/>
          </a:prstGeom>
          <a:ln w="12700">
            <a:miter lim="400000"/>
          </a:ln>
        </p:spPr>
        <p:txBody>
          <a:bodyPr wrap="none" lIns="45719" rIns="45719" anchor="ctr">
            <a:spAutoFit/>
          </a:bodyPr>
          <a:lstStyle>
            <a:lvl1pPr algn="r">
              <a:defRPr sz="1200">
                <a:solidFill>
                  <a:srgbClr val="FFFFFF"/>
                </a:solidFill>
                <a:latin typeface="San Francisco Display Light"/>
                <a:ea typeface="San Francisco Display Light"/>
                <a:cs typeface="San Francisco Display Light"/>
                <a:sym typeface="San Francisco Display Light"/>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 id="2147483667" r:id="rId5"/>
    <p:sldLayoutId id="2147483670" r:id="rId6"/>
    <p:sldLayoutId id="2147483688" r:id="rId7"/>
  </p:sldLayoutIdLst>
  <p:transition spd="med"/>
  <p:txStyles>
    <p:titleStyle>
      <a:lvl1pPr marL="0" marR="0" indent="0" algn="ctr" defTabSz="1463039" latinLnBrk="0">
        <a:lnSpc>
          <a:spcPct val="90000"/>
        </a:lnSpc>
        <a:spcBef>
          <a:spcPts val="0"/>
        </a:spcBef>
        <a:spcAft>
          <a:spcPts val="0"/>
        </a:spcAft>
        <a:buClrTx/>
        <a:buSzTx/>
        <a:buFontTx/>
        <a:buNone/>
        <a:tabLst/>
        <a:defRPr sz="9600" b="0" i="0" u="none" strike="noStrike" cap="none" spc="0" baseline="0">
          <a:ln>
            <a:noFill/>
          </a:ln>
          <a:solidFill>
            <a:srgbClr val="000000"/>
          </a:solidFill>
          <a:uFillTx/>
          <a:latin typeface="Calibri Light"/>
          <a:ea typeface="Calibri Light"/>
          <a:cs typeface="Calibri Light"/>
          <a:sym typeface="Calibri Light"/>
        </a:defRPr>
      </a:lvl1pPr>
      <a:lvl2pPr marL="0" marR="0" indent="0" algn="ctr" defTabSz="1463039" latinLnBrk="0">
        <a:lnSpc>
          <a:spcPct val="90000"/>
        </a:lnSpc>
        <a:spcBef>
          <a:spcPts val="0"/>
        </a:spcBef>
        <a:spcAft>
          <a:spcPts val="0"/>
        </a:spcAft>
        <a:buClrTx/>
        <a:buSzTx/>
        <a:buFontTx/>
        <a:buNone/>
        <a:tabLst/>
        <a:defRPr sz="9600" b="0" i="0" u="none" strike="noStrike" cap="none" spc="0" baseline="0">
          <a:ln>
            <a:noFill/>
          </a:ln>
          <a:solidFill>
            <a:srgbClr val="000000"/>
          </a:solidFill>
          <a:uFillTx/>
          <a:latin typeface="Calibri Light"/>
          <a:ea typeface="Calibri Light"/>
          <a:cs typeface="Calibri Light"/>
          <a:sym typeface="Calibri Light"/>
        </a:defRPr>
      </a:lvl2pPr>
      <a:lvl3pPr marL="0" marR="0" indent="0" algn="ctr" defTabSz="1463039" latinLnBrk="0">
        <a:lnSpc>
          <a:spcPct val="90000"/>
        </a:lnSpc>
        <a:spcBef>
          <a:spcPts val="0"/>
        </a:spcBef>
        <a:spcAft>
          <a:spcPts val="0"/>
        </a:spcAft>
        <a:buClrTx/>
        <a:buSzTx/>
        <a:buFontTx/>
        <a:buNone/>
        <a:tabLst/>
        <a:defRPr sz="9600" b="0" i="0" u="none" strike="noStrike" cap="none" spc="0" baseline="0">
          <a:ln>
            <a:noFill/>
          </a:ln>
          <a:solidFill>
            <a:srgbClr val="000000"/>
          </a:solidFill>
          <a:uFillTx/>
          <a:latin typeface="Calibri Light"/>
          <a:ea typeface="Calibri Light"/>
          <a:cs typeface="Calibri Light"/>
          <a:sym typeface="Calibri Light"/>
        </a:defRPr>
      </a:lvl3pPr>
      <a:lvl4pPr marL="0" marR="0" indent="0" algn="ctr" defTabSz="1463039" latinLnBrk="0">
        <a:lnSpc>
          <a:spcPct val="90000"/>
        </a:lnSpc>
        <a:spcBef>
          <a:spcPts val="0"/>
        </a:spcBef>
        <a:spcAft>
          <a:spcPts val="0"/>
        </a:spcAft>
        <a:buClrTx/>
        <a:buSzTx/>
        <a:buFontTx/>
        <a:buNone/>
        <a:tabLst/>
        <a:defRPr sz="9600" b="0" i="0" u="none" strike="noStrike" cap="none" spc="0" baseline="0">
          <a:ln>
            <a:noFill/>
          </a:ln>
          <a:solidFill>
            <a:srgbClr val="000000"/>
          </a:solidFill>
          <a:uFillTx/>
          <a:latin typeface="Calibri Light"/>
          <a:ea typeface="Calibri Light"/>
          <a:cs typeface="Calibri Light"/>
          <a:sym typeface="Calibri Light"/>
        </a:defRPr>
      </a:lvl4pPr>
      <a:lvl5pPr marL="0" marR="0" indent="0" algn="ctr" defTabSz="1463039" latinLnBrk="0">
        <a:lnSpc>
          <a:spcPct val="90000"/>
        </a:lnSpc>
        <a:spcBef>
          <a:spcPts val="0"/>
        </a:spcBef>
        <a:spcAft>
          <a:spcPts val="0"/>
        </a:spcAft>
        <a:buClrTx/>
        <a:buSzTx/>
        <a:buFontTx/>
        <a:buNone/>
        <a:tabLst/>
        <a:defRPr sz="9600" b="0" i="0" u="none" strike="noStrike" cap="none" spc="0" baseline="0">
          <a:ln>
            <a:noFill/>
          </a:ln>
          <a:solidFill>
            <a:srgbClr val="000000"/>
          </a:solidFill>
          <a:uFillTx/>
          <a:latin typeface="Calibri Light"/>
          <a:ea typeface="Calibri Light"/>
          <a:cs typeface="Calibri Light"/>
          <a:sym typeface="Calibri Light"/>
        </a:defRPr>
      </a:lvl5pPr>
      <a:lvl6pPr marL="0" marR="0" indent="0" algn="ctr" defTabSz="1463039" latinLnBrk="0">
        <a:lnSpc>
          <a:spcPct val="90000"/>
        </a:lnSpc>
        <a:spcBef>
          <a:spcPts val="0"/>
        </a:spcBef>
        <a:spcAft>
          <a:spcPts val="0"/>
        </a:spcAft>
        <a:buClrTx/>
        <a:buSzTx/>
        <a:buFontTx/>
        <a:buNone/>
        <a:tabLst/>
        <a:defRPr sz="9600" b="0" i="0" u="none" strike="noStrike" cap="none" spc="0" baseline="0">
          <a:ln>
            <a:noFill/>
          </a:ln>
          <a:solidFill>
            <a:srgbClr val="000000"/>
          </a:solidFill>
          <a:uFillTx/>
          <a:latin typeface="Calibri Light"/>
          <a:ea typeface="Calibri Light"/>
          <a:cs typeface="Calibri Light"/>
          <a:sym typeface="Calibri Light"/>
        </a:defRPr>
      </a:lvl6pPr>
      <a:lvl7pPr marL="0" marR="0" indent="0" algn="ctr" defTabSz="1463039" latinLnBrk="0">
        <a:lnSpc>
          <a:spcPct val="90000"/>
        </a:lnSpc>
        <a:spcBef>
          <a:spcPts val="0"/>
        </a:spcBef>
        <a:spcAft>
          <a:spcPts val="0"/>
        </a:spcAft>
        <a:buClrTx/>
        <a:buSzTx/>
        <a:buFontTx/>
        <a:buNone/>
        <a:tabLst/>
        <a:defRPr sz="9600" b="0" i="0" u="none" strike="noStrike" cap="none" spc="0" baseline="0">
          <a:ln>
            <a:noFill/>
          </a:ln>
          <a:solidFill>
            <a:srgbClr val="000000"/>
          </a:solidFill>
          <a:uFillTx/>
          <a:latin typeface="Calibri Light"/>
          <a:ea typeface="Calibri Light"/>
          <a:cs typeface="Calibri Light"/>
          <a:sym typeface="Calibri Light"/>
        </a:defRPr>
      </a:lvl7pPr>
      <a:lvl8pPr marL="0" marR="0" indent="0" algn="ctr" defTabSz="1463039" latinLnBrk="0">
        <a:lnSpc>
          <a:spcPct val="90000"/>
        </a:lnSpc>
        <a:spcBef>
          <a:spcPts val="0"/>
        </a:spcBef>
        <a:spcAft>
          <a:spcPts val="0"/>
        </a:spcAft>
        <a:buClrTx/>
        <a:buSzTx/>
        <a:buFontTx/>
        <a:buNone/>
        <a:tabLst/>
        <a:defRPr sz="9600" b="0" i="0" u="none" strike="noStrike" cap="none" spc="0" baseline="0">
          <a:ln>
            <a:noFill/>
          </a:ln>
          <a:solidFill>
            <a:srgbClr val="000000"/>
          </a:solidFill>
          <a:uFillTx/>
          <a:latin typeface="Calibri Light"/>
          <a:ea typeface="Calibri Light"/>
          <a:cs typeface="Calibri Light"/>
          <a:sym typeface="Calibri Light"/>
        </a:defRPr>
      </a:lvl8pPr>
      <a:lvl9pPr marL="0" marR="0" indent="0" algn="ctr" defTabSz="1463039" latinLnBrk="0">
        <a:lnSpc>
          <a:spcPct val="90000"/>
        </a:lnSpc>
        <a:spcBef>
          <a:spcPts val="0"/>
        </a:spcBef>
        <a:spcAft>
          <a:spcPts val="0"/>
        </a:spcAft>
        <a:buClrTx/>
        <a:buSzTx/>
        <a:buFontTx/>
        <a:buNone/>
        <a:tabLst/>
        <a:defRPr sz="96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0" marR="0" indent="0" algn="ctr" defTabSz="1463039" rtl="0" latinLnBrk="0">
        <a:lnSpc>
          <a:spcPct val="90000"/>
        </a:lnSpc>
        <a:spcBef>
          <a:spcPts val="1600"/>
        </a:spcBef>
        <a:spcAft>
          <a:spcPts val="0"/>
        </a:spcAft>
        <a:buClrTx/>
        <a:buSzTx/>
        <a:buFontTx/>
        <a:buNone/>
        <a:tabLst/>
        <a:defRPr sz="3800" b="0" i="0" u="none" strike="noStrike" cap="none" spc="0" baseline="0">
          <a:ln>
            <a:noFill/>
          </a:ln>
          <a:solidFill>
            <a:srgbClr val="000000"/>
          </a:solidFill>
          <a:uFillTx/>
          <a:latin typeface="+mj-lt"/>
          <a:ea typeface="+mj-ea"/>
          <a:cs typeface="+mj-cs"/>
          <a:sym typeface="Calibri"/>
        </a:defRPr>
      </a:lvl1pPr>
      <a:lvl2pPr marL="0" marR="0" indent="731519" algn="ctr" defTabSz="1463039" rtl="0" latinLnBrk="0">
        <a:lnSpc>
          <a:spcPct val="90000"/>
        </a:lnSpc>
        <a:spcBef>
          <a:spcPts val="1600"/>
        </a:spcBef>
        <a:spcAft>
          <a:spcPts val="0"/>
        </a:spcAft>
        <a:buClrTx/>
        <a:buSzTx/>
        <a:buFontTx/>
        <a:buNone/>
        <a:tabLst/>
        <a:defRPr sz="3800" b="0" i="0" u="none" strike="noStrike" cap="none" spc="0" baseline="0">
          <a:ln>
            <a:noFill/>
          </a:ln>
          <a:solidFill>
            <a:srgbClr val="000000"/>
          </a:solidFill>
          <a:uFillTx/>
          <a:latin typeface="+mj-lt"/>
          <a:ea typeface="+mj-ea"/>
          <a:cs typeface="+mj-cs"/>
          <a:sym typeface="Calibri"/>
        </a:defRPr>
      </a:lvl2pPr>
      <a:lvl3pPr marL="0" marR="0" indent="1463039" algn="ctr" defTabSz="1463039" rtl="0" latinLnBrk="0">
        <a:lnSpc>
          <a:spcPct val="90000"/>
        </a:lnSpc>
        <a:spcBef>
          <a:spcPts val="1600"/>
        </a:spcBef>
        <a:spcAft>
          <a:spcPts val="0"/>
        </a:spcAft>
        <a:buClrTx/>
        <a:buSzTx/>
        <a:buFontTx/>
        <a:buNone/>
        <a:tabLst/>
        <a:defRPr sz="3800" b="0" i="0" u="none" strike="noStrike" cap="none" spc="0" baseline="0">
          <a:ln>
            <a:noFill/>
          </a:ln>
          <a:solidFill>
            <a:srgbClr val="000000"/>
          </a:solidFill>
          <a:uFillTx/>
          <a:latin typeface="+mj-lt"/>
          <a:ea typeface="+mj-ea"/>
          <a:cs typeface="+mj-cs"/>
          <a:sym typeface="Calibri"/>
        </a:defRPr>
      </a:lvl3pPr>
      <a:lvl4pPr marL="0" marR="0" indent="2194560" algn="ctr" defTabSz="1463039" rtl="0" latinLnBrk="0">
        <a:lnSpc>
          <a:spcPct val="90000"/>
        </a:lnSpc>
        <a:spcBef>
          <a:spcPts val="1600"/>
        </a:spcBef>
        <a:spcAft>
          <a:spcPts val="0"/>
        </a:spcAft>
        <a:buClrTx/>
        <a:buSzTx/>
        <a:buFontTx/>
        <a:buNone/>
        <a:tabLst/>
        <a:defRPr sz="3800" b="0" i="0" u="none" strike="noStrike" cap="none" spc="0" baseline="0">
          <a:ln>
            <a:noFill/>
          </a:ln>
          <a:solidFill>
            <a:srgbClr val="000000"/>
          </a:solidFill>
          <a:uFillTx/>
          <a:latin typeface="+mj-lt"/>
          <a:ea typeface="+mj-ea"/>
          <a:cs typeface="+mj-cs"/>
          <a:sym typeface="Calibri"/>
        </a:defRPr>
      </a:lvl4pPr>
      <a:lvl5pPr marL="0" marR="0" indent="2926079" algn="ctr" defTabSz="1463039" rtl="0" latinLnBrk="0">
        <a:lnSpc>
          <a:spcPct val="90000"/>
        </a:lnSpc>
        <a:spcBef>
          <a:spcPts val="1600"/>
        </a:spcBef>
        <a:spcAft>
          <a:spcPts val="0"/>
        </a:spcAft>
        <a:buClrTx/>
        <a:buSzTx/>
        <a:buFontTx/>
        <a:buNone/>
        <a:tabLst/>
        <a:defRPr sz="3800" b="0" i="0" u="none" strike="noStrike" cap="none" spc="0" baseline="0">
          <a:ln>
            <a:noFill/>
          </a:ln>
          <a:solidFill>
            <a:srgbClr val="000000"/>
          </a:solidFill>
          <a:uFillTx/>
          <a:latin typeface="+mj-lt"/>
          <a:ea typeface="+mj-ea"/>
          <a:cs typeface="+mj-cs"/>
          <a:sym typeface="Calibri"/>
        </a:defRPr>
      </a:lvl5pPr>
      <a:lvl6pPr marL="0" marR="0" indent="3657600" algn="ctr" defTabSz="1463039" rtl="0" latinLnBrk="0">
        <a:lnSpc>
          <a:spcPct val="90000"/>
        </a:lnSpc>
        <a:spcBef>
          <a:spcPts val="1600"/>
        </a:spcBef>
        <a:spcAft>
          <a:spcPts val="0"/>
        </a:spcAft>
        <a:buClrTx/>
        <a:buSzTx/>
        <a:buFontTx/>
        <a:buNone/>
        <a:tabLst/>
        <a:defRPr sz="3800" b="0" i="0" u="none" strike="noStrike" cap="none" spc="0" baseline="0">
          <a:ln>
            <a:noFill/>
          </a:ln>
          <a:solidFill>
            <a:srgbClr val="000000"/>
          </a:solidFill>
          <a:uFillTx/>
          <a:latin typeface="+mj-lt"/>
          <a:ea typeface="+mj-ea"/>
          <a:cs typeface="+mj-cs"/>
          <a:sym typeface="Calibri"/>
        </a:defRPr>
      </a:lvl6pPr>
      <a:lvl7pPr marL="0" marR="0" indent="4389120" algn="ctr" defTabSz="1463039" rtl="0" latinLnBrk="0">
        <a:lnSpc>
          <a:spcPct val="90000"/>
        </a:lnSpc>
        <a:spcBef>
          <a:spcPts val="1600"/>
        </a:spcBef>
        <a:spcAft>
          <a:spcPts val="0"/>
        </a:spcAft>
        <a:buClrTx/>
        <a:buSzTx/>
        <a:buFontTx/>
        <a:buNone/>
        <a:tabLst/>
        <a:defRPr sz="3800" b="0" i="0" u="none" strike="noStrike" cap="none" spc="0" baseline="0">
          <a:ln>
            <a:noFill/>
          </a:ln>
          <a:solidFill>
            <a:srgbClr val="000000"/>
          </a:solidFill>
          <a:uFillTx/>
          <a:latin typeface="+mj-lt"/>
          <a:ea typeface="+mj-ea"/>
          <a:cs typeface="+mj-cs"/>
          <a:sym typeface="Calibri"/>
        </a:defRPr>
      </a:lvl7pPr>
      <a:lvl8pPr marL="0" marR="0" indent="5120640" algn="ctr" defTabSz="1463039" rtl="0" latinLnBrk="0">
        <a:lnSpc>
          <a:spcPct val="90000"/>
        </a:lnSpc>
        <a:spcBef>
          <a:spcPts val="1600"/>
        </a:spcBef>
        <a:spcAft>
          <a:spcPts val="0"/>
        </a:spcAft>
        <a:buClrTx/>
        <a:buSzTx/>
        <a:buFontTx/>
        <a:buNone/>
        <a:tabLst/>
        <a:defRPr sz="3800" b="0" i="0" u="none" strike="noStrike" cap="none" spc="0" baseline="0">
          <a:ln>
            <a:noFill/>
          </a:ln>
          <a:solidFill>
            <a:srgbClr val="000000"/>
          </a:solidFill>
          <a:uFillTx/>
          <a:latin typeface="+mj-lt"/>
          <a:ea typeface="+mj-ea"/>
          <a:cs typeface="+mj-cs"/>
          <a:sym typeface="Calibri"/>
        </a:defRPr>
      </a:lvl8pPr>
      <a:lvl9pPr marL="0" marR="0" indent="5852159" algn="ctr" defTabSz="1463039" rtl="0" latinLnBrk="0">
        <a:lnSpc>
          <a:spcPct val="90000"/>
        </a:lnSpc>
        <a:spcBef>
          <a:spcPts val="1600"/>
        </a:spcBef>
        <a:spcAft>
          <a:spcPts val="0"/>
        </a:spcAft>
        <a:buClrTx/>
        <a:buSzTx/>
        <a:buFontTx/>
        <a:buNone/>
        <a:tabLst/>
        <a:defRPr sz="3800" b="0" i="0" u="none" strike="noStrike" cap="none" spc="0" baseline="0">
          <a:ln>
            <a:noFill/>
          </a:ln>
          <a:solidFill>
            <a:srgbClr val="000000"/>
          </a:solidFill>
          <a:uFillTx/>
          <a:latin typeface="+mj-lt"/>
          <a:ea typeface="+mj-ea"/>
          <a:cs typeface="+mj-cs"/>
          <a:sym typeface="Calibri"/>
        </a:defRPr>
      </a:lvl9pPr>
    </p:bodyStyle>
    <p:otherStyle>
      <a:lvl1pPr marL="0" marR="0" indent="0" algn="r" defTabSz="14923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an Francisco Display Light"/>
        </a:defRPr>
      </a:lvl1pPr>
      <a:lvl2pPr marL="0" marR="0" indent="746149" algn="r" defTabSz="14923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an Francisco Display Light"/>
        </a:defRPr>
      </a:lvl2pPr>
      <a:lvl3pPr marL="0" marR="0" indent="1492300" algn="r" defTabSz="14923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an Francisco Display Light"/>
        </a:defRPr>
      </a:lvl3pPr>
      <a:lvl4pPr marL="0" marR="0" indent="2238450" algn="r" defTabSz="14923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an Francisco Display Light"/>
        </a:defRPr>
      </a:lvl4pPr>
      <a:lvl5pPr marL="0" marR="0" indent="2984601" algn="r" defTabSz="14923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an Francisco Display Light"/>
        </a:defRPr>
      </a:lvl5pPr>
      <a:lvl6pPr marL="0" marR="0" indent="3730752" algn="r" defTabSz="14923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an Francisco Display Light"/>
        </a:defRPr>
      </a:lvl6pPr>
      <a:lvl7pPr marL="0" marR="0" indent="4476901" algn="r" defTabSz="14923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an Francisco Display Light"/>
        </a:defRPr>
      </a:lvl7pPr>
      <a:lvl8pPr marL="0" marR="0" indent="5223052" algn="r" defTabSz="14923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an Francisco Display Light"/>
        </a:defRPr>
      </a:lvl8pPr>
      <a:lvl9pPr marL="0" marR="0" indent="5969203" algn="r" defTabSz="14923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an Francisco Display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23"/>
          </p:nvPr>
        </p:nvSpPr>
        <p:spPr/>
      </p:sp>
      <p:sp>
        <p:nvSpPr>
          <p:cNvPr id="590" name="Shape 590"/>
          <p:cNvSpPr/>
          <p:nvPr/>
        </p:nvSpPr>
        <p:spPr>
          <a:xfrm>
            <a:off x="0" y="0"/>
            <a:ext cx="20116800" cy="10972800"/>
          </a:xfrm>
          <a:prstGeom prst="rect">
            <a:avLst/>
          </a:prstGeom>
          <a:solidFill>
            <a:srgbClr val="21222C">
              <a:alpha val="64283"/>
            </a:srgbClr>
          </a:solidFill>
          <a:ln w="12700">
            <a:miter lim="400000"/>
          </a:ln>
        </p:spPr>
        <p:txBody>
          <a:bodyPr lIns="45719" rIns="45719" anchor="ctr"/>
          <a:lstStyle/>
          <a:p>
            <a:endParaRPr dirty="0"/>
          </a:p>
        </p:txBody>
      </p:sp>
      <p:sp>
        <p:nvSpPr>
          <p:cNvPr id="591" name="Shape 59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a:t>
            </a:fld>
            <a:endParaRPr dirty="0"/>
          </a:p>
        </p:txBody>
      </p:sp>
      <p:sp>
        <p:nvSpPr>
          <p:cNvPr id="592" name="Shape 592"/>
          <p:cNvSpPr/>
          <p:nvPr/>
        </p:nvSpPr>
        <p:spPr>
          <a:xfrm rot="21081982">
            <a:off x="8785747" y="4213747"/>
            <a:ext cx="2545307" cy="2545306"/>
          </a:xfrm>
          <a:prstGeom prst="roundRect">
            <a:avLst>
              <a:gd name="adj" fmla="val 15000"/>
            </a:avLst>
          </a:prstGeom>
          <a:gradFill>
            <a:gsLst>
              <a:gs pos="0">
                <a:srgbClr val="AB1942"/>
              </a:gs>
              <a:gs pos="100000">
                <a:srgbClr val="FF4C00"/>
              </a:gs>
            </a:gsLst>
            <a:lin ang="16903030"/>
          </a:gradFill>
          <a:ln w="12700">
            <a:miter lim="400000"/>
          </a:ln>
          <a:effectLst>
            <a:outerShdw blurRad="127000" dist="25400" dir="2150891" rotWithShape="0">
              <a:srgbClr val="000000">
                <a:alpha val="25253"/>
              </a:srgbClr>
            </a:outerShdw>
          </a:effectLst>
        </p:spPr>
        <p:txBody>
          <a:bodyPr lIns="45719" rIns="45719" anchor="ctr"/>
          <a:lstStyle/>
          <a:p>
            <a:endParaRPr dirty="0"/>
          </a:p>
        </p:txBody>
      </p:sp>
      <p:sp>
        <p:nvSpPr>
          <p:cNvPr id="593" name="Shape 593"/>
          <p:cNvSpPr/>
          <p:nvPr/>
        </p:nvSpPr>
        <p:spPr>
          <a:xfrm>
            <a:off x="8785747" y="4213747"/>
            <a:ext cx="2545307" cy="2545306"/>
          </a:xfrm>
          <a:prstGeom prst="roundRect">
            <a:avLst>
              <a:gd name="adj" fmla="val 15000"/>
            </a:avLst>
          </a:prstGeom>
          <a:solidFill>
            <a:srgbClr val="21222C"/>
          </a:solidFill>
          <a:ln w="12700">
            <a:miter lim="400000"/>
          </a:ln>
        </p:spPr>
        <p:txBody>
          <a:bodyPr lIns="45719" rIns="45719" anchor="ctr"/>
          <a:lstStyle/>
          <a:p>
            <a:endParaRPr dirty="0"/>
          </a:p>
        </p:txBody>
      </p:sp>
      <p:sp>
        <p:nvSpPr>
          <p:cNvPr id="594" name="Shape 594"/>
          <p:cNvSpPr/>
          <p:nvPr/>
        </p:nvSpPr>
        <p:spPr>
          <a:xfrm>
            <a:off x="9126575" y="4993957"/>
            <a:ext cx="1863650" cy="98488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r">
              <a:defRPr>
                <a:solidFill>
                  <a:srgbClr val="FFFFFF"/>
                </a:solidFill>
                <a:latin typeface="San Francisco Display Ultralight"/>
                <a:ea typeface="San Francisco Display Ultralight"/>
                <a:cs typeface="San Francisco Display Ultralight"/>
                <a:sym typeface="San Francisco Display Ultralight"/>
              </a:defRPr>
            </a:pPr>
            <a:r>
              <a:rPr lang="ru-RU" dirty="0"/>
              <a:t>Проектный</a:t>
            </a:r>
            <a:endParaRPr dirty="0"/>
          </a:p>
          <a:p>
            <a:pPr algn="r">
              <a:defRPr>
                <a:solidFill>
                  <a:srgbClr val="FFFFFF"/>
                </a:solidFill>
                <a:latin typeface="San Francisco Display Ultralight"/>
                <a:ea typeface="San Francisco Display Ultralight"/>
                <a:cs typeface="San Francisco Display Ultralight"/>
                <a:sym typeface="San Francisco Display Ultralight"/>
              </a:defRPr>
            </a:pPr>
            <a:r>
              <a:rPr lang="ru-RU" dirty="0"/>
              <a:t>Практикум</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592"/>
                                        </p:tgtEl>
                                        <p:attrNameLst>
                                          <p:attrName>style.visibility</p:attrName>
                                        </p:attrNameLst>
                                      </p:cBhvr>
                                      <p:to>
                                        <p:strVal val="visible"/>
                                      </p:to>
                                    </p:set>
                                    <p:anim calcmode="lin" valueType="num">
                                      <p:cBhvr>
                                        <p:cTn id="7" dur="300" fill="hold"/>
                                        <p:tgtEl>
                                          <p:spTgt spid="592"/>
                                        </p:tgtEl>
                                        <p:attrNameLst>
                                          <p:attrName>ppt_w</p:attrName>
                                        </p:attrNameLst>
                                      </p:cBhvr>
                                      <p:tavLst>
                                        <p:tav tm="0">
                                          <p:val>
                                            <p:fltVal val="0"/>
                                          </p:val>
                                        </p:tav>
                                        <p:tav tm="100000">
                                          <p:val>
                                            <p:strVal val="#ppt_w"/>
                                          </p:val>
                                        </p:tav>
                                      </p:tavLst>
                                    </p:anim>
                                    <p:anim calcmode="lin" valueType="num">
                                      <p:cBhvr>
                                        <p:cTn id="8" dur="300" fill="hold"/>
                                        <p:tgtEl>
                                          <p:spTgt spid="592"/>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300"/>
                                  </p:stCondLst>
                                  <p:childTnLst>
                                    <p:set>
                                      <p:cBhvr>
                                        <p:cTn id="10" dur="1" fill="hold">
                                          <p:stCondLst>
                                            <p:cond delay="0"/>
                                          </p:stCondLst>
                                        </p:cTn>
                                        <p:tgtEl>
                                          <p:spTgt spid="593"/>
                                        </p:tgtEl>
                                        <p:attrNameLst>
                                          <p:attrName>style.visibility</p:attrName>
                                        </p:attrNameLst>
                                      </p:cBhvr>
                                      <p:to>
                                        <p:strVal val="visible"/>
                                      </p:to>
                                    </p:set>
                                    <p:anim calcmode="lin" valueType="num">
                                      <p:cBhvr>
                                        <p:cTn id="11" dur="300" fill="hold"/>
                                        <p:tgtEl>
                                          <p:spTgt spid="593"/>
                                        </p:tgtEl>
                                        <p:attrNameLst>
                                          <p:attrName>ppt_w</p:attrName>
                                        </p:attrNameLst>
                                      </p:cBhvr>
                                      <p:tavLst>
                                        <p:tav tm="0">
                                          <p:val>
                                            <p:fltVal val="0"/>
                                          </p:val>
                                        </p:tav>
                                        <p:tav tm="100000">
                                          <p:val>
                                            <p:strVal val="#ppt_w"/>
                                          </p:val>
                                        </p:tav>
                                      </p:tavLst>
                                    </p:anim>
                                    <p:anim calcmode="lin" valueType="num">
                                      <p:cBhvr>
                                        <p:cTn id="12" dur="300" fill="hold"/>
                                        <p:tgtEl>
                                          <p:spTgt spid="5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 grpId="0" animBg="1"/>
      <p:bldP spid="59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10</a:t>
            </a:fld>
            <a:endParaRPr/>
          </a:p>
        </p:txBody>
      </p:sp>
      <p:sp>
        <p:nvSpPr>
          <p:cNvPr id="5" name="Shape 704">
            <a:extLst>
              <a:ext uri="{FF2B5EF4-FFF2-40B4-BE49-F238E27FC236}">
                <a16:creationId xmlns:a16="http://schemas.microsoft.com/office/drawing/2014/main" id="{320B2047-7B8D-414E-A792-2F4FEE9E8974}"/>
              </a:ext>
            </a:extLst>
          </p:cNvPr>
          <p:cNvSpPr/>
          <p:nvPr/>
        </p:nvSpPr>
        <p:spPr>
          <a:xfrm>
            <a:off x="8811263" y="476294"/>
            <a:ext cx="2494273" cy="53860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defRPr sz="3500">
                <a:solidFill>
                  <a:srgbClr val="FFFFFF"/>
                </a:solidFill>
                <a:latin typeface="San Francisco Display Thin"/>
                <a:ea typeface="San Francisco Display Thin"/>
                <a:cs typeface="San Francisco Display Thin"/>
                <a:sym typeface="San Francisco Display Thin"/>
              </a:defRPr>
            </a:pPr>
            <a:r>
              <a:rPr lang="ru-RU" dirty="0"/>
              <a:t>Зачем нужно</a:t>
            </a:r>
            <a:endParaRPr dirty="0"/>
          </a:p>
        </p:txBody>
      </p:sp>
      <p:sp>
        <p:nvSpPr>
          <p:cNvPr id="9" name="Shape 704">
            <a:extLst>
              <a:ext uri="{FF2B5EF4-FFF2-40B4-BE49-F238E27FC236}">
                <a16:creationId xmlns:a16="http://schemas.microsoft.com/office/drawing/2014/main" id="{04372023-96DD-2449-86F7-EB8CA80DEC2F}"/>
              </a:ext>
            </a:extLst>
          </p:cNvPr>
          <p:cNvSpPr/>
          <p:nvPr/>
        </p:nvSpPr>
        <p:spPr>
          <a:xfrm>
            <a:off x="3084636" y="3062659"/>
            <a:ext cx="13947525" cy="484748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defRPr sz="3500">
                <a:solidFill>
                  <a:srgbClr val="FFFFFF"/>
                </a:solidFill>
                <a:latin typeface="San Francisco Display Thin"/>
                <a:ea typeface="San Francisco Display Thin"/>
                <a:cs typeface="San Francisco Display Thin"/>
                <a:sym typeface="San Francisco Display Thin"/>
              </a:defRPr>
            </a:pPr>
            <a:r>
              <a:rPr lang="ru-RU" sz="3500" dirty="0" err="1">
                <a:sym typeface="San Francisco Display Thin"/>
              </a:rPr>
              <a:t>Прототипирование</a:t>
            </a:r>
            <a:r>
              <a:rPr lang="ru-RU" sz="3500" dirty="0">
                <a:sym typeface="San Francisco Display Thin"/>
              </a:rPr>
              <a:t> позволяет получить не только визуализацию продукта, но также помогает команде лучше понять какую проблему они решают своим продуктом, как они планируют закрыть эту проблему и для кого вообще эту проблему они решают. Фактически, конечной целью создания прототипа является пользовательское тестирование, которое показывает, насколько полезен (и полезен ли вообще)ваш продукт для конечного пользователя. Вы можете получить информацию о том, как реальные пользователи будут использовать продукт, и что вы можете улучшить.</a:t>
            </a:r>
            <a:endParaRPr dirty="0"/>
          </a:p>
        </p:txBody>
      </p:sp>
    </p:spTree>
    <p:extLst>
      <p:ext uri="{BB962C8B-B14F-4D97-AF65-F5344CB8AC3E}">
        <p14:creationId xmlns:p14="http://schemas.microsoft.com/office/powerpoint/2010/main" val="1487647387"/>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11</a:t>
            </a:fld>
            <a:endParaRPr/>
          </a:p>
        </p:txBody>
      </p:sp>
      <p:sp>
        <p:nvSpPr>
          <p:cNvPr id="5" name="Shape 704">
            <a:extLst>
              <a:ext uri="{FF2B5EF4-FFF2-40B4-BE49-F238E27FC236}">
                <a16:creationId xmlns:a16="http://schemas.microsoft.com/office/drawing/2014/main" id="{320B2047-7B8D-414E-A792-2F4FEE9E8974}"/>
              </a:ext>
            </a:extLst>
          </p:cNvPr>
          <p:cNvSpPr/>
          <p:nvPr/>
        </p:nvSpPr>
        <p:spPr>
          <a:xfrm>
            <a:off x="8811263" y="476294"/>
            <a:ext cx="2494273" cy="53860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defRPr sz="3500">
                <a:solidFill>
                  <a:srgbClr val="FFFFFF"/>
                </a:solidFill>
                <a:latin typeface="San Francisco Display Thin"/>
                <a:ea typeface="San Francisco Display Thin"/>
                <a:cs typeface="San Francisco Display Thin"/>
                <a:sym typeface="San Francisco Display Thin"/>
              </a:defRPr>
            </a:pPr>
            <a:r>
              <a:rPr lang="ru-RU" dirty="0"/>
              <a:t>Зачем нужно</a:t>
            </a:r>
            <a:endParaRPr dirty="0"/>
          </a:p>
        </p:txBody>
      </p:sp>
      <p:sp>
        <p:nvSpPr>
          <p:cNvPr id="9" name="Shape 704">
            <a:extLst>
              <a:ext uri="{FF2B5EF4-FFF2-40B4-BE49-F238E27FC236}">
                <a16:creationId xmlns:a16="http://schemas.microsoft.com/office/drawing/2014/main" id="{04372023-96DD-2449-86F7-EB8CA80DEC2F}"/>
              </a:ext>
            </a:extLst>
          </p:cNvPr>
          <p:cNvSpPr/>
          <p:nvPr/>
        </p:nvSpPr>
        <p:spPr>
          <a:xfrm>
            <a:off x="3084636" y="2997345"/>
            <a:ext cx="13947525" cy="430887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defRPr sz="3500">
                <a:solidFill>
                  <a:srgbClr val="FFFFFF"/>
                </a:solidFill>
                <a:latin typeface="San Francisco Display Thin"/>
                <a:ea typeface="San Francisco Display Thin"/>
                <a:cs typeface="San Francisco Display Thin"/>
                <a:sym typeface="San Francisco Display Thin"/>
              </a:defRPr>
            </a:pPr>
            <a:r>
              <a:rPr lang="ru-RU" sz="3500" dirty="0">
                <a:sym typeface="San Francisco Display Thin"/>
              </a:rPr>
              <a:t>Одним из наиболее важных аспектов процесса создания продукта является сбор обратной связи. С помощью прототипов вы можете собирать отзывы на каждом этапе разработки продукта - будь то добавление новых функций или </a:t>
            </a:r>
            <a:r>
              <a:rPr lang="ru-RU" sz="3500" dirty="0" err="1">
                <a:sym typeface="San Francisco Display Thin"/>
              </a:rPr>
              <a:t>редизайн</a:t>
            </a:r>
            <a:r>
              <a:rPr lang="ru-RU" sz="3500" dirty="0">
                <a:sym typeface="San Francisco Display Thin"/>
              </a:rPr>
              <a:t> частей продукта. Можете проверить, что работает для аудитории, а что нет. Причем, получить обратную связь при помощи прототипа получится не только от пользователей, но и от вашей команды, руководителей, любых внешних заинтересованных сторон и т.д.</a:t>
            </a:r>
            <a:endParaRPr dirty="0"/>
          </a:p>
        </p:txBody>
      </p:sp>
    </p:spTree>
    <p:extLst>
      <p:ext uri="{BB962C8B-B14F-4D97-AF65-F5344CB8AC3E}">
        <p14:creationId xmlns:p14="http://schemas.microsoft.com/office/powerpoint/2010/main" val="4022289097"/>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12</a:t>
            </a:fld>
            <a:endParaRPr/>
          </a:p>
        </p:txBody>
      </p:sp>
      <p:sp>
        <p:nvSpPr>
          <p:cNvPr id="5" name="Shape 704">
            <a:extLst>
              <a:ext uri="{FF2B5EF4-FFF2-40B4-BE49-F238E27FC236}">
                <a16:creationId xmlns:a16="http://schemas.microsoft.com/office/drawing/2014/main" id="{320B2047-7B8D-414E-A792-2F4FEE9E8974}"/>
              </a:ext>
            </a:extLst>
          </p:cNvPr>
          <p:cNvSpPr/>
          <p:nvPr/>
        </p:nvSpPr>
        <p:spPr>
          <a:xfrm>
            <a:off x="8811263" y="610915"/>
            <a:ext cx="2494273" cy="53860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defRPr sz="3500">
                <a:solidFill>
                  <a:srgbClr val="FFFFFF"/>
                </a:solidFill>
                <a:latin typeface="San Francisco Display Thin"/>
                <a:ea typeface="San Francisco Display Thin"/>
                <a:cs typeface="San Francisco Display Thin"/>
                <a:sym typeface="San Francisco Display Thin"/>
              </a:defRPr>
            </a:pPr>
            <a:r>
              <a:rPr lang="ru-RU" dirty="0"/>
              <a:t>Зачем нужно</a:t>
            </a:r>
            <a:endParaRPr dirty="0"/>
          </a:p>
        </p:txBody>
      </p:sp>
      <p:sp>
        <p:nvSpPr>
          <p:cNvPr id="9" name="Shape 704">
            <a:extLst>
              <a:ext uri="{FF2B5EF4-FFF2-40B4-BE49-F238E27FC236}">
                <a16:creationId xmlns:a16="http://schemas.microsoft.com/office/drawing/2014/main" id="{04372023-96DD-2449-86F7-EB8CA80DEC2F}"/>
              </a:ext>
            </a:extLst>
          </p:cNvPr>
          <p:cNvSpPr/>
          <p:nvPr/>
        </p:nvSpPr>
        <p:spPr>
          <a:xfrm>
            <a:off x="3084636" y="2981017"/>
            <a:ext cx="13947525" cy="269304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defRPr sz="3500">
                <a:solidFill>
                  <a:srgbClr val="FFFFFF"/>
                </a:solidFill>
                <a:latin typeface="San Francisco Display Thin"/>
                <a:ea typeface="San Francisco Display Thin"/>
                <a:cs typeface="San Francisco Display Thin"/>
                <a:sym typeface="San Francisco Display Thin"/>
              </a:defRPr>
            </a:pPr>
            <a:r>
              <a:rPr lang="ru-RU" sz="3500" dirty="0">
                <a:sym typeface="San Francisco Display Thin"/>
              </a:rPr>
              <a:t>Чем ближе изменения к концу процесса создания продукта, тем они дороже и болезненнее. Когда вы прорабатываете прототип, то всегда можно внести желаемые изменения заранее, дешевле и быстрее протестировать. Таким образом, ранние изменения помогут вам быстрее достичь ваших целей.</a:t>
            </a:r>
            <a:endParaRPr dirty="0"/>
          </a:p>
        </p:txBody>
      </p:sp>
    </p:spTree>
    <p:extLst>
      <p:ext uri="{BB962C8B-B14F-4D97-AF65-F5344CB8AC3E}">
        <p14:creationId xmlns:p14="http://schemas.microsoft.com/office/powerpoint/2010/main" val="3113229112"/>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13</a:t>
            </a:fld>
            <a:endParaRPr/>
          </a:p>
        </p:txBody>
      </p:sp>
      <p:sp>
        <p:nvSpPr>
          <p:cNvPr id="5" name="Shape 704">
            <a:extLst>
              <a:ext uri="{FF2B5EF4-FFF2-40B4-BE49-F238E27FC236}">
                <a16:creationId xmlns:a16="http://schemas.microsoft.com/office/drawing/2014/main" id="{320B2047-7B8D-414E-A792-2F4FEE9E8974}"/>
              </a:ext>
            </a:extLst>
          </p:cNvPr>
          <p:cNvSpPr/>
          <p:nvPr/>
        </p:nvSpPr>
        <p:spPr>
          <a:xfrm>
            <a:off x="8811262" y="610915"/>
            <a:ext cx="2494273" cy="53860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defRPr sz="3500">
                <a:solidFill>
                  <a:srgbClr val="FFFFFF"/>
                </a:solidFill>
                <a:latin typeface="San Francisco Display Thin"/>
                <a:ea typeface="San Francisco Display Thin"/>
                <a:cs typeface="San Francisco Display Thin"/>
                <a:sym typeface="San Francisco Display Thin"/>
              </a:defRPr>
            </a:pPr>
            <a:r>
              <a:rPr lang="ru-RU" dirty="0"/>
              <a:t>Зачем нужно</a:t>
            </a:r>
            <a:endParaRPr dirty="0"/>
          </a:p>
        </p:txBody>
      </p:sp>
      <p:sp>
        <p:nvSpPr>
          <p:cNvPr id="9" name="Shape 704">
            <a:extLst>
              <a:ext uri="{FF2B5EF4-FFF2-40B4-BE49-F238E27FC236}">
                <a16:creationId xmlns:a16="http://schemas.microsoft.com/office/drawing/2014/main" id="{04372023-96DD-2449-86F7-EB8CA80DEC2F}"/>
              </a:ext>
            </a:extLst>
          </p:cNvPr>
          <p:cNvSpPr/>
          <p:nvPr/>
        </p:nvSpPr>
        <p:spPr>
          <a:xfrm>
            <a:off x="3084637" y="3062659"/>
            <a:ext cx="13947525" cy="215443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defRPr sz="3500">
                <a:solidFill>
                  <a:srgbClr val="FFFFFF"/>
                </a:solidFill>
                <a:latin typeface="San Francisco Display Thin"/>
                <a:ea typeface="San Francisco Display Thin"/>
                <a:cs typeface="San Francisco Display Thin"/>
                <a:sym typeface="San Francisco Display Thin"/>
              </a:defRPr>
            </a:pPr>
            <a:r>
              <a:rPr lang="ru-RU" sz="3500" dirty="0">
                <a:sym typeface="San Francisco Display Thin"/>
              </a:rPr>
              <a:t>Повышает продажи и усиливает – </a:t>
            </a:r>
            <a:r>
              <a:rPr lang="ru-RU" sz="3500" dirty="0" err="1">
                <a:sym typeface="San Francisco Display Thin"/>
              </a:rPr>
              <a:t>прототипирование</a:t>
            </a:r>
            <a:r>
              <a:rPr lang="ru-RU" sz="3500" dirty="0">
                <a:sym typeface="San Francisco Display Thin"/>
              </a:rPr>
              <a:t> с привлечением в процесс команд маркетинга позволяет улучшить их понимание продукта, лучше готовить свои предложения, а следовательно → увеличивать продажи.</a:t>
            </a:r>
            <a:endParaRPr dirty="0"/>
          </a:p>
        </p:txBody>
      </p:sp>
    </p:spTree>
    <p:extLst>
      <p:ext uri="{BB962C8B-B14F-4D97-AF65-F5344CB8AC3E}">
        <p14:creationId xmlns:p14="http://schemas.microsoft.com/office/powerpoint/2010/main" val="1006491282"/>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14</a:t>
            </a:fld>
            <a:endParaRPr/>
          </a:p>
        </p:txBody>
      </p:sp>
      <p:sp>
        <p:nvSpPr>
          <p:cNvPr id="9" name="Shape 704">
            <a:extLst>
              <a:ext uri="{FF2B5EF4-FFF2-40B4-BE49-F238E27FC236}">
                <a16:creationId xmlns:a16="http://schemas.microsoft.com/office/drawing/2014/main" id="{04372023-96DD-2449-86F7-EB8CA80DEC2F}"/>
              </a:ext>
            </a:extLst>
          </p:cNvPr>
          <p:cNvSpPr/>
          <p:nvPr/>
        </p:nvSpPr>
        <p:spPr>
          <a:xfrm>
            <a:off x="3084637" y="3870573"/>
            <a:ext cx="13947525" cy="161582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defRPr sz="3500">
                <a:solidFill>
                  <a:srgbClr val="FFFFFF"/>
                </a:solidFill>
                <a:latin typeface="San Francisco Display Thin"/>
                <a:ea typeface="San Francisco Display Thin"/>
                <a:cs typeface="San Francisco Display Thin"/>
                <a:sym typeface="San Francisco Display Thin"/>
              </a:defRPr>
            </a:pPr>
            <a:r>
              <a:rPr lang="ru-RU" sz="3500" dirty="0">
                <a:sym typeface="San Francisco Display Thin"/>
              </a:rPr>
              <a:t>Работая над прототипом обязательно помните: Надо насколько это возможно - быстро </a:t>
            </a:r>
            <a:r>
              <a:rPr lang="ru-RU" sz="3500" dirty="0" err="1">
                <a:sym typeface="San Francisco Display Thin"/>
              </a:rPr>
              <a:t>прототипировать</a:t>
            </a:r>
            <a:r>
              <a:rPr lang="ru-RU" sz="3500" dirty="0">
                <a:sym typeface="San Francisco Display Thin"/>
              </a:rPr>
              <a:t>: это опыт, а не финальное решение Надо начинать сразу делать прототип, а не планировать его создание.</a:t>
            </a:r>
            <a:endParaRPr dirty="0"/>
          </a:p>
        </p:txBody>
      </p:sp>
    </p:spTree>
    <p:extLst>
      <p:ext uri="{BB962C8B-B14F-4D97-AF65-F5344CB8AC3E}">
        <p14:creationId xmlns:p14="http://schemas.microsoft.com/office/powerpoint/2010/main" val="1851977341"/>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15</a:t>
            </a:fld>
            <a:endParaRPr/>
          </a:p>
        </p:txBody>
      </p:sp>
      <p:sp>
        <p:nvSpPr>
          <p:cNvPr id="9" name="Shape 704">
            <a:extLst>
              <a:ext uri="{FF2B5EF4-FFF2-40B4-BE49-F238E27FC236}">
                <a16:creationId xmlns:a16="http://schemas.microsoft.com/office/drawing/2014/main" id="{04372023-96DD-2449-86F7-EB8CA80DEC2F}"/>
              </a:ext>
            </a:extLst>
          </p:cNvPr>
          <p:cNvSpPr/>
          <p:nvPr/>
        </p:nvSpPr>
        <p:spPr>
          <a:xfrm>
            <a:off x="3084637" y="3397045"/>
            <a:ext cx="13947525" cy="323165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defRPr sz="3500">
                <a:solidFill>
                  <a:srgbClr val="FFFFFF"/>
                </a:solidFill>
                <a:latin typeface="San Francisco Display Thin"/>
                <a:ea typeface="San Francisco Display Thin"/>
                <a:cs typeface="San Francisco Display Thin"/>
                <a:sym typeface="San Francisco Display Thin"/>
              </a:defRPr>
            </a:pPr>
            <a:r>
              <a:rPr lang="ru-RU" sz="3500" dirty="0">
                <a:sym typeface="San Francisco Display Thin"/>
              </a:rPr>
              <a:t>1.Определите основную цель продукта (или конкретной </a:t>
            </a:r>
            <a:r>
              <a:rPr lang="ru-RU" sz="3500" dirty="0" err="1">
                <a:sym typeface="San Francisco Display Thin"/>
              </a:rPr>
              <a:t>фичи</a:t>
            </a:r>
            <a:r>
              <a:rPr lang="ru-RU" sz="3500" dirty="0">
                <a:sym typeface="San Francisco Display Thin"/>
              </a:rPr>
              <a:t>)– для чего вы планируете создать это. </a:t>
            </a:r>
            <a:endParaRPr lang="en-US" sz="3500" dirty="0">
              <a:sym typeface="San Francisco Display Thin"/>
            </a:endParaRPr>
          </a:p>
          <a:p>
            <a:pPr>
              <a:defRPr sz="3500">
                <a:solidFill>
                  <a:srgbClr val="FFFFFF"/>
                </a:solidFill>
                <a:latin typeface="San Francisco Display Thin"/>
                <a:ea typeface="San Francisco Display Thin"/>
                <a:cs typeface="San Francisco Display Thin"/>
                <a:sym typeface="San Francisco Display Thin"/>
              </a:defRPr>
            </a:pPr>
            <a:endParaRPr lang="ru-RU" sz="3500" dirty="0">
              <a:sym typeface="San Francisco Display Thin"/>
            </a:endParaRPr>
          </a:p>
          <a:p>
            <a:pPr>
              <a:defRPr sz="3500">
                <a:solidFill>
                  <a:srgbClr val="FFFFFF"/>
                </a:solidFill>
                <a:latin typeface="San Francisco Display Thin"/>
                <a:ea typeface="San Francisco Display Thin"/>
                <a:cs typeface="San Francisco Display Thin"/>
                <a:sym typeface="San Francisco Display Thin"/>
              </a:defRPr>
            </a:pPr>
            <a:r>
              <a:rPr lang="ru-RU" sz="3500" dirty="0">
                <a:sym typeface="San Francisco Display Thin"/>
              </a:rPr>
              <a:t>2. Проведите мозговой штурм с командой, детализируйте свои представления о проблеме и пользователе – какие есть решения, какие ограничения, какая специфика и контекст использования решения.</a:t>
            </a:r>
            <a:endParaRPr dirty="0"/>
          </a:p>
        </p:txBody>
      </p:sp>
    </p:spTree>
    <p:extLst>
      <p:ext uri="{BB962C8B-B14F-4D97-AF65-F5344CB8AC3E}">
        <p14:creationId xmlns:p14="http://schemas.microsoft.com/office/powerpoint/2010/main" val="889843842"/>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16</a:t>
            </a:fld>
            <a:endParaRPr/>
          </a:p>
        </p:txBody>
      </p:sp>
      <p:sp>
        <p:nvSpPr>
          <p:cNvPr id="9" name="Shape 704">
            <a:extLst>
              <a:ext uri="{FF2B5EF4-FFF2-40B4-BE49-F238E27FC236}">
                <a16:creationId xmlns:a16="http://schemas.microsoft.com/office/drawing/2014/main" id="{04372023-96DD-2449-86F7-EB8CA80DEC2F}"/>
              </a:ext>
            </a:extLst>
          </p:cNvPr>
          <p:cNvSpPr/>
          <p:nvPr/>
        </p:nvSpPr>
        <p:spPr>
          <a:xfrm>
            <a:off x="3084637" y="2254045"/>
            <a:ext cx="13947525" cy="538609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defRPr sz="3500">
                <a:solidFill>
                  <a:srgbClr val="FFFFFF"/>
                </a:solidFill>
                <a:latin typeface="San Francisco Display Thin"/>
                <a:ea typeface="San Francisco Display Thin"/>
                <a:cs typeface="San Francisco Display Thin"/>
                <a:sym typeface="San Francisco Display Thin"/>
              </a:defRPr>
            </a:pPr>
            <a:r>
              <a:rPr lang="ru-RU" sz="3500" dirty="0">
                <a:sym typeface="San Francisco Display Thin"/>
              </a:rPr>
              <a:t>3. Формализуйте полученные решения в прототипы. На этом этапе важно понять что именно будет уметь делать ваш продукт (или часть продукта)</a:t>
            </a:r>
            <a:r>
              <a:rPr lang="en-US" sz="3500" dirty="0">
                <a:sym typeface="San Francisco Display Thin"/>
              </a:rPr>
              <a:t> </a:t>
            </a:r>
            <a:r>
              <a:rPr lang="ru-RU" sz="3500" dirty="0">
                <a:sym typeface="San Francisco Display Thin"/>
              </a:rPr>
              <a:t>и каким образом можно будет с ним взаимодействовать</a:t>
            </a:r>
            <a:r>
              <a:rPr lang="en-US" sz="3500" dirty="0">
                <a:sym typeface="San Francisco Display Thin"/>
              </a:rPr>
              <a:t> (</a:t>
            </a:r>
            <a:r>
              <a:rPr lang="en-US" sz="3500" dirty="0" err="1">
                <a:sym typeface="San Francisco Display Thin"/>
              </a:rPr>
              <a:t>Lucidchart</a:t>
            </a:r>
            <a:r>
              <a:rPr lang="en-US" sz="3500" dirty="0">
                <a:sym typeface="San Francisco Display Thin"/>
              </a:rPr>
              <a:t>, </a:t>
            </a:r>
            <a:r>
              <a:rPr lang="en-US" sz="3500" dirty="0" err="1">
                <a:sym typeface="San Francisco Display Thin"/>
              </a:rPr>
              <a:t>MockFlow</a:t>
            </a:r>
            <a:r>
              <a:rPr lang="en-US" sz="3500" dirty="0">
                <a:sym typeface="San Francisco Display Thin"/>
              </a:rPr>
              <a:t> </a:t>
            </a:r>
            <a:r>
              <a:rPr lang="ru-RU" sz="3500" dirty="0">
                <a:sym typeface="San Francisco Display Thin"/>
              </a:rPr>
              <a:t>и </a:t>
            </a:r>
            <a:r>
              <a:rPr lang="en-US" sz="3500" dirty="0" err="1">
                <a:sym typeface="San Francisco Display Thin"/>
              </a:rPr>
              <a:t>NinjaMock</a:t>
            </a:r>
            <a:r>
              <a:rPr lang="en-US" sz="3500" dirty="0">
                <a:sym typeface="San Francisco Display Thin"/>
              </a:rPr>
              <a:t>). </a:t>
            </a:r>
          </a:p>
          <a:p>
            <a:pPr>
              <a:defRPr sz="3500">
                <a:solidFill>
                  <a:srgbClr val="FFFFFF"/>
                </a:solidFill>
                <a:latin typeface="San Francisco Display Thin"/>
                <a:ea typeface="San Francisco Display Thin"/>
                <a:cs typeface="San Francisco Display Thin"/>
                <a:sym typeface="San Francisco Display Thin"/>
              </a:defRPr>
            </a:pPr>
            <a:endParaRPr lang="ru-RU" sz="3500" dirty="0">
              <a:sym typeface="San Francisco Display Thin"/>
            </a:endParaRPr>
          </a:p>
          <a:p>
            <a:pPr>
              <a:defRPr sz="3500">
                <a:solidFill>
                  <a:srgbClr val="FFFFFF"/>
                </a:solidFill>
                <a:latin typeface="San Francisco Display Thin"/>
                <a:ea typeface="San Francisco Display Thin"/>
                <a:cs typeface="San Francisco Display Thin"/>
                <a:sym typeface="San Francisco Display Thin"/>
              </a:defRPr>
            </a:pPr>
            <a:r>
              <a:rPr lang="en-US" sz="3500" dirty="0">
                <a:sym typeface="San Francisco Display Thin"/>
              </a:rPr>
              <a:t>4. </a:t>
            </a:r>
            <a:r>
              <a:rPr lang="ru-RU" sz="3500" dirty="0">
                <a:sym typeface="San Francisco Display Thin"/>
              </a:rPr>
              <a:t>Скорее всего будет достаточно предыдущего шага для получение необходимого знания о тестируемом объекте. Но если все таки какие-то факторы вынуждают вас создавать анимационный прототип (например, показать идею инвестору, выступить с идеей на </a:t>
            </a:r>
            <a:r>
              <a:rPr lang="ru-RU" sz="3500" dirty="0" err="1">
                <a:sym typeface="San Francisco Display Thin"/>
              </a:rPr>
              <a:t>хакатоне</a:t>
            </a:r>
            <a:r>
              <a:rPr lang="ru-RU" sz="3500" dirty="0">
                <a:sym typeface="San Francisco Display Thin"/>
              </a:rPr>
              <a:t>, перепроверить удобство нетривиального </a:t>
            </a:r>
            <a:r>
              <a:rPr lang="en-US" sz="3500" dirty="0">
                <a:sym typeface="San Francisco Display Thin"/>
              </a:rPr>
              <a:t>UX </a:t>
            </a:r>
            <a:r>
              <a:rPr lang="ru-RU" sz="3500" dirty="0">
                <a:sym typeface="San Francisco Display Thin"/>
              </a:rPr>
              <a:t>решения</a:t>
            </a:r>
            <a:r>
              <a:rPr lang="en-US" sz="3500" dirty="0">
                <a:sym typeface="San Francisco Display Thin"/>
              </a:rPr>
              <a:t>) – Figma, Adobe.</a:t>
            </a:r>
            <a:endParaRPr dirty="0"/>
          </a:p>
        </p:txBody>
      </p:sp>
    </p:spTree>
    <p:extLst>
      <p:ext uri="{BB962C8B-B14F-4D97-AF65-F5344CB8AC3E}">
        <p14:creationId xmlns:p14="http://schemas.microsoft.com/office/powerpoint/2010/main" val="885597658"/>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17</a:t>
            </a:fld>
            <a:endParaRPr/>
          </a:p>
        </p:txBody>
      </p:sp>
      <p:sp>
        <p:nvSpPr>
          <p:cNvPr id="5" name="Shape 704">
            <a:extLst>
              <a:ext uri="{FF2B5EF4-FFF2-40B4-BE49-F238E27FC236}">
                <a16:creationId xmlns:a16="http://schemas.microsoft.com/office/drawing/2014/main" id="{320B2047-7B8D-414E-A792-2F4FEE9E8974}"/>
              </a:ext>
            </a:extLst>
          </p:cNvPr>
          <p:cNvSpPr/>
          <p:nvPr/>
        </p:nvSpPr>
        <p:spPr>
          <a:xfrm>
            <a:off x="8424940" y="610915"/>
            <a:ext cx="3266920" cy="53860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defRPr sz="3500">
                <a:solidFill>
                  <a:srgbClr val="FFFFFF"/>
                </a:solidFill>
                <a:latin typeface="San Francisco Display Thin"/>
                <a:ea typeface="San Francisco Display Thin"/>
                <a:cs typeface="San Francisco Display Thin"/>
                <a:sym typeface="San Francisco Display Thin"/>
              </a:defRPr>
            </a:pPr>
            <a:r>
              <a:rPr lang="en-US" dirty="0"/>
              <a:t>UX-</a:t>
            </a:r>
            <a:r>
              <a:rPr lang="ru-RU" dirty="0"/>
              <a:t>тестирование</a:t>
            </a:r>
            <a:endParaRPr dirty="0"/>
          </a:p>
        </p:txBody>
      </p:sp>
      <p:sp>
        <p:nvSpPr>
          <p:cNvPr id="9" name="Shape 704">
            <a:extLst>
              <a:ext uri="{FF2B5EF4-FFF2-40B4-BE49-F238E27FC236}">
                <a16:creationId xmlns:a16="http://schemas.microsoft.com/office/drawing/2014/main" id="{04372023-96DD-2449-86F7-EB8CA80DEC2F}"/>
              </a:ext>
            </a:extLst>
          </p:cNvPr>
          <p:cNvSpPr/>
          <p:nvPr/>
        </p:nvSpPr>
        <p:spPr>
          <a:xfrm>
            <a:off x="3084637" y="2540145"/>
            <a:ext cx="13947525" cy="807913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defRPr sz="3500">
                <a:solidFill>
                  <a:srgbClr val="FFFFFF"/>
                </a:solidFill>
                <a:latin typeface="San Francisco Display Thin"/>
                <a:ea typeface="San Francisco Display Thin"/>
                <a:cs typeface="San Francisco Display Thin"/>
                <a:sym typeface="San Francisco Display Thin"/>
              </a:defRPr>
            </a:pPr>
            <a:r>
              <a:rPr lang="ru-RU" sz="3500" dirty="0">
                <a:sym typeface="San Francisco Display Thin"/>
              </a:rPr>
              <a:t>Коэффициент успешности — смог ли пользователь выполнить определенную задачу в сценарии? </a:t>
            </a:r>
          </a:p>
          <a:p>
            <a:pPr>
              <a:defRPr sz="3500">
                <a:solidFill>
                  <a:srgbClr val="FFFFFF"/>
                </a:solidFill>
                <a:latin typeface="San Francisco Display Thin"/>
                <a:ea typeface="San Francisco Display Thin"/>
                <a:cs typeface="San Francisco Display Thin"/>
                <a:sym typeface="San Francisco Display Thin"/>
              </a:defRPr>
            </a:pPr>
            <a:endParaRPr lang="en-US" sz="3500" dirty="0">
              <a:sym typeface="San Francisco Display Thin"/>
            </a:endParaRPr>
          </a:p>
          <a:p>
            <a:pPr>
              <a:defRPr sz="3500">
                <a:solidFill>
                  <a:srgbClr val="FFFFFF"/>
                </a:solidFill>
                <a:latin typeface="San Francisco Display Thin"/>
                <a:ea typeface="San Francisco Display Thin"/>
                <a:cs typeface="San Francisco Display Thin"/>
                <a:sym typeface="San Francisco Display Thin"/>
              </a:defRPr>
            </a:pPr>
            <a:r>
              <a:rPr lang="ru-RU" sz="3500" dirty="0">
                <a:sym typeface="San Francisco Display Thin"/>
              </a:rPr>
              <a:t>Коэффициент ошибок — какие ошибки тормозили пользователей более всего? Они могут быть разделены на 2 типа: критичные (блокируют завершение задачи пользователем) и некритичные (снижают эффективность, с которой пользователь завершает задачу). </a:t>
            </a:r>
          </a:p>
          <a:p>
            <a:pPr>
              <a:defRPr sz="3500">
                <a:solidFill>
                  <a:srgbClr val="FFFFFF"/>
                </a:solidFill>
                <a:latin typeface="San Francisco Display Thin"/>
                <a:ea typeface="San Francisco Display Thin"/>
                <a:cs typeface="San Francisco Display Thin"/>
                <a:sym typeface="San Francisco Display Thin"/>
              </a:defRPr>
            </a:pPr>
            <a:endParaRPr lang="en-US" sz="3500" dirty="0">
              <a:sym typeface="San Francisco Display Thin"/>
            </a:endParaRPr>
          </a:p>
          <a:p>
            <a:pPr>
              <a:defRPr sz="3500">
                <a:solidFill>
                  <a:srgbClr val="FFFFFF"/>
                </a:solidFill>
                <a:latin typeface="San Francisco Display Thin"/>
                <a:ea typeface="San Francisco Display Thin"/>
                <a:cs typeface="San Francisco Display Thin"/>
                <a:sym typeface="San Francisco Display Thin"/>
              </a:defRPr>
            </a:pPr>
            <a:r>
              <a:rPr lang="ru-RU" sz="3500" dirty="0">
                <a:sym typeface="San Francisco Display Thin"/>
              </a:rPr>
              <a:t>Время завершения — сколько время у пользователя заняло завершение задачи? (полезно для сравнения продукта с продуктами конкурентов). </a:t>
            </a:r>
          </a:p>
          <a:p>
            <a:pPr>
              <a:defRPr sz="3500">
                <a:solidFill>
                  <a:srgbClr val="FFFFFF"/>
                </a:solidFill>
                <a:latin typeface="San Francisco Display Thin"/>
                <a:ea typeface="San Francisco Display Thin"/>
                <a:cs typeface="San Francisco Display Thin"/>
                <a:sym typeface="San Francisco Display Thin"/>
              </a:defRPr>
            </a:pPr>
            <a:endParaRPr lang="en-US" sz="3500" dirty="0">
              <a:sym typeface="San Francisco Display Thin"/>
            </a:endParaRPr>
          </a:p>
          <a:p>
            <a:pPr>
              <a:defRPr sz="3500">
                <a:solidFill>
                  <a:srgbClr val="FFFFFF"/>
                </a:solidFill>
                <a:latin typeface="San Francisco Display Thin"/>
                <a:ea typeface="San Francisco Display Thin"/>
                <a:cs typeface="San Francisco Display Thin"/>
                <a:sym typeface="San Francisco Display Thin"/>
              </a:defRPr>
            </a:pPr>
            <a:r>
              <a:rPr lang="ru-RU" sz="3500" dirty="0">
                <a:sym typeface="San Francisco Display Thin"/>
              </a:rPr>
              <a:t>Субъективные измерения — пользователь сам определяет числовой рейтинг удовлетворенности, простоты использования, доступности информации и т.д. (для этого используются анкеты - опросники, карточки реакций на продукт)</a:t>
            </a:r>
            <a:endParaRPr dirty="0"/>
          </a:p>
        </p:txBody>
      </p:sp>
    </p:spTree>
    <p:extLst>
      <p:ext uri="{BB962C8B-B14F-4D97-AF65-F5344CB8AC3E}">
        <p14:creationId xmlns:p14="http://schemas.microsoft.com/office/powerpoint/2010/main" val="4288709592"/>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18</a:t>
            </a:fld>
            <a:endParaRPr/>
          </a:p>
        </p:txBody>
      </p:sp>
      <p:sp>
        <p:nvSpPr>
          <p:cNvPr id="5" name="Shape 704">
            <a:extLst>
              <a:ext uri="{FF2B5EF4-FFF2-40B4-BE49-F238E27FC236}">
                <a16:creationId xmlns:a16="http://schemas.microsoft.com/office/drawing/2014/main" id="{320B2047-7B8D-414E-A792-2F4FEE9E8974}"/>
              </a:ext>
            </a:extLst>
          </p:cNvPr>
          <p:cNvSpPr/>
          <p:nvPr/>
        </p:nvSpPr>
        <p:spPr>
          <a:xfrm>
            <a:off x="9587917" y="610979"/>
            <a:ext cx="940963" cy="53860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defRPr sz="3500">
                <a:solidFill>
                  <a:srgbClr val="FFFFFF"/>
                </a:solidFill>
                <a:latin typeface="San Francisco Display Thin"/>
                <a:ea typeface="San Francisco Display Thin"/>
                <a:cs typeface="San Francisco Display Thin"/>
                <a:sym typeface="San Francisco Display Thin"/>
              </a:defRPr>
            </a:pPr>
            <a:r>
              <a:rPr lang="ru-RU" dirty="0"/>
              <a:t>Цель</a:t>
            </a:r>
            <a:endParaRPr dirty="0"/>
          </a:p>
        </p:txBody>
      </p:sp>
      <p:sp>
        <p:nvSpPr>
          <p:cNvPr id="9" name="Shape 704">
            <a:extLst>
              <a:ext uri="{FF2B5EF4-FFF2-40B4-BE49-F238E27FC236}">
                <a16:creationId xmlns:a16="http://schemas.microsoft.com/office/drawing/2014/main" id="{04372023-96DD-2449-86F7-EB8CA80DEC2F}"/>
              </a:ext>
            </a:extLst>
          </p:cNvPr>
          <p:cNvSpPr/>
          <p:nvPr/>
        </p:nvSpPr>
        <p:spPr>
          <a:xfrm>
            <a:off x="3084637" y="3095317"/>
            <a:ext cx="13947525" cy="323165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457200" indent="-457200">
              <a:buFont typeface="Arial" panose="020B0604020202020204" pitchFamily="34" charset="0"/>
              <a:buChar char="•"/>
              <a:defRPr sz="3500">
                <a:solidFill>
                  <a:srgbClr val="FFFFFF"/>
                </a:solidFill>
                <a:latin typeface="San Francisco Display Thin"/>
                <a:ea typeface="San Francisco Display Thin"/>
                <a:cs typeface="San Francisco Display Thin"/>
                <a:sym typeface="San Francisco Display Thin"/>
              </a:defRPr>
            </a:pPr>
            <a:r>
              <a:rPr lang="ru-RU" sz="3500" dirty="0">
                <a:sym typeface="San Francisco Display Thin"/>
              </a:rPr>
              <a:t>могут ли пользователи решить поставленные перед ними задачи и насколько эффективно они используют продукт </a:t>
            </a:r>
          </a:p>
          <a:p>
            <a:pPr marL="457200" indent="-457200">
              <a:buFont typeface="Arial" panose="020B0604020202020204" pitchFamily="34" charset="0"/>
              <a:buChar char="•"/>
              <a:defRPr sz="3500">
                <a:solidFill>
                  <a:srgbClr val="FFFFFF"/>
                </a:solidFill>
                <a:latin typeface="San Francisco Display Thin"/>
                <a:ea typeface="San Francisco Display Thin"/>
                <a:cs typeface="San Francisco Display Thin"/>
                <a:sym typeface="San Francisco Display Thin"/>
              </a:defRPr>
            </a:pPr>
            <a:r>
              <a:rPr lang="ru-RU" sz="3500" dirty="0">
                <a:sym typeface="San Francisco Display Thin"/>
              </a:rPr>
              <a:t>насколько быстро выполняются задания </a:t>
            </a:r>
          </a:p>
          <a:p>
            <a:pPr marL="457200" indent="-457200">
              <a:buFont typeface="Arial" panose="020B0604020202020204" pitchFamily="34" charset="0"/>
              <a:buChar char="•"/>
              <a:defRPr sz="3500">
                <a:solidFill>
                  <a:srgbClr val="FFFFFF"/>
                </a:solidFill>
                <a:latin typeface="San Francisco Display Thin"/>
                <a:ea typeface="San Francisco Display Thin"/>
                <a:cs typeface="San Francisco Display Thin"/>
                <a:sym typeface="San Francisco Display Thin"/>
              </a:defRPr>
            </a:pPr>
            <a:r>
              <a:rPr lang="ru-RU" sz="3500" dirty="0">
                <a:sym typeface="San Francisco Display Thin"/>
              </a:rPr>
              <a:t>насколько удовлетворены продуктом его пользователи - какие изменения необходимо внести, для того, чтобы упростить процесс взаимодействия с системой</a:t>
            </a:r>
            <a:endParaRPr dirty="0"/>
          </a:p>
        </p:txBody>
      </p:sp>
    </p:spTree>
    <p:extLst>
      <p:ext uri="{BB962C8B-B14F-4D97-AF65-F5344CB8AC3E}">
        <p14:creationId xmlns:p14="http://schemas.microsoft.com/office/powerpoint/2010/main" val="3112390733"/>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19</a:t>
            </a:fld>
            <a:endParaRPr/>
          </a:p>
        </p:txBody>
      </p:sp>
      <p:sp>
        <p:nvSpPr>
          <p:cNvPr id="704" name="Shape 704"/>
          <p:cNvSpPr/>
          <p:nvPr/>
        </p:nvSpPr>
        <p:spPr>
          <a:xfrm>
            <a:off x="9048508" y="4947791"/>
            <a:ext cx="2019784" cy="53860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defRPr sz="3500">
                <a:solidFill>
                  <a:srgbClr val="FFFFFF"/>
                </a:solidFill>
                <a:latin typeface="San Francisco Display Thin"/>
                <a:ea typeface="San Francisco Display Thin"/>
                <a:cs typeface="San Francisco Display Thin"/>
                <a:sym typeface="San Francisco Display Thin"/>
              </a:defRPr>
            </a:pPr>
            <a:r>
              <a:rPr lang="en-US"/>
              <a:t>QA Session</a:t>
            </a:r>
            <a:endParaRPr/>
          </a:p>
        </p:txBody>
      </p:sp>
    </p:spTree>
    <p:extLst>
      <p:ext uri="{BB962C8B-B14F-4D97-AF65-F5344CB8AC3E}">
        <p14:creationId xmlns:p14="http://schemas.microsoft.com/office/powerpoint/2010/main" val="68070840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2</a:t>
            </a:fld>
            <a:endParaRPr dirty="0"/>
          </a:p>
        </p:txBody>
      </p:sp>
      <p:sp>
        <p:nvSpPr>
          <p:cNvPr id="704" name="Shape 704"/>
          <p:cNvSpPr/>
          <p:nvPr/>
        </p:nvSpPr>
        <p:spPr>
          <a:xfrm>
            <a:off x="8096324" y="1025136"/>
            <a:ext cx="3650038" cy="53860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defRPr sz="3500">
                <a:solidFill>
                  <a:srgbClr val="FFFFFF"/>
                </a:solidFill>
                <a:latin typeface="San Francisco Display Thin"/>
                <a:ea typeface="San Francisco Display Thin"/>
                <a:cs typeface="San Francisco Display Thin"/>
                <a:sym typeface="San Francisco Display Thin"/>
              </a:defRPr>
            </a:pPr>
            <a:r>
              <a:rPr lang="ru-RU" dirty="0" err="1"/>
              <a:t>Прототипирование</a:t>
            </a:r>
            <a:endParaRPr dirty="0"/>
          </a:p>
        </p:txBody>
      </p:sp>
      <p:sp>
        <p:nvSpPr>
          <p:cNvPr id="16" name="Shape 704">
            <a:extLst>
              <a:ext uri="{FF2B5EF4-FFF2-40B4-BE49-F238E27FC236}">
                <a16:creationId xmlns:a16="http://schemas.microsoft.com/office/drawing/2014/main" id="{AC3CF8BF-3BFA-F941-A93C-9144A0E4CB47}"/>
              </a:ext>
            </a:extLst>
          </p:cNvPr>
          <p:cNvSpPr/>
          <p:nvPr/>
        </p:nvSpPr>
        <p:spPr>
          <a:xfrm>
            <a:off x="1875772" y="4005158"/>
            <a:ext cx="2359620" cy="53860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defRPr sz="3500">
                <a:solidFill>
                  <a:srgbClr val="FFFFFF"/>
                </a:solidFill>
                <a:latin typeface="San Francisco Display Thin"/>
                <a:ea typeface="San Francisco Display Thin"/>
                <a:cs typeface="San Francisco Display Thin"/>
                <a:sym typeface="San Francisco Display Thin"/>
              </a:defRPr>
            </a:pPr>
            <a:r>
              <a:rPr lang="ru-RU"/>
              <a:t>Что изучим?</a:t>
            </a:r>
            <a:endParaRPr/>
          </a:p>
        </p:txBody>
      </p:sp>
      <p:sp>
        <p:nvSpPr>
          <p:cNvPr id="25" name="Shape 704">
            <a:extLst>
              <a:ext uri="{FF2B5EF4-FFF2-40B4-BE49-F238E27FC236}">
                <a16:creationId xmlns:a16="http://schemas.microsoft.com/office/drawing/2014/main" id="{F43ADDBC-FF03-3B42-8757-1E86A2622678}"/>
              </a:ext>
            </a:extLst>
          </p:cNvPr>
          <p:cNvSpPr/>
          <p:nvPr/>
        </p:nvSpPr>
        <p:spPr>
          <a:xfrm>
            <a:off x="7064792" y="4035291"/>
            <a:ext cx="5987216" cy="53860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defRPr sz="3500">
                <a:solidFill>
                  <a:srgbClr val="FFFFFF"/>
                </a:solidFill>
                <a:latin typeface="San Francisco Display Thin"/>
                <a:ea typeface="San Francisco Display Thin"/>
                <a:cs typeface="San Francisco Display Thin"/>
                <a:sym typeface="San Francisco Display Thin"/>
              </a:defRPr>
            </a:pPr>
            <a:r>
              <a:rPr lang="ru-RU"/>
              <a:t>Что будем делать на практике?</a:t>
            </a:r>
            <a:endParaRPr/>
          </a:p>
        </p:txBody>
      </p:sp>
      <p:sp>
        <p:nvSpPr>
          <p:cNvPr id="26" name="Shape 704">
            <a:extLst>
              <a:ext uri="{FF2B5EF4-FFF2-40B4-BE49-F238E27FC236}">
                <a16:creationId xmlns:a16="http://schemas.microsoft.com/office/drawing/2014/main" id="{C956DAC2-27F8-6441-88D9-717BC9829555}"/>
              </a:ext>
            </a:extLst>
          </p:cNvPr>
          <p:cNvSpPr/>
          <p:nvPr/>
        </p:nvSpPr>
        <p:spPr>
          <a:xfrm>
            <a:off x="14944593" y="4035290"/>
            <a:ext cx="3146695" cy="53860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defRPr sz="3500">
                <a:solidFill>
                  <a:srgbClr val="FFFFFF"/>
                </a:solidFill>
                <a:latin typeface="San Francisco Display Thin"/>
                <a:ea typeface="San Francisco Display Thin"/>
                <a:cs typeface="San Francisco Display Thin"/>
                <a:sym typeface="San Francisco Display Thin"/>
              </a:defRPr>
            </a:pPr>
            <a:r>
              <a:rPr lang="ru-RU"/>
              <a:t>Где пригодится?</a:t>
            </a:r>
            <a:endParaRPr/>
          </a:p>
        </p:txBody>
      </p:sp>
    </p:spTree>
    <p:extLst>
      <p:ext uri="{BB962C8B-B14F-4D97-AF65-F5344CB8AC3E}">
        <p14:creationId xmlns:p14="http://schemas.microsoft.com/office/powerpoint/2010/main" val="58584264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3</a:t>
            </a:fld>
            <a:endParaRPr/>
          </a:p>
        </p:txBody>
      </p:sp>
      <p:sp>
        <p:nvSpPr>
          <p:cNvPr id="6" name="TextBox 5">
            <a:extLst>
              <a:ext uri="{FF2B5EF4-FFF2-40B4-BE49-F238E27FC236}">
                <a16:creationId xmlns:a16="http://schemas.microsoft.com/office/drawing/2014/main" id="{1FD77264-82A7-BE46-80AE-534A709501F8}"/>
              </a:ext>
            </a:extLst>
          </p:cNvPr>
          <p:cNvSpPr txBox="1"/>
          <p:nvPr/>
        </p:nvSpPr>
        <p:spPr>
          <a:xfrm>
            <a:off x="5029200" y="1341877"/>
            <a:ext cx="10058400"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ru-RU" sz="3500" dirty="0">
                <a:solidFill>
                  <a:srgbClr val="FFFFFF"/>
                </a:solidFill>
                <a:latin typeface="San Francisco Display Thin"/>
              </a:rPr>
              <a:t>Прототип</a:t>
            </a:r>
            <a:r>
              <a:rPr lang="en-US" sz="3500" dirty="0">
                <a:solidFill>
                  <a:srgbClr val="FFFFFF"/>
                </a:solidFill>
                <a:latin typeface="San Francisco Display Thin"/>
              </a:rPr>
              <a:t> </a:t>
            </a:r>
            <a:r>
              <a:rPr lang="ru-RU" sz="3500" dirty="0">
                <a:solidFill>
                  <a:srgbClr val="FFFFFF"/>
                </a:solidFill>
                <a:latin typeface="San Francisco Display Thin"/>
              </a:rPr>
              <a:t>- это примитивная форма продукта, позволяющая протестировать гипотезу</a:t>
            </a:r>
          </a:p>
        </p:txBody>
      </p:sp>
      <p:pic>
        <p:nvPicPr>
          <p:cNvPr id="1026" name="Picture 2" descr="Практика прототипирования в софтверной компании">
            <a:extLst>
              <a:ext uri="{FF2B5EF4-FFF2-40B4-BE49-F238E27FC236}">
                <a16:creationId xmlns:a16="http://schemas.microsoft.com/office/drawing/2014/main" id="{55348E84-873E-B047-9DEE-FCD7D31673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442784"/>
            <a:ext cx="9045122" cy="6694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0432"/>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4</a:t>
            </a:fld>
            <a:endParaRPr/>
          </a:p>
        </p:txBody>
      </p:sp>
      <p:pic>
        <p:nvPicPr>
          <p:cNvPr id="2050" name="Picture 2" descr="Распространенные ошибки в прототипировании и как их избежать | Про дизайн |  Advertology.Ru">
            <a:extLst>
              <a:ext uri="{FF2B5EF4-FFF2-40B4-BE49-F238E27FC236}">
                <a16:creationId xmlns:a16="http://schemas.microsoft.com/office/drawing/2014/main" id="{6536F811-CEC4-0146-81BA-D94B012CC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6071" y="2828471"/>
            <a:ext cx="9684657" cy="68473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39F59E7-D69D-1847-95DF-7A47CEFD3A46}"/>
              </a:ext>
            </a:extLst>
          </p:cNvPr>
          <p:cNvSpPr txBox="1"/>
          <p:nvPr/>
        </p:nvSpPr>
        <p:spPr>
          <a:xfrm>
            <a:off x="7380513" y="1255005"/>
            <a:ext cx="5355771" cy="6309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ru-RU" sz="3500" dirty="0">
                <a:solidFill>
                  <a:srgbClr val="FFFFFF"/>
                </a:solidFill>
                <a:latin typeface="San Francisco Display Thin"/>
              </a:rPr>
              <a:t>Прототип низкой точности</a:t>
            </a:r>
          </a:p>
        </p:txBody>
      </p:sp>
    </p:spTree>
    <p:extLst>
      <p:ext uri="{BB962C8B-B14F-4D97-AF65-F5344CB8AC3E}">
        <p14:creationId xmlns:p14="http://schemas.microsoft.com/office/powerpoint/2010/main" val="2955147124"/>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5</a:t>
            </a:fld>
            <a:endParaRPr/>
          </a:p>
        </p:txBody>
      </p:sp>
      <p:sp>
        <p:nvSpPr>
          <p:cNvPr id="6" name="TextBox 5">
            <a:extLst>
              <a:ext uri="{FF2B5EF4-FFF2-40B4-BE49-F238E27FC236}">
                <a16:creationId xmlns:a16="http://schemas.microsoft.com/office/drawing/2014/main" id="{3872B26E-34F8-D14F-936E-B2B6BB8C4867}"/>
              </a:ext>
            </a:extLst>
          </p:cNvPr>
          <p:cNvSpPr txBox="1"/>
          <p:nvPr/>
        </p:nvSpPr>
        <p:spPr>
          <a:xfrm>
            <a:off x="2302713" y="2604640"/>
            <a:ext cx="15511373" cy="65556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ru-RU" sz="3500" dirty="0">
                <a:solidFill>
                  <a:srgbClr val="FFFFFF"/>
                </a:solidFill>
                <a:latin typeface="San Francisco Display Thin"/>
              </a:rPr>
              <a:t>Они идеально подходят на ранних этапах проработки идеи. С помощью таких прототипов проще разобраться в чем на самом деле смысл предложенного решения. </a:t>
            </a:r>
          </a:p>
          <a:p>
            <a:r>
              <a:rPr lang="ru-RU" sz="3500" dirty="0">
                <a:solidFill>
                  <a:srgbClr val="FFFFFF"/>
                </a:solidFill>
                <a:latin typeface="San Francisco Display Thin"/>
              </a:rPr>
              <a:t>Плюсы </a:t>
            </a:r>
          </a:p>
          <a:p>
            <a:pPr marL="457200" indent="-457200">
              <a:buFont typeface="Arial" panose="020B0604020202020204" pitchFamily="34" charset="0"/>
              <a:buChar char="•"/>
            </a:pPr>
            <a:r>
              <a:rPr lang="ru-RU" sz="3500" dirty="0">
                <a:solidFill>
                  <a:srgbClr val="FFFFFF"/>
                </a:solidFill>
                <a:latin typeface="San Francisco Display Thin"/>
              </a:rPr>
              <a:t>Дешевый, быстрый в создании </a:t>
            </a:r>
            <a:endParaRPr lang="en-US" sz="3500" dirty="0">
              <a:solidFill>
                <a:srgbClr val="FFFFFF"/>
              </a:solidFill>
              <a:latin typeface="San Francisco Display Thin"/>
            </a:endParaRPr>
          </a:p>
          <a:p>
            <a:pPr marL="457200" indent="-457200">
              <a:buFont typeface="Arial" panose="020B0604020202020204" pitchFamily="34" charset="0"/>
              <a:buChar char="•"/>
            </a:pPr>
            <a:r>
              <a:rPr lang="ru-RU" sz="3500" dirty="0">
                <a:solidFill>
                  <a:srgbClr val="FFFFFF"/>
                </a:solidFill>
                <a:latin typeface="San Francisco Display Thin"/>
              </a:rPr>
              <a:t>Позволяет итерировать в </a:t>
            </a:r>
            <a:r>
              <a:rPr lang="en-US" sz="3500" dirty="0" err="1">
                <a:solidFill>
                  <a:srgbClr val="FFFFFF"/>
                </a:solidFill>
                <a:latin typeface="San Francisco Display Thin"/>
              </a:rPr>
              <a:t>realtime</a:t>
            </a:r>
            <a:r>
              <a:rPr lang="en-US" sz="3500" dirty="0">
                <a:solidFill>
                  <a:srgbClr val="FFFFFF"/>
                </a:solidFill>
                <a:latin typeface="San Francisco Display Thin"/>
              </a:rPr>
              <a:t> </a:t>
            </a:r>
            <a:endParaRPr lang="ru-RU" sz="3500" dirty="0">
              <a:solidFill>
                <a:srgbClr val="FFFFFF"/>
              </a:solidFill>
              <a:latin typeface="San Francisco Display Thin"/>
            </a:endParaRPr>
          </a:p>
          <a:p>
            <a:pPr marL="457200" indent="-457200">
              <a:buFont typeface="Arial" panose="020B0604020202020204" pitchFamily="34" charset="0"/>
              <a:buChar char="•"/>
            </a:pPr>
            <a:r>
              <a:rPr lang="ru-RU" sz="3500" dirty="0">
                <a:solidFill>
                  <a:srgbClr val="FFFFFF"/>
                </a:solidFill>
                <a:latin typeface="San Francisco Display Thin"/>
              </a:rPr>
              <a:t>Может быть созданы кем угодно, не зависимо от </a:t>
            </a:r>
            <a:r>
              <a:rPr lang="ru-RU" sz="3500" dirty="0" err="1">
                <a:solidFill>
                  <a:srgbClr val="FFFFFF"/>
                </a:solidFill>
                <a:latin typeface="San Francisco Display Thin"/>
              </a:rPr>
              <a:t>скила</a:t>
            </a:r>
            <a:r>
              <a:rPr lang="ru-RU" sz="3500" dirty="0">
                <a:solidFill>
                  <a:srgbClr val="FFFFFF"/>
                </a:solidFill>
                <a:latin typeface="San Francisco Display Thin"/>
              </a:rPr>
              <a:t> Позволяет быстро проверить идеи различного уровня абстракции и жизнеспособности </a:t>
            </a:r>
          </a:p>
          <a:p>
            <a:r>
              <a:rPr lang="ru-RU" sz="3500" dirty="0">
                <a:solidFill>
                  <a:srgbClr val="FFFFFF"/>
                </a:solidFill>
                <a:latin typeface="San Francisco Display Thin"/>
              </a:rPr>
              <a:t>Минусы </a:t>
            </a:r>
          </a:p>
          <a:p>
            <a:pPr marL="457200" indent="-457200">
              <a:buFont typeface="Arial" panose="020B0604020202020204" pitchFamily="34" charset="0"/>
              <a:buChar char="•"/>
            </a:pPr>
            <a:r>
              <a:rPr lang="ru-RU" sz="3500" dirty="0">
                <a:solidFill>
                  <a:srgbClr val="FFFFFF"/>
                </a:solidFill>
                <a:latin typeface="San Francisco Display Thin"/>
              </a:rPr>
              <a:t>Может быть сильно далек от реальности </a:t>
            </a:r>
          </a:p>
          <a:p>
            <a:pPr marL="457200" indent="-457200">
              <a:buFont typeface="Arial" panose="020B0604020202020204" pitchFamily="34" charset="0"/>
              <a:buChar char="•"/>
            </a:pPr>
            <a:r>
              <a:rPr lang="ru-RU" sz="3500" dirty="0">
                <a:solidFill>
                  <a:srgbClr val="FFFFFF"/>
                </a:solidFill>
                <a:latin typeface="San Francisco Display Thin"/>
              </a:rPr>
              <a:t>Почти не подходит для тестирования на реальных пользователях </a:t>
            </a:r>
          </a:p>
          <a:p>
            <a:pPr marL="457200" indent="-457200">
              <a:buFont typeface="Arial" panose="020B0604020202020204" pitchFamily="34" charset="0"/>
              <a:buChar char="•"/>
            </a:pPr>
            <a:r>
              <a:rPr lang="ru-RU" sz="3500" dirty="0">
                <a:solidFill>
                  <a:srgbClr val="FFFFFF"/>
                </a:solidFill>
                <a:latin typeface="San Francisco Display Thin"/>
              </a:rPr>
              <a:t>Не подходит для тестирования сложных гипотез</a:t>
            </a:r>
          </a:p>
        </p:txBody>
      </p:sp>
      <p:sp>
        <p:nvSpPr>
          <p:cNvPr id="7" name="TextBox 6">
            <a:extLst>
              <a:ext uri="{FF2B5EF4-FFF2-40B4-BE49-F238E27FC236}">
                <a16:creationId xmlns:a16="http://schemas.microsoft.com/office/drawing/2014/main" id="{7B628F66-9B00-604C-A429-D33F1AC1705D}"/>
              </a:ext>
            </a:extLst>
          </p:cNvPr>
          <p:cNvSpPr txBox="1"/>
          <p:nvPr/>
        </p:nvSpPr>
        <p:spPr>
          <a:xfrm>
            <a:off x="7380513" y="1255005"/>
            <a:ext cx="5355771" cy="6309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ru-RU" sz="3500" dirty="0">
                <a:solidFill>
                  <a:srgbClr val="FFFFFF"/>
                </a:solidFill>
                <a:latin typeface="San Francisco Display Thin"/>
              </a:rPr>
              <a:t>Прототип низкой точности</a:t>
            </a:r>
          </a:p>
        </p:txBody>
      </p:sp>
    </p:spTree>
    <p:extLst>
      <p:ext uri="{BB962C8B-B14F-4D97-AF65-F5344CB8AC3E}">
        <p14:creationId xmlns:p14="http://schemas.microsoft.com/office/powerpoint/2010/main" val="250171871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6</a:t>
            </a:fld>
            <a:endParaRPr/>
          </a:p>
        </p:txBody>
      </p:sp>
      <p:sp>
        <p:nvSpPr>
          <p:cNvPr id="6" name="TextBox 5">
            <a:extLst>
              <a:ext uri="{FF2B5EF4-FFF2-40B4-BE49-F238E27FC236}">
                <a16:creationId xmlns:a16="http://schemas.microsoft.com/office/drawing/2014/main" id="{78E497ED-9F41-FF42-8C6E-FD8D56B6A92D}"/>
              </a:ext>
            </a:extLst>
          </p:cNvPr>
          <p:cNvSpPr txBox="1"/>
          <p:nvPr/>
        </p:nvSpPr>
        <p:spPr>
          <a:xfrm>
            <a:off x="8482692" y="360351"/>
            <a:ext cx="3151414" cy="6309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sz="3500">
                <a:solidFill>
                  <a:srgbClr val="FFFFFF"/>
                </a:solidFill>
                <a:latin typeface="San Francisco Display Thin"/>
                <a:ea typeface="San Francisco Display Thin"/>
                <a:cs typeface="San Francisco Display Thin"/>
                <a:sym typeface="San Francisco Display Thin"/>
              </a:defRPr>
            </a:pPr>
            <a:r>
              <a:rPr lang="en-US" sz="3500" dirty="0" err="1">
                <a:solidFill>
                  <a:srgbClr val="FFFFFF"/>
                </a:solidFill>
                <a:latin typeface="San Francisco Display Thin"/>
              </a:rPr>
              <a:t>WireFrame</a:t>
            </a:r>
            <a:endParaRPr lang="ru-RU" sz="3500" dirty="0">
              <a:solidFill>
                <a:srgbClr val="FFFFFF"/>
              </a:solidFill>
              <a:latin typeface="San Francisco Display Thin"/>
            </a:endParaRPr>
          </a:p>
        </p:txBody>
      </p:sp>
      <p:pic>
        <p:nvPicPr>
          <p:cNvPr id="4098" name="Picture 2">
            <a:extLst>
              <a:ext uri="{FF2B5EF4-FFF2-40B4-BE49-F238E27FC236}">
                <a16:creationId xmlns:a16="http://schemas.microsoft.com/office/drawing/2014/main" id="{243ADCC0-C318-E54C-AAB6-101BEB769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014" y="2553986"/>
            <a:ext cx="9800771" cy="774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6436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7</a:t>
            </a:fld>
            <a:endParaRPr/>
          </a:p>
        </p:txBody>
      </p:sp>
      <p:sp>
        <p:nvSpPr>
          <p:cNvPr id="5" name="Shape 704">
            <a:extLst>
              <a:ext uri="{FF2B5EF4-FFF2-40B4-BE49-F238E27FC236}">
                <a16:creationId xmlns:a16="http://schemas.microsoft.com/office/drawing/2014/main" id="{320B2047-7B8D-414E-A792-2F4FEE9E8974}"/>
              </a:ext>
            </a:extLst>
          </p:cNvPr>
          <p:cNvSpPr/>
          <p:nvPr/>
        </p:nvSpPr>
        <p:spPr>
          <a:xfrm>
            <a:off x="8058884" y="610915"/>
            <a:ext cx="2128788" cy="53860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defRPr sz="3500">
                <a:solidFill>
                  <a:srgbClr val="FFFFFF"/>
                </a:solidFill>
                <a:latin typeface="San Francisco Display Thin"/>
                <a:ea typeface="San Francisco Display Thin"/>
                <a:cs typeface="San Francisco Display Thin"/>
                <a:sym typeface="San Francisco Display Thin"/>
              </a:defRPr>
            </a:pPr>
            <a:r>
              <a:rPr lang="en-US" sz="3500" dirty="0">
                <a:solidFill>
                  <a:srgbClr val="FFFFFF"/>
                </a:solidFill>
                <a:latin typeface="San Francisco Display Thin"/>
              </a:rPr>
              <a:t>Wireframes</a:t>
            </a:r>
            <a:endParaRPr dirty="0"/>
          </a:p>
        </p:txBody>
      </p:sp>
      <p:sp>
        <p:nvSpPr>
          <p:cNvPr id="7" name="TextBox 6">
            <a:extLst>
              <a:ext uri="{FF2B5EF4-FFF2-40B4-BE49-F238E27FC236}">
                <a16:creationId xmlns:a16="http://schemas.microsoft.com/office/drawing/2014/main" id="{A639DC0A-CF8D-A94C-BC0F-D64285C19BDC}"/>
              </a:ext>
            </a:extLst>
          </p:cNvPr>
          <p:cNvSpPr txBox="1"/>
          <p:nvPr/>
        </p:nvSpPr>
        <p:spPr>
          <a:xfrm>
            <a:off x="1551213" y="1870025"/>
            <a:ext cx="16785751" cy="81714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500" dirty="0">
                <a:solidFill>
                  <a:srgbClr val="FFFFFF"/>
                </a:solidFill>
                <a:latin typeface="San Francisco Display Thin"/>
              </a:rPr>
              <a:t>Wireframes — </a:t>
            </a:r>
            <a:r>
              <a:rPr lang="ru-RU" sz="3500" dirty="0">
                <a:solidFill>
                  <a:srgbClr val="FFFFFF"/>
                </a:solidFill>
                <a:latin typeface="San Francisco Display Thin"/>
              </a:rPr>
              <a:t>это организация полного функционала конечного продукта, в виде структуры с представлением элементов интерфейса и навигации, их взаимодействия друг с другом. Как правило, в </a:t>
            </a:r>
            <a:r>
              <a:rPr lang="en-US" sz="3500" dirty="0">
                <a:solidFill>
                  <a:srgbClr val="FFFFFF"/>
                </a:solidFill>
                <a:latin typeface="San Francisco Display Thin"/>
              </a:rPr>
              <a:t>wireframes </a:t>
            </a:r>
            <a:r>
              <a:rPr lang="ru-RU" sz="3500" dirty="0">
                <a:solidFill>
                  <a:srgbClr val="FFFFFF"/>
                </a:solidFill>
                <a:latin typeface="San Francisco Display Thin"/>
              </a:rPr>
              <a:t>не используется </a:t>
            </a:r>
            <a:r>
              <a:rPr lang="ru-RU" sz="3500" dirty="0" err="1">
                <a:solidFill>
                  <a:srgbClr val="FFFFFF"/>
                </a:solidFill>
                <a:latin typeface="San Francisco Display Thin"/>
              </a:rPr>
              <a:t>типографика</a:t>
            </a:r>
            <a:r>
              <a:rPr lang="ru-RU" sz="3500" dirty="0">
                <a:solidFill>
                  <a:srgbClr val="FFFFFF"/>
                </a:solidFill>
                <a:latin typeface="San Francisco Display Thin"/>
              </a:rPr>
              <a:t>, цвет и любые другие графические элементы оформления, так как основное внимание уделяется функциональности, поведению и содержанию. </a:t>
            </a:r>
            <a:endParaRPr lang="en-US" sz="3500" dirty="0">
              <a:solidFill>
                <a:srgbClr val="FFFFFF"/>
              </a:solidFill>
              <a:latin typeface="San Francisco Display Thin"/>
            </a:endParaRPr>
          </a:p>
          <a:p>
            <a:r>
              <a:rPr lang="ru-RU" sz="3500" dirty="0">
                <a:solidFill>
                  <a:srgbClr val="FFFFFF"/>
                </a:solidFill>
                <a:latin typeface="San Francisco Display Thin"/>
              </a:rPr>
              <a:t>Плюсы </a:t>
            </a:r>
            <a:endParaRPr lang="en-US" sz="3500" dirty="0">
              <a:solidFill>
                <a:srgbClr val="FFFFFF"/>
              </a:solidFill>
              <a:latin typeface="San Francisco Display Thin"/>
            </a:endParaRPr>
          </a:p>
          <a:p>
            <a:pPr marL="457200" indent="-457200">
              <a:buFont typeface="Arial" panose="020B0604020202020204" pitchFamily="34" charset="0"/>
              <a:buChar char="•"/>
            </a:pPr>
            <a:r>
              <a:rPr lang="ru-RU" sz="3500" dirty="0">
                <a:solidFill>
                  <a:srgbClr val="FFFFFF"/>
                </a:solidFill>
                <a:latin typeface="San Francisco Display Thin"/>
              </a:rPr>
              <a:t>Все еще достаточно быстрый в создании </a:t>
            </a:r>
            <a:endParaRPr lang="en-US" sz="3500" dirty="0">
              <a:solidFill>
                <a:srgbClr val="FFFFFF"/>
              </a:solidFill>
              <a:latin typeface="San Francisco Display Thin"/>
            </a:endParaRPr>
          </a:p>
          <a:p>
            <a:pPr marL="457200" indent="-457200">
              <a:buFont typeface="Arial" panose="020B0604020202020204" pitchFamily="34" charset="0"/>
              <a:buChar char="•"/>
            </a:pPr>
            <a:r>
              <a:rPr lang="ru-RU" sz="3500" dirty="0">
                <a:solidFill>
                  <a:srgbClr val="FFFFFF"/>
                </a:solidFill>
                <a:latin typeface="San Francisco Display Thin"/>
              </a:rPr>
              <a:t>Хороший баланс между ценой создания и получаемым знанием </a:t>
            </a:r>
            <a:endParaRPr lang="en-US" sz="3500" dirty="0">
              <a:solidFill>
                <a:srgbClr val="FFFFFF"/>
              </a:solidFill>
              <a:latin typeface="San Francisco Display Thin"/>
            </a:endParaRPr>
          </a:p>
          <a:p>
            <a:pPr marL="457200" indent="-457200">
              <a:buFont typeface="Arial" panose="020B0604020202020204" pitchFamily="34" charset="0"/>
              <a:buChar char="•"/>
            </a:pPr>
            <a:r>
              <a:rPr lang="ru-RU" sz="3500" dirty="0">
                <a:solidFill>
                  <a:srgbClr val="FFFFFF"/>
                </a:solidFill>
                <a:latin typeface="San Francisco Display Thin"/>
              </a:rPr>
              <a:t>Позволяет проводить полноценные тесты с живой аудиторией </a:t>
            </a:r>
            <a:endParaRPr lang="en-US" sz="3500" dirty="0">
              <a:solidFill>
                <a:srgbClr val="FFFFFF"/>
              </a:solidFill>
              <a:latin typeface="San Francisco Display Thin"/>
            </a:endParaRPr>
          </a:p>
          <a:p>
            <a:pPr marL="457200" indent="-457200">
              <a:buFont typeface="Arial" panose="020B0604020202020204" pitchFamily="34" charset="0"/>
              <a:buChar char="•"/>
            </a:pPr>
            <a:r>
              <a:rPr lang="ru-RU" sz="3500" dirty="0">
                <a:solidFill>
                  <a:srgbClr val="FFFFFF"/>
                </a:solidFill>
                <a:latin typeface="San Francisco Display Thin"/>
              </a:rPr>
              <a:t>Позволяет проверить полноту проектируемого решения (например, «как закрыть всплывающее окно если нет крестика?») </a:t>
            </a:r>
            <a:endParaRPr lang="en-US" sz="3500" dirty="0">
              <a:solidFill>
                <a:srgbClr val="FFFFFF"/>
              </a:solidFill>
              <a:latin typeface="San Francisco Display Thin"/>
            </a:endParaRPr>
          </a:p>
          <a:p>
            <a:pPr marL="457200" indent="-457200">
              <a:buFont typeface="Arial" panose="020B0604020202020204" pitchFamily="34" charset="0"/>
              <a:buChar char="•"/>
            </a:pPr>
            <a:r>
              <a:rPr lang="ru-RU" sz="3500" dirty="0">
                <a:solidFill>
                  <a:srgbClr val="FFFFFF"/>
                </a:solidFill>
                <a:latin typeface="San Francisco Display Thin"/>
              </a:rPr>
              <a:t>Может быть использован как документация к разработке продукта </a:t>
            </a:r>
            <a:endParaRPr lang="en-US" sz="3500" dirty="0">
              <a:solidFill>
                <a:srgbClr val="FFFFFF"/>
              </a:solidFill>
              <a:latin typeface="San Francisco Display Thin"/>
            </a:endParaRPr>
          </a:p>
          <a:p>
            <a:r>
              <a:rPr lang="ru-RU" sz="3500" dirty="0">
                <a:solidFill>
                  <a:srgbClr val="FFFFFF"/>
                </a:solidFill>
                <a:latin typeface="San Francisco Display Thin"/>
              </a:rPr>
              <a:t>Минусы </a:t>
            </a:r>
            <a:endParaRPr lang="en-US" sz="3500" dirty="0">
              <a:solidFill>
                <a:srgbClr val="FFFFFF"/>
              </a:solidFill>
              <a:latin typeface="San Francisco Display Thin"/>
            </a:endParaRPr>
          </a:p>
          <a:p>
            <a:pPr marL="457200" indent="-457200">
              <a:buFont typeface="Arial" panose="020B0604020202020204" pitchFamily="34" charset="0"/>
              <a:buChar char="•"/>
            </a:pPr>
            <a:r>
              <a:rPr lang="ru-RU" sz="3500" dirty="0">
                <a:solidFill>
                  <a:srgbClr val="FFFFFF"/>
                </a:solidFill>
                <a:latin typeface="San Francisco Display Thin"/>
              </a:rPr>
              <a:t>Слабо вовлекает в использование </a:t>
            </a:r>
            <a:endParaRPr lang="en-US" sz="3500" dirty="0">
              <a:solidFill>
                <a:srgbClr val="FFFFFF"/>
              </a:solidFill>
              <a:latin typeface="San Francisco Display Thin"/>
            </a:endParaRPr>
          </a:p>
          <a:p>
            <a:pPr marL="457200" indent="-457200">
              <a:buFont typeface="Arial" panose="020B0604020202020204" pitchFamily="34" charset="0"/>
              <a:buChar char="•"/>
            </a:pPr>
            <a:r>
              <a:rPr lang="ru-RU" sz="3500" dirty="0">
                <a:solidFill>
                  <a:srgbClr val="FFFFFF"/>
                </a:solidFill>
                <a:latin typeface="San Francisco Display Thin"/>
              </a:rPr>
              <a:t>Пользователю необходимо уметь абстрагироваться от визуального ограничения</a:t>
            </a:r>
          </a:p>
        </p:txBody>
      </p:sp>
    </p:spTree>
    <p:extLst>
      <p:ext uri="{BB962C8B-B14F-4D97-AF65-F5344CB8AC3E}">
        <p14:creationId xmlns:p14="http://schemas.microsoft.com/office/powerpoint/2010/main" val="323937434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8</a:t>
            </a:fld>
            <a:endParaRPr/>
          </a:p>
        </p:txBody>
      </p:sp>
      <p:sp>
        <p:nvSpPr>
          <p:cNvPr id="6" name="Shape 704">
            <a:extLst>
              <a:ext uri="{FF2B5EF4-FFF2-40B4-BE49-F238E27FC236}">
                <a16:creationId xmlns:a16="http://schemas.microsoft.com/office/drawing/2014/main" id="{DB4C3EF1-05BD-2348-8231-69BBBDDB502D}"/>
              </a:ext>
            </a:extLst>
          </p:cNvPr>
          <p:cNvSpPr/>
          <p:nvPr/>
        </p:nvSpPr>
        <p:spPr>
          <a:xfrm>
            <a:off x="7386995" y="610915"/>
            <a:ext cx="5342809" cy="53860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defRPr sz="3500">
                <a:solidFill>
                  <a:srgbClr val="FFFFFF"/>
                </a:solidFill>
                <a:latin typeface="San Francisco Display Thin"/>
                <a:ea typeface="San Francisco Display Thin"/>
                <a:cs typeface="San Francisco Display Thin"/>
                <a:sym typeface="San Francisco Display Thin"/>
              </a:defRPr>
            </a:pPr>
            <a:r>
              <a:rPr lang="ru-RU" dirty="0"/>
              <a:t>Прототип высокой точности</a:t>
            </a:r>
            <a:endParaRPr dirty="0"/>
          </a:p>
        </p:txBody>
      </p:sp>
      <p:pic>
        <p:nvPicPr>
          <p:cNvPr id="5122" name="Picture 2" descr="Design and deliver interactive clickable prototype by Heeraanwar | Fiverr">
            <a:extLst>
              <a:ext uri="{FF2B5EF4-FFF2-40B4-BE49-F238E27FC236}">
                <a16:creationId xmlns:a16="http://schemas.microsoft.com/office/drawing/2014/main" id="{804408D5-DEA0-9749-9C61-E4F75B7B8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9396" y="2383971"/>
            <a:ext cx="9898007" cy="770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31947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9</a:t>
            </a:fld>
            <a:endParaRPr/>
          </a:p>
        </p:txBody>
      </p:sp>
      <p:sp>
        <p:nvSpPr>
          <p:cNvPr id="6" name="Shape 704">
            <a:extLst>
              <a:ext uri="{FF2B5EF4-FFF2-40B4-BE49-F238E27FC236}">
                <a16:creationId xmlns:a16="http://schemas.microsoft.com/office/drawing/2014/main" id="{03F0957F-9FDF-734B-8566-C353702E6B0C}"/>
              </a:ext>
            </a:extLst>
          </p:cNvPr>
          <p:cNvSpPr/>
          <p:nvPr/>
        </p:nvSpPr>
        <p:spPr>
          <a:xfrm>
            <a:off x="1205342" y="2443181"/>
            <a:ext cx="17706114" cy="754052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defRPr sz="3500">
                <a:solidFill>
                  <a:srgbClr val="FFFFFF"/>
                </a:solidFill>
                <a:latin typeface="San Francisco Display Thin"/>
                <a:ea typeface="San Francisco Display Thin"/>
                <a:cs typeface="San Francisco Display Thin"/>
                <a:sym typeface="San Francisco Display Thin"/>
              </a:defRPr>
            </a:pPr>
            <a:r>
              <a:rPr lang="ru-RU" sz="3500" dirty="0">
                <a:sym typeface="San Francisco Display Thin"/>
              </a:rPr>
              <a:t>Такие прототипы часто ошибочно принимают за конечный продукт, так как они являются наиболее близкими к тому как будет выглядеть готовый продукт. Прототипы лучше всего передают опыт использования продукта с реальными функциональными возможностями. Такой прототип идеально подходит для обсуждения сложных частей продукта и проведения полноценных тестов решения на конечных пользователях. Хотя такой прототип может быть действительно дорогостоящим и трудоемким в создании. </a:t>
            </a:r>
          </a:p>
          <a:p>
            <a:pPr>
              <a:defRPr sz="3500">
                <a:solidFill>
                  <a:srgbClr val="FFFFFF"/>
                </a:solidFill>
                <a:latin typeface="San Francisco Display Thin"/>
                <a:ea typeface="San Francisco Display Thin"/>
                <a:cs typeface="San Francisco Display Thin"/>
                <a:sym typeface="San Francisco Display Thin"/>
              </a:defRPr>
            </a:pPr>
            <a:r>
              <a:rPr lang="ru-RU" sz="3500" dirty="0">
                <a:sym typeface="San Francisco Display Thin"/>
              </a:rPr>
              <a:t>Плюсы </a:t>
            </a:r>
          </a:p>
          <a:p>
            <a:pPr marL="457200" indent="-457200">
              <a:buFont typeface="Arial" panose="020B0604020202020204" pitchFamily="34" charset="0"/>
              <a:buChar char="•"/>
              <a:defRPr sz="3500">
                <a:solidFill>
                  <a:srgbClr val="FFFFFF"/>
                </a:solidFill>
                <a:latin typeface="San Francisco Display Thin"/>
                <a:ea typeface="San Francisco Display Thin"/>
                <a:cs typeface="San Francisco Display Thin"/>
                <a:sym typeface="San Francisco Display Thin"/>
              </a:defRPr>
            </a:pPr>
            <a:r>
              <a:rPr lang="ru-RU" sz="3500" dirty="0">
                <a:sym typeface="San Francisco Display Thin"/>
              </a:rPr>
              <a:t>Привычнее всего пользователю, хорошо вовлекает </a:t>
            </a:r>
          </a:p>
          <a:p>
            <a:pPr marL="457200" indent="-457200">
              <a:buFont typeface="Arial" panose="020B0604020202020204" pitchFamily="34" charset="0"/>
              <a:buChar char="•"/>
              <a:defRPr sz="3500">
                <a:solidFill>
                  <a:srgbClr val="FFFFFF"/>
                </a:solidFill>
                <a:latin typeface="San Francisco Display Thin"/>
                <a:ea typeface="San Francisco Display Thin"/>
                <a:cs typeface="San Francisco Display Thin"/>
                <a:sym typeface="San Francisco Display Thin"/>
              </a:defRPr>
            </a:pPr>
            <a:r>
              <a:rPr lang="ru-RU" sz="3500" dirty="0">
                <a:sym typeface="San Francisco Display Thin"/>
              </a:rPr>
              <a:t>Лучше всего "продает" идею\решение </a:t>
            </a:r>
          </a:p>
          <a:p>
            <a:pPr marL="457200" indent="-457200">
              <a:buFont typeface="Arial" panose="020B0604020202020204" pitchFamily="34" charset="0"/>
              <a:buChar char="•"/>
              <a:defRPr sz="3500">
                <a:solidFill>
                  <a:srgbClr val="FFFFFF"/>
                </a:solidFill>
                <a:latin typeface="San Francisco Display Thin"/>
                <a:ea typeface="San Francisco Display Thin"/>
                <a:cs typeface="San Francisco Display Thin"/>
                <a:sym typeface="San Francisco Display Thin"/>
              </a:defRPr>
            </a:pPr>
            <a:r>
              <a:rPr lang="ru-RU" sz="3500" dirty="0">
                <a:sym typeface="San Francisco Display Thin"/>
              </a:rPr>
              <a:t>Подходит для тестирования сложных продуктов (частей продукта) </a:t>
            </a:r>
          </a:p>
          <a:p>
            <a:pPr>
              <a:defRPr sz="3500">
                <a:solidFill>
                  <a:srgbClr val="FFFFFF"/>
                </a:solidFill>
                <a:latin typeface="San Francisco Display Thin"/>
                <a:ea typeface="San Francisco Display Thin"/>
                <a:cs typeface="San Francisco Display Thin"/>
                <a:sym typeface="San Francisco Display Thin"/>
              </a:defRPr>
            </a:pPr>
            <a:r>
              <a:rPr lang="ru-RU" sz="3500" dirty="0">
                <a:sym typeface="San Francisco Display Thin"/>
              </a:rPr>
              <a:t>Минусы </a:t>
            </a:r>
          </a:p>
          <a:p>
            <a:pPr marL="457200" indent="-457200">
              <a:buFont typeface="Arial" panose="020B0604020202020204" pitchFamily="34" charset="0"/>
              <a:buChar char="•"/>
              <a:defRPr sz="3500">
                <a:solidFill>
                  <a:srgbClr val="FFFFFF"/>
                </a:solidFill>
                <a:latin typeface="San Francisco Display Thin"/>
                <a:ea typeface="San Francisco Display Thin"/>
                <a:cs typeface="San Francisco Display Thin"/>
                <a:sym typeface="San Francisco Display Thin"/>
              </a:defRPr>
            </a:pPr>
            <a:r>
              <a:rPr lang="ru-RU" sz="3500" dirty="0">
                <a:sym typeface="San Francisco Display Thin"/>
              </a:rPr>
              <a:t>Дорогой и долгий в создании </a:t>
            </a:r>
          </a:p>
          <a:p>
            <a:pPr marL="457200" indent="-457200">
              <a:buFont typeface="Arial" panose="020B0604020202020204" pitchFamily="34" charset="0"/>
              <a:buChar char="•"/>
              <a:defRPr sz="3500">
                <a:solidFill>
                  <a:srgbClr val="FFFFFF"/>
                </a:solidFill>
                <a:latin typeface="San Francisco Display Thin"/>
                <a:ea typeface="San Francisco Display Thin"/>
                <a:cs typeface="San Francisco Display Thin"/>
                <a:sym typeface="San Francisco Display Thin"/>
              </a:defRPr>
            </a:pPr>
            <a:r>
              <a:rPr lang="ru-RU" sz="3500" dirty="0">
                <a:sym typeface="San Francisco Display Thin"/>
              </a:rPr>
              <a:t>Сложно интерпретировать тем кто не погружен в продукт, может "увести" не туда своей привлекательностью</a:t>
            </a:r>
            <a:endParaRPr dirty="0"/>
          </a:p>
        </p:txBody>
      </p:sp>
      <p:sp>
        <p:nvSpPr>
          <p:cNvPr id="7" name="Shape 704">
            <a:extLst>
              <a:ext uri="{FF2B5EF4-FFF2-40B4-BE49-F238E27FC236}">
                <a16:creationId xmlns:a16="http://schemas.microsoft.com/office/drawing/2014/main" id="{8933422D-A55C-9544-AE41-4A888FFB6478}"/>
              </a:ext>
            </a:extLst>
          </p:cNvPr>
          <p:cNvSpPr/>
          <p:nvPr/>
        </p:nvSpPr>
        <p:spPr>
          <a:xfrm>
            <a:off x="7386995" y="610915"/>
            <a:ext cx="5342809" cy="53860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defRPr sz="3500">
                <a:solidFill>
                  <a:srgbClr val="FFFFFF"/>
                </a:solidFill>
                <a:latin typeface="San Francisco Display Thin"/>
                <a:ea typeface="San Francisco Display Thin"/>
                <a:cs typeface="San Francisco Display Thin"/>
                <a:sym typeface="San Francisco Display Thin"/>
              </a:defRPr>
            </a:pPr>
            <a:r>
              <a:rPr lang="ru-RU" dirty="0"/>
              <a:t>Прототип высокой точности</a:t>
            </a:r>
            <a:endParaRPr dirty="0"/>
          </a:p>
        </p:txBody>
      </p:sp>
    </p:spTree>
    <p:extLst>
      <p:ext uri="{BB962C8B-B14F-4D97-AF65-F5344CB8AC3E}">
        <p14:creationId xmlns:p14="http://schemas.microsoft.com/office/powerpoint/2010/main" val="2368133061"/>
      </p:ext>
    </p:extLst>
  </p:cSld>
  <p:clrMapOvr>
    <a:masterClrMapping/>
  </p:clrMapOvr>
  <p:transition spd="slow">
    <p:cover/>
  </p:transition>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492300" rtl="0" fontAlgn="auto" latinLnBrk="0" hangingPunct="0">
          <a:lnSpc>
            <a:spcPct val="100000"/>
          </a:lnSpc>
          <a:spcBef>
            <a:spcPts val="0"/>
          </a:spcBef>
          <a:spcAft>
            <a:spcPts val="0"/>
          </a:spcAft>
          <a:buClrTx/>
          <a:buSzTx/>
          <a:buFontTx/>
          <a:buNone/>
          <a:tabLst/>
          <a:defRPr kumimoji="0" sz="29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492300" rtl="0" fontAlgn="auto" latinLnBrk="0" hangingPunct="0">
          <a:lnSpc>
            <a:spcPct val="100000"/>
          </a:lnSpc>
          <a:spcBef>
            <a:spcPts val="0"/>
          </a:spcBef>
          <a:spcAft>
            <a:spcPts val="0"/>
          </a:spcAft>
          <a:buClrTx/>
          <a:buSzTx/>
          <a:buFontTx/>
          <a:buNone/>
          <a:tabLst/>
          <a:defRPr kumimoji="0" sz="29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492300" rtl="0" fontAlgn="auto" latinLnBrk="0" hangingPunct="0">
          <a:lnSpc>
            <a:spcPct val="100000"/>
          </a:lnSpc>
          <a:spcBef>
            <a:spcPts val="0"/>
          </a:spcBef>
          <a:spcAft>
            <a:spcPts val="0"/>
          </a:spcAft>
          <a:buClrTx/>
          <a:buSzTx/>
          <a:buFontTx/>
          <a:buNone/>
          <a:tabLst/>
          <a:defRPr kumimoji="0" sz="29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492300" rtl="0" fontAlgn="auto" latinLnBrk="0" hangingPunct="0">
          <a:lnSpc>
            <a:spcPct val="100000"/>
          </a:lnSpc>
          <a:spcBef>
            <a:spcPts val="0"/>
          </a:spcBef>
          <a:spcAft>
            <a:spcPts val="0"/>
          </a:spcAft>
          <a:buClrTx/>
          <a:buSzTx/>
          <a:buFontTx/>
          <a:buNone/>
          <a:tabLst/>
          <a:defRPr kumimoji="0" sz="29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{2029FF39-0A0C-0A4A-A73D-AF9822F64D78}tf16401378</Template>
  <TotalTime>28232</TotalTime>
  <Words>1061</Words>
  <Application>Microsoft Macintosh PowerPoint</Application>
  <PresentationFormat>Произвольный</PresentationFormat>
  <Paragraphs>94</Paragraphs>
  <Slides>19</Slides>
  <Notes>19</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19</vt:i4>
      </vt:variant>
    </vt:vector>
  </HeadingPairs>
  <TitlesOfParts>
    <vt:vector size="26" baseType="lpstr">
      <vt:lpstr>Arial</vt:lpstr>
      <vt:lpstr>Calibri</vt:lpstr>
      <vt:lpstr>Calibri Light</vt:lpstr>
      <vt:lpstr>San Francisco Display Light</vt:lpstr>
      <vt:lpstr>San Francisco Display Thin</vt:lpstr>
      <vt:lpstr>San Francisco Display Ultralight</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Павлин Николай</cp:lastModifiedBy>
  <cp:revision>93</cp:revision>
  <dcterms:modified xsi:type="dcterms:W3CDTF">2021-10-19T06:34:08Z</dcterms:modified>
</cp:coreProperties>
</file>