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67" r:id="rId3"/>
    <p:sldId id="372" r:id="rId4"/>
    <p:sldId id="373" r:id="rId5"/>
    <p:sldId id="374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69" r:id="rId15"/>
  </p:sldIdLst>
  <p:sldSz cx="20116800" cy="10972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746149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149230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223845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29846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37307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44769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52230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5969203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6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21"/>
    <p:restoredTop sz="96405"/>
  </p:normalViewPr>
  <p:slideViewPr>
    <p:cSldViewPr snapToGrid="0" snapToObjects="1" showGuides="1">
      <p:cViewPr varScale="1">
        <p:scale>
          <a:sx n="79" d="100"/>
          <a:sy n="79" d="100"/>
        </p:scale>
        <p:origin x="632" y="208"/>
      </p:cViewPr>
      <p:guideLst>
        <p:guide orient="horz" pos="3456"/>
        <p:guide pos="6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7" name="Shape 5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15861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492300" latinLnBrk="0">
      <a:defRPr sz="1200">
        <a:latin typeface="+mj-lt"/>
        <a:ea typeface="+mj-ea"/>
        <a:cs typeface="+mj-cs"/>
        <a:sym typeface="Calibri"/>
      </a:defRPr>
    </a:lvl1pPr>
    <a:lvl2pPr indent="228600" defTabSz="1492300" latinLnBrk="0">
      <a:defRPr sz="1200">
        <a:latin typeface="+mj-lt"/>
        <a:ea typeface="+mj-ea"/>
        <a:cs typeface="+mj-cs"/>
        <a:sym typeface="Calibri"/>
      </a:defRPr>
    </a:lvl2pPr>
    <a:lvl3pPr indent="457200" defTabSz="1492300" latinLnBrk="0">
      <a:defRPr sz="1200">
        <a:latin typeface="+mj-lt"/>
        <a:ea typeface="+mj-ea"/>
        <a:cs typeface="+mj-cs"/>
        <a:sym typeface="Calibri"/>
      </a:defRPr>
    </a:lvl3pPr>
    <a:lvl4pPr indent="685800" defTabSz="1492300" latinLnBrk="0">
      <a:defRPr sz="1200">
        <a:latin typeface="+mj-lt"/>
        <a:ea typeface="+mj-ea"/>
        <a:cs typeface="+mj-cs"/>
        <a:sym typeface="Calibri"/>
      </a:defRPr>
    </a:lvl4pPr>
    <a:lvl5pPr indent="914400" defTabSz="1492300" latinLnBrk="0">
      <a:defRPr sz="1200">
        <a:latin typeface="+mj-lt"/>
        <a:ea typeface="+mj-ea"/>
        <a:cs typeface="+mj-cs"/>
        <a:sym typeface="Calibri"/>
      </a:defRPr>
    </a:lvl5pPr>
    <a:lvl6pPr indent="1143000" defTabSz="1492300" latinLnBrk="0">
      <a:defRPr sz="1200">
        <a:latin typeface="+mj-lt"/>
        <a:ea typeface="+mj-ea"/>
        <a:cs typeface="+mj-cs"/>
        <a:sym typeface="Calibri"/>
      </a:defRPr>
    </a:lvl6pPr>
    <a:lvl7pPr indent="1371600" defTabSz="1492300" latinLnBrk="0">
      <a:defRPr sz="1200">
        <a:latin typeface="+mj-lt"/>
        <a:ea typeface="+mj-ea"/>
        <a:cs typeface="+mj-cs"/>
        <a:sym typeface="Calibri"/>
      </a:defRPr>
    </a:lvl7pPr>
    <a:lvl8pPr indent="1600200" defTabSz="1492300" latinLnBrk="0">
      <a:defRPr sz="1200">
        <a:latin typeface="+mj-lt"/>
        <a:ea typeface="+mj-ea"/>
        <a:cs typeface="+mj-cs"/>
        <a:sym typeface="Calibri"/>
      </a:defRPr>
    </a:lvl8pPr>
    <a:lvl9pPr indent="1828800" defTabSz="14923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711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262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549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27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153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81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Узнать, откуда собирать гипотезы</a:t>
            </a:r>
          </a:p>
          <a:p>
            <a:r>
              <a:rPr lang="ru-RU"/>
              <a:t>Узнать, как систематизировать гипотезы для последующей проверки</a:t>
            </a:r>
          </a:p>
          <a:p>
            <a:r>
              <a:rPr lang="ru-RU"/>
              <a:t>Получить чек-лист для </a:t>
            </a:r>
            <a:r>
              <a:rPr lang="ru-RU" err="1"/>
              <a:t>дискаверинга</a:t>
            </a:r>
            <a:r>
              <a:rPr lang="ru-RU"/>
              <a:t> и </a:t>
            </a:r>
            <a:r>
              <a:rPr lang="ru-RU" err="1"/>
              <a:t>валидации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143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677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721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624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275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589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332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91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t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Heade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44499" y="0"/>
            <a:ext cx="16441665" cy="5714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0" name="Shape 3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adient BG 02">
    <p:bg>
      <p:bgPr>
        <a:gradFill flip="none" rotWithShape="1">
          <a:gsLst>
            <a:gs pos="0">
              <a:srgbClr val="5267A4"/>
            </a:gs>
            <a:gs pos="100000">
              <a:srgbClr val="1992AA"/>
            </a:gs>
          </a:gsLst>
          <a:lin ang="1690303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3764076" y="-2"/>
            <a:ext cx="6352724" cy="10972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63507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8091288" y="610979"/>
            <a:ext cx="24567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67" r:id="rId5"/>
    <p:sldLayoutId id="2147483670" r:id="rId6"/>
    <p:sldLayoutId id="2147483688" r:id="rId7"/>
  </p:sldLayoutIdLst>
  <p:transition spd="med"/>
  <p:txStyles>
    <p:titleStyle>
      <a:lvl1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0" marR="0" indent="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73151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146303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219456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292607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365760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438912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512064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585215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1pPr>
      <a:lvl2pPr marL="0" marR="0" indent="746149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2pPr>
      <a:lvl3pPr marL="0" marR="0" indent="149230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3pPr>
      <a:lvl4pPr marL="0" marR="0" indent="223845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4pPr>
      <a:lvl5pPr marL="0" marR="0" indent="29846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5pPr>
      <a:lvl6pPr marL="0" marR="0" indent="37307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6pPr>
      <a:lvl7pPr marL="0" marR="0" indent="44769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7pPr>
      <a:lvl8pPr marL="0" marR="0" indent="52230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8pPr>
      <a:lvl9pPr marL="0" marR="0" indent="5969203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0%B3%D0%BB%D0%B8%D0%B9%D1%81%D0%BA%D0%B8%D0%B9_%D1%8F%D0%B7%D1%8B%D0%B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9F%D0%BE%D0%BB%D1%8C%D0%B7%D0%BE%D0%B2%D0%B0%D1%82%D0%B5%D0%BB%D1%8C%D1%81%D0%BA%D0%B8%D0%B9_%D0%B8%D0%BD%D1%82%D0%B5%D1%80%D1%84%D0%B5%D0%B9%D1%81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590" name="Shape 590"/>
          <p:cNvSpPr/>
          <p:nvPr/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rgbClr val="21222C">
              <a:alpha val="6428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1" name="Shape 5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 dirty="0"/>
          </a:p>
        </p:txBody>
      </p:sp>
      <p:sp>
        <p:nvSpPr>
          <p:cNvPr id="592" name="Shape 592"/>
          <p:cNvSpPr/>
          <p:nvPr/>
        </p:nvSpPr>
        <p:spPr>
          <a:xfrm rot="21081982"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16903030"/>
          </a:gradFill>
          <a:ln w="12700">
            <a:miter lim="400000"/>
          </a:ln>
          <a:effectLst>
            <a:outerShdw blurRad="127000" dist="25400" dir="2150891" rotWithShape="0">
              <a:srgbClr val="000000">
                <a:alpha val="25253"/>
              </a:srgbClr>
            </a:outerShdw>
          </a:effectLst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3" name="Shape 593"/>
          <p:cNvSpPr/>
          <p:nvPr/>
        </p:nvSpPr>
        <p:spPr>
          <a:xfrm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solidFill>
            <a:srgbClr val="21222C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4" name="Shape 594"/>
          <p:cNvSpPr/>
          <p:nvPr/>
        </p:nvSpPr>
        <p:spPr>
          <a:xfrm>
            <a:off x="9126575" y="4993957"/>
            <a:ext cx="1863650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Проектный</a:t>
            </a:r>
            <a:endParaRPr dirty="0"/>
          </a:p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Практикум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0" animBg="1"/>
      <p:bldP spid="59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EF1C8-1158-4F47-A672-E249FFAAE369}"/>
              </a:ext>
            </a:extLst>
          </p:cNvPr>
          <p:cNvSpPr txBox="1"/>
          <p:nvPr/>
        </p:nvSpPr>
        <p:spPr>
          <a:xfrm>
            <a:off x="7716181" y="430128"/>
            <a:ext cx="3387587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Тестирование</a:t>
            </a:r>
          </a:p>
        </p:txBody>
      </p:sp>
      <p:pic>
        <p:nvPicPr>
          <p:cNvPr id="12290" name="Picture 2" descr="Пирамида тестов (тестирования)">
            <a:extLst>
              <a:ext uri="{FF2B5EF4-FFF2-40B4-BE49-F238E27FC236}">
                <a16:creationId xmlns:a16="http://schemas.microsoft.com/office/drawing/2014/main" id="{BE6A78CC-E37F-644C-A0B5-F173AC144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174" y="2133600"/>
            <a:ext cx="9245600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380966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EF1C8-1158-4F47-A672-E249FFAAE369}"/>
              </a:ext>
            </a:extLst>
          </p:cNvPr>
          <p:cNvSpPr txBox="1"/>
          <p:nvPr/>
        </p:nvSpPr>
        <p:spPr>
          <a:xfrm>
            <a:off x="7716181" y="430128"/>
            <a:ext cx="3387587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Тестирование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CAAC20-DFDF-FB4D-84D5-6BD0BC26EF89}"/>
              </a:ext>
            </a:extLst>
          </p:cNvPr>
          <p:cNvSpPr txBox="1"/>
          <p:nvPr/>
        </p:nvSpPr>
        <p:spPr>
          <a:xfrm>
            <a:off x="2176927" y="2676181"/>
            <a:ext cx="14466094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fontAlgn="base"/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Модульные тесты – тестируем функции, классы и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тд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9498C0-335F-604C-9A3D-B7B78399C9BC}"/>
              </a:ext>
            </a:extLst>
          </p:cNvPr>
          <p:cNvSpPr txBox="1"/>
          <p:nvPr/>
        </p:nvSpPr>
        <p:spPr>
          <a:xfrm>
            <a:off x="2176927" y="3704434"/>
            <a:ext cx="14466094" cy="11695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fontAlgn="base"/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Интеграционные тесты – проверяем, что данные переходят из одной системы в другую, работают все части приложения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0EA60B-6DB7-4B43-AD9C-1B24F49E2E91}"/>
              </a:ext>
            </a:extLst>
          </p:cNvPr>
          <p:cNvSpPr txBox="1"/>
          <p:nvPr/>
        </p:nvSpPr>
        <p:spPr>
          <a:xfrm>
            <a:off x="2176927" y="5271296"/>
            <a:ext cx="14466094" cy="11695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fontAlgn="base"/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Функциональные тесты – проверяем, все приложение работает корректно и выводятся те данные, которые ожидаем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ECC678-E3B8-AD4B-B2FB-447FA24D2AAE}"/>
              </a:ext>
            </a:extLst>
          </p:cNvPr>
          <p:cNvSpPr txBox="1"/>
          <p:nvPr/>
        </p:nvSpPr>
        <p:spPr>
          <a:xfrm>
            <a:off x="2176927" y="6838158"/>
            <a:ext cx="14466094" cy="11695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fontAlgn="base"/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Smoke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тесты – тесты представляют собой базовые тесты, которые проверяют основные функциональные возможности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916426035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EF1C8-1158-4F47-A672-E249FFAAE369}"/>
              </a:ext>
            </a:extLst>
          </p:cNvPr>
          <p:cNvSpPr txBox="1"/>
          <p:nvPr/>
        </p:nvSpPr>
        <p:spPr>
          <a:xfrm>
            <a:off x="9147209" y="564749"/>
            <a:ext cx="1822382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DevOps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443CCB-328F-E640-901F-BF6A8BA39B7D}"/>
              </a:ext>
            </a:extLst>
          </p:cNvPr>
          <p:cNvSpPr txBox="1"/>
          <p:nvPr/>
        </p:nvSpPr>
        <p:spPr>
          <a:xfrm>
            <a:off x="3629024" y="4093711"/>
            <a:ext cx="12030075" cy="2785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методология активного взаимодействия специалистов по разработке со специалистами по информационно-технологическому обслуживанию и взаимная интеграция их рабочих процессов друг в друга для обеспечения качества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616079238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F3159-9E5C-8846-80AA-9A23795FDA40}"/>
              </a:ext>
            </a:extLst>
          </p:cNvPr>
          <p:cNvSpPr txBox="1"/>
          <p:nvPr/>
        </p:nvSpPr>
        <p:spPr>
          <a:xfrm>
            <a:off x="2956744" y="3824406"/>
            <a:ext cx="13298349" cy="33239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VM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Containers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AWS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Ansible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CI/CD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Orchestration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EF1C8-1158-4F47-A672-E249FFAAE369}"/>
              </a:ext>
            </a:extLst>
          </p:cNvPr>
          <p:cNvSpPr txBox="1"/>
          <p:nvPr/>
        </p:nvSpPr>
        <p:spPr>
          <a:xfrm>
            <a:off x="7716181" y="430128"/>
            <a:ext cx="3387587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Инструменты</a:t>
            </a:r>
          </a:p>
        </p:txBody>
      </p:sp>
    </p:spTree>
    <p:extLst>
      <p:ext uri="{BB962C8B-B14F-4D97-AF65-F5344CB8AC3E}">
        <p14:creationId xmlns:p14="http://schemas.microsoft.com/office/powerpoint/2010/main" val="442659865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9048508" y="4947791"/>
            <a:ext cx="201978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/>
              <a:t>QA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070840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 dirty="0"/>
          </a:p>
        </p:txBody>
      </p:sp>
      <p:sp>
        <p:nvSpPr>
          <p:cNvPr id="704" name="Shape 704"/>
          <p:cNvSpPr/>
          <p:nvPr/>
        </p:nvSpPr>
        <p:spPr>
          <a:xfrm>
            <a:off x="7511027" y="745599"/>
            <a:ext cx="410208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Реализация продукта</a:t>
            </a:r>
          </a:p>
        </p:txBody>
      </p:sp>
      <p:sp>
        <p:nvSpPr>
          <p:cNvPr id="16" name="Shape 704">
            <a:extLst>
              <a:ext uri="{FF2B5EF4-FFF2-40B4-BE49-F238E27FC236}">
                <a16:creationId xmlns:a16="http://schemas.microsoft.com/office/drawing/2014/main" id="{AC3CF8BF-3BFA-F941-A93C-9144A0E4CB47}"/>
              </a:ext>
            </a:extLst>
          </p:cNvPr>
          <p:cNvSpPr/>
          <p:nvPr/>
        </p:nvSpPr>
        <p:spPr>
          <a:xfrm>
            <a:off x="1875772" y="4005158"/>
            <a:ext cx="2359620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/>
              <a:t>Что изучим?</a:t>
            </a:r>
            <a:endParaRPr/>
          </a:p>
        </p:txBody>
      </p:sp>
      <p:sp>
        <p:nvSpPr>
          <p:cNvPr id="25" name="Shape 704">
            <a:extLst>
              <a:ext uri="{FF2B5EF4-FFF2-40B4-BE49-F238E27FC236}">
                <a16:creationId xmlns:a16="http://schemas.microsoft.com/office/drawing/2014/main" id="{F43ADDBC-FF03-3B42-8757-1E86A2622678}"/>
              </a:ext>
            </a:extLst>
          </p:cNvPr>
          <p:cNvSpPr/>
          <p:nvPr/>
        </p:nvSpPr>
        <p:spPr>
          <a:xfrm>
            <a:off x="7064792" y="4035291"/>
            <a:ext cx="5987216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/>
              <a:t>Что будем делать на практике?</a:t>
            </a:r>
            <a:endParaRPr/>
          </a:p>
        </p:txBody>
      </p:sp>
      <p:sp>
        <p:nvSpPr>
          <p:cNvPr id="26" name="Shape 704">
            <a:extLst>
              <a:ext uri="{FF2B5EF4-FFF2-40B4-BE49-F238E27FC236}">
                <a16:creationId xmlns:a16="http://schemas.microsoft.com/office/drawing/2014/main" id="{C956DAC2-27F8-6441-88D9-717BC9829555}"/>
              </a:ext>
            </a:extLst>
          </p:cNvPr>
          <p:cNvSpPr/>
          <p:nvPr/>
        </p:nvSpPr>
        <p:spPr>
          <a:xfrm>
            <a:off x="14944593" y="4035290"/>
            <a:ext cx="314669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/>
              <a:t>Где пригодится?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584264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2" name="Shape 704">
            <a:extLst>
              <a:ext uri="{FF2B5EF4-FFF2-40B4-BE49-F238E27FC236}">
                <a16:creationId xmlns:a16="http://schemas.microsoft.com/office/drawing/2014/main" id="{DFCFD538-F475-4F4A-9B98-916E5690CC31}"/>
              </a:ext>
            </a:extLst>
          </p:cNvPr>
          <p:cNvSpPr/>
          <p:nvPr/>
        </p:nvSpPr>
        <p:spPr>
          <a:xfrm>
            <a:off x="6918117" y="476294"/>
            <a:ext cx="628056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Инструменты для разработки ИС</a:t>
            </a:r>
          </a:p>
        </p:txBody>
      </p:sp>
      <p:sp>
        <p:nvSpPr>
          <p:cNvPr id="13" name="Shape 704">
            <a:extLst>
              <a:ext uri="{FF2B5EF4-FFF2-40B4-BE49-F238E27FC236}">
                <a16:creationId xmlns:a16="http://schemas.microsoft.com/office/drawing/2014/main" id="{481AAE77-881C-A547-BA0C-21D1F21E07BB}"/>
              </a:ext>
            </a:extLst>
          </p:cNvPr>
          <p:cNvSpPr/>
          <p:nvPr/>
        </p:nvSpPr>
        <p:spPr>
          <a:xfrm>
            <a:off x="3155742" y="3720827"/>
            <a:ext cx="13846383" cy="269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IDE -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  <a:sym typeface="San Francisco Display Thin"/>
              </a:rPr>
              <a:t>Integrated development environment (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  <a:sym typeface="San Francisco Display Thin"/>
              </a:rPr>
              <a:t>продукты </a:t>
            </a:r>
            <a:r>
              <a:rPr lang="en-US" sz="3500" dirty="0" err="1">
                <a:solidFill>
                  <a:srgbClr val="FFFFFF"/>
                </a:solidFill>
                <a:latin typeface="San Francisco Display Thin"/>
                <a:sym typeface="San Francisco Display Thin"/>
              </a:rPr>
              <a:t>jetbrains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  <a:sym typeface="San Francisco Display Thin"/>
              </a:rPr>
              <a:t>)</a:t>
            </a:r>
            <a:endParaRPr lang="en-US" sz="3500" dirty="0">
              <a:solidFill>
                <a:srgbClr val="FFFFFF"/>
              </a:solidFill>
              <a:latin typeface="San Francisco Display Thin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VCS – version control system (git, </a:t>
            </a:r>
            <a:r>
              <a:rPr lang="en-US" dirty="0" err="1"/>
              <a:t>svn</a:t>
            </a:r>
            <a:r>
              <a:rPr lang="en-US" dirty="0"/>
              <a:t>, mercurial)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VCS hosting (</a:t>
            </a:r>
            <a:r>
              <a:rPr lang="en-US" dirty="0" err="1"/>
              <a:t>gitlab</a:t>
            </a:r>
            <a:r>
              <a:rPr lang="en-US" dirty="0"/>
              <a:t>,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CI/CD (</a:t>
            </a:r>
            <a:r>
              <a:rPr lang="en-US" dirty="0" err="1"/>
              <a:t>gitlab</a:t>
            </a:r>
            <a:r>
              <a:rPr lang="en-US" dirty="0"/>
              <a:t>-runners, </a:t>
            </a:r>
            <a:r>
              <a:rPr lang="en-US" dirty="0" err="1"/>
              <a:t>github</a:t>
            </a:r>
            <a:r>
              <a:rPr lang="en-US" dirty="0"/>
              <a:t> actions)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Хостинг (</a:t>
            </a:r>
            <a:r>
              <a:rPr lang="en-US" dirty="0"/>
              <a:t>server, VPS, containers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8043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2" name="Shape 704">
            <a:extLst>
              <a:ext uri="{FF2B5EF4-FFF2-40B4-BE49-F238E27FC236}">
                <a16:creationId xmlns:a16="http://schemas.microsoft.com/office/drawing/2014/main" id="{DFCFD538-F475-4F4A-9B98-916E5690CC31}"/>
              </a:ext>
            </a:extLst>
          </p:cNvPr>
          <p:cNvSpPr/>
          <p:nvPr/>
        </p:nvSpPr>
        <p:spPr>
          <a:xfrm>
            <a:off x="6918117" y="476294"/>
            <a:ext cx="6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endParaRPr lang="ru-RU" dirty="0"/>
          </a:p>
        </p:txBody>
      </p:sp>
      <p:sp>
        <p:nvSpPr>
          <p:cNvPr id="7" name="Shape 704">
            <a:extLst>
              <a:ext uri="{FF2B5EF4-FFF2-40B4-BE49-F238E27FC236}">
                <a16:creationId xmlns:a16="http://schemas.microsoft.com/office/drawing/2014/main" id="{EEF8F0F7-6F3E-6D4F-BEAE-0C9799CD5E9D}"/>
              </a:ext>
            </a:extLst>
          </p:cNvPr>
          <p:cNvSpPr/>
          <p:nvPr/>
        </p:nvSpPr>
        <p:spPr>
          <a:xfrm>
            <a:off x="6883360" y="476293"/>
            <a:ext cx="6350080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Архитектура веб-приложений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163833-AA70-2746-AE28-A451AB8B0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730" y="2940050"/>
            <a:ext cx="102997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382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2" name="Shape 704">
            <a:extLst>
              <a:ext uri="{FF2B5EF4-FFF2-40B4-BE49-F238E27FC236}">
                <a16:creationId xmlns:a16="http://schemas.microsoft.com/office/drawing/2014/main" id="{DFCFD538-F475-4F4A-9B98-916E5690CC31}"/>
              </a:ext>
            </a:extLst>
          </p:cNvPr>
          <p:cNvSpPr/>
          <p:nvPr/>
        </p:nvSpPr>
        <p:spPr>
          <a:xfrm>
            <a:off x="6918117" y="476294"/>
            <a:ext cx="6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endParaRPr lang="ru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351AC0F-8727-EC4B-91CF-7C0C2CA28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1406390"/>
            <a:ext cx="12257152" cy="689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63583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1B154-4E58-8346-B1CC-584AAEF1E48A}"/>
              </a:ext>
            </a:extLst>
          </p:cNvPr>
          <p:cNvSpPr txBox="1"/>
          <p:nvPr/>
        </p:nvSpPr>
        <p:spPr>
          <a:xfrm>
            <a:off x="2883639" y="2670557"/>
            <a:ext cx="15330487" cy="11695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Фронтенд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 (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  <a:hlinkClick r:id="rId3" tooltip="Английский язык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англ.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 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front-end) —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клиентская сторона пользовательского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  <a:hlinkClick r:id="rId4" tooltip="Пользовательский интерфейс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интерфейса к программно-аппаратной части сервиса.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11636B-CEBC-1E41-A9DD-928454A32ED2}"/>
              </a:ext>
            </a:extLst>
          </p:cNvPr>
          <p:cNvSpPr txBox="1"/>
          <p:nvPr/>
        </p:nvSpPr>
        <p:spPr>
          <a:xfrm>
            <a:off x="2760801" y="5351844"/>
            <a:ext cx="13298349" cy="22467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Примеры задач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Добавить калькулятор кредита на страницу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Добавить анимацию загрузки страницы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Создать форму заказа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F87CEE-BFDB-F54B-AA90-CA1676A32F79}"/>
              </a:ext>
            </a:extLst>
          </p:cNvPr>
          <p:cNvSpPr txBox="1"/>
          <p:nvPr/>
        </p:nvSpPr>
        <p:spPr>
          <a:xfrm>
            <a:off x="7850926" y="527879"/>
            <a:ext cx="2207474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Frontend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</p:spTree>
    <p:extLst>
      <p:ext uri="{BB962C8B-B14F-4D97-AF65-F5344CB8AC3E}">
        <p14:creationId xmlns:p14="http://schemas.microsoft.com/office/powerpoint/2010/main" val="259818479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F3159-9E5C-8846-80AA-9A23795FDA40}"/>
              </a:ext>
            </a:extLst>
          </p:cNvPr>
          <p:cNvSpPr txBox="1"/>
          <p:nvPr/>
        </p:nvSpPr>
        <p:spPr>
          <a:xfrm>
            <a:off x="2483216" y="3331978"/>
            <a:ext cx="4293142" cy="22467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Технологии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CSS (SAAS, SCSS)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EF1C8-1158-4F47-A672-E249FFAAE369}"/>
              </a:ext>
            </a:extLst>
          </p:cNvPr>
          <p:cNvSpPr txBox="1"/>
          <p:nvPr/>
        </p:nvSpPr>
        <p:spPr>
          <a:xfrm>
            <a:off x="7716181" y="430128"/>
            <a:ext cx="3387587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Инструменты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B24BC6-2D11-6D4D-A32B-94EC0F7A3F61}"/>
              </a:ext>
            </a:extLst>
          </p:cNvPr>
          <p:cNvSpPr txBox="1"/>
          <p:nvPr/>
        </p:nvSpPr>
        <p:spPr>
          <a:xfrm>
            <a:off x="12834258" y="3331978"/>
            <a:ext cx="5664743" cy="2785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Фреймворки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Vue (Evan Vue)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React (Facebook)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Angular (Google)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Svelte (Rich Harris)</a:t>
            </a:r>
          </a:p>
        </p:txBody>
      </p:sp>
    </p:spTree>
    <p:extLst>
      <p:ext uri="{BB962C8B-B14F-4D97-AF65-F5344CB8AC3E}">
        <p14:creationId xmlns:p14="http://schemas.microsoft.com/office/powerpoint/2010/main" val="60029586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1B154-4E58-8346-B1CC-584AAEF1E48A}"/>
              </a:ext>
            </a:extLst>
          </p:cNvPr>
          <p:cNvSpPr txBox="1"/>
          <p:nvPr/>
        </p:nvSpPr>
        <p:spPr>
          <a:xfrm>
            <a:off x="2883639" y="2670557"/>
            <a:ext cx="15330487" cy="11695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Бэкенд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 (англ. 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back-end) —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программно-аппаратная часть сервиса, отвечающая за функционирование его внутренней части.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11636B-CEBC-1E41-A9DD-928454A32ED2}"/>
              </a:ext>
            </a:extLst>
          </p:cNvPr>
          <p:cNvSpPr txBox="1"/>
          <p:nvPr/>
        </p:nvSpPr>
        <p:spPr>
          <a:xfrm>
            <a:off x="2760801" y="5351844"/>
            <a:ext cx="13298349" cy="22467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Примеры задач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Создать выгрузку отчета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Обогатить данные пользователя его датой рождения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Разработать систему авторизации и аутентификации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231F65-D635-2449-BA12-9498DF93562B}"/>
              </a:ext>
            </a:extLst>
          </p:cNvPr>
          <p:cNvSpPr txBox="1"/>
          <p:nvPr/>
        </p:nvSpPr>
        <p:spPr>
          <a:xfrm>
            <a:off x="7495450" y="453211"/>
            <a:ext cx="1914525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San Francisco Display Thin"/>
              </a:rPr>
              <a:t>Backend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400684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F3159-9E5C-8846-80AA-9A23795FDA40}"/>
              </a:ext>
            </a:extLst>
          </p:cNvPr>
          <p:cNvSpPr txBox="1"/>
          <p:nvPr/>
        </p:nvSpPr>
        <p:spPr>
          <a:xfrm>
            <a:off x="2924087" y="3972795"/>
            <a:ext cx="3558356" cy="3862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Технологии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Java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JS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PHP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C#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FFFFFF"/>
                </a:solidFill>
                <a:latin typeface="San Francisco Display Thin"/>
              </a:rPr>
              <a:t>etc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EF1C8-1158-4F47-A672-E249FFAAE369}"/>
              </a:ext>
            </a:extLst>
          </p:cNvPr>
          <p:cNvSpPr txBox="1"/>
          <p:nvPr/>
        </p:nvSpPr>
        <p:spPr>
          <a:xfrm>
            <a:off x="7716181" y="430128"/>
            <a:ext cx="3387587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Инструменты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B24BC6-2D11-6D4D-A32B-94EC0F7A3F61}"/>
              </a:ext>
            </a:extLst>
          </p:cNvPr>
          <p:cNvSpPr txBox="1"/>
          <p:nvPr/>
        </p:nvSpPr>
        <p:spPr>
          <a:xfrm>
            <a:off x="12394659" y="3972795"/>
            <a:ext cx="5240200" cy="33239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Фреймворки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Django, </a:t>
            </a:r>
            <a:r>
              <a:rPr lang="en-US" sz="3500" dirty="0" err="1">
                <a:solidFill>
                  <a:srgbClr val="FFFFFF"/>
                </a:solidFill>
                <a:latin typeface="San Francisco Display Thin"/>
              </a:rPr>
              <a:t>fastapi</a:t>
            </a:r>
            <a:endParaRPr lang="en-US" sz="3500" dirty="0">
              <a:solidFill>
                <a:srgbClr val="FFFFFF"/>
              </a:solidFill>
              <a:latin typeface="San Francisco Display Thi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Spring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Express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YII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FFFFFF"/>
                </a:solidFill>
                <a:latin typeface="San Francisco Display Thin"/>
              </a:rPr>
              <a:t>.Net</a:t>
            </a:r>
            <a:endParaRPr lang="en-US" sz="3500" dirty="0">
              <a:solidFill>
                <a:srgbClr val="FFFFFF"/>
              </a:solidFill>
              <a:latin typeface="San Francisco Display Thin"/>
            </a:endParaRPr>
          </a:p>
        </p:txBody>
      </p:sp>
    </p:spTree>
    <p:extLst>
      <p:ext uri="{BB962C8B-B14F-4D97-AF65-F5344CB8AC3E}">
        <p14:creationId xmlns:p14="http://schemas.microsoft.com/office/powerpoint/2010/main" val="396028465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{2029FF39-0A0C-0A4A-A73D-AF9822F64D78}tf16401378</Template>
  <TotalTime>41638</TotalTime>
  <Words>317</Words>
  <Application>Microsoft Macintosh PowerPoint</Application>
  <PresentationFormat>Произвольный</PresentationFormat>
  <Paragraphs>82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San Francisco Display Light</vt:lpstr>
      <vt:lpstr>San Francisco Display Thin</vt:lpstr>
      <vt:lpstr>San Francisco Display Ultralight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Павлин Николай</cp:lastModifiedBy>
  <cp:revision>101</cp:revision>
  <dcterms:modified xsi:type="dcterms:W3CDTF">2021-11-16T06:31:50Z</dcterms:modified>
</cp:coreProperties>
</file>