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5" r:id="rId3"/>
    <p:sldId id="365" r:id="rId4"/>
    <p:sldId id="375" r:id="rId5"/>
    <p:sldId id="370" r:id="rId6"/>
    <p:sldId id="371" r:id="rId7"/>
    <p:sldId id="372" r:id="rId8"/>
    <p:sldId id="373" r:id="rId9"/>
    <p:sldId id="374" r:id="rId10"/>
    <p:sldId id="369" r:id="rId11"/>
  </p:sldIdLst>
  <p:sldSz cx="20116800" cy="109728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746149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149230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2238450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29846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37307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4476901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5223052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5969203" algn="l" defTabSz="14923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9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63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6327"/>
  </p:normalViewPr>
  <p:slideViewPr>
    <p:cSldViewPr snapToGrid="0" snapToObjects="1" showGuides="1">
      <p:cViewPr varScale="1">
        <p:scale>
          <a:sx n="77" d="100"/>
          <a:sy n="77" d="100"/>
        </p:scale>
        <p:origin x="728" y="192"/>
      </p:cViewPr>
      <p:guideLst>
        <p:guide orient="horz" pos="3456"/>
        <p:guide pos="6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87" name="Shape 58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15861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1492300" latinLnBrk="0">
      <a:defRPr sz="1200">
        <a:latin typeface="+mj-lt"/>
        <a:ea typeface="+mj-ea"/>
        <a:cs typeface="+mj-cs"/>
        <a:sym typeface="Calibri"/>
      </a:defRPr>
    </a:lvl1pPr>
    <a:lvl2pPr indent="228600" defTabSz="1492300" latinLnBrk="0">
      <a:defRPr sz="1200">
        <a:latin typeface="+mj-lt"/>
        <a:ea typeface="+mj-ea"/>
        <a:cs typeface="+mj-cs"/>
        <a:sym typeface="Calibri"/>
      </a:defRPr>
    </a:lvl2pPr>
    <a:lvl3pPr indent="457200" defTabSz="1492300" latinLnBrk="0">
      <a:defRPr sz="1200">
        <a:latin typeface="+mj-lt"/>
        <a:ea typeface="+mj-ea"/>
        <a:cs typeface="+mj-cs"/>
        <a:sym typeface="Calibri"/>
      </a:defRPr>
    </a:lvl3pPr>
    <a:lvl4pPr indent="685800" defTabSz="1492300" latinLnBrk="0">
      <a:defRPr sz="1200">
        <a:latin typeface="+mj-lt"/>
        <a:ea typeface="+mj-ea"/>
        <a:cs typeface="+mj-cs"/>
        <a:sym typeface="Calibri"/>
      </a:defRPr>
    </a:lvl4pPr>
    <a:lvl5pPr indent="914400" defTabSz="1492300" latinLnBrk="0">
      <a:defRPr sz="1200">
        <a:latin typeface="+mj-lt"/>
        <a:ea typeface="+mj-ea"/>
        <a:cs typeface="+mj-cs"/>
        <a:sym typeface="Calibri"/>
      </a:defRPr>
    </a:lvl5pPr>
    <a:lvl6pPr indent="1143000" defTabSz="1492300" latinLnBrk="0">
      <a:defRPr sz="1200">
        <a:latin typeface="+mj-lt"/>
        <a:ea typeface="+mj-ea"/>
        <a:cs typeface="+mj-cs"/>
        <a:sym typeface="Calibri"/>
      </a:defRPr>
    </a:lvl6pPr>
    <a:lvl7pPr indent="1371600" defTabSz="1492300" latinLnBrk="0">
      <a:defRPr sz="1200">
        <a:latin typeface="+mj-lt"/>
        <a:ea typeface="+mj-ea"/>
        <a:cs typeface="+mj-cs"/>
        <a:sym typeface="Calibri"/>
      </a:defRPr>
    </a:lvl7pPr>
    <a:lvl8pPr indent="1600200" defTabSz="1492300" latinLnBrk="0">
      <a:defRPr sz="1200">
        <a:latin typeface="+mj-lt"/>
        <a:ea typeface="+mj-ea"/>
        <a:cs typeface="+mj-cs"/>
        <a:sym typeface="Calibri"/>
      </a:defRPr>
    </a:lvl8pPr>
    <a:lvl9pPr indent="1828800" defTabSz="14923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39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16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387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49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85750" y="685800"/>
            <a:ext cx="62865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431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t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Heade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1844499" y="0"/>
            <a:ext cx="16441665" cy="57148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Gradient BG 02">
    <p:bg>
      <p:bgPr>
        <a:gradFill flip="none" rotWithShape="1">
          <a:gsLst>
            <a:gs pos="0">
              <a:srgbClr val="5267A4"/>
            </a:gs>
            <a:gs pos="100000">
              <a:srgbClr val="1992AA"/>
            </a:gs>
          </a:gsLst>
          <a:lin ang="1690303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9" name="Shape 69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6" name="Shape 22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13764076" y="-2"/>
            <a:ext cx="6352724" cy="109728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5083324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86" name="Shape 486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20116800" cy="63507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Shape 5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5" name="Shape 515"/>
          <p:cNvSpPr/>
          <p:nvPr/>
        </p:nvSpPr>
        <p:spPr>
          <a:xfrm>
            <a:off x="17626091" y="610979"/>
            <a:ext cx="46519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pPr>
              <a:defRPr sz="2900">
                <a:latin typeface="San Francisco Display Bold"/>
                <a:ea typeface="San Francisco Display Bold"/>
                <a:cs typeface="San Francisco Display Bold"/>
                <a:sym typeface="San Francisco Display Bold"/>
              </a:defRPr>
            </a:pPr>
            <a:r>
              <a:rPr sz="1200">
                <a:latin typeface="San Francisco Display Light"/>
                <a:ea typeface="San Francisco Display Light"/>
                <a:cs typeface="San Francisco Display Light"/>
                <a:sym typeface="San Francisco Display Light"/>
              </a:rPr>
              <a:t>Page: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12059792" cy="10972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/>
          <a:lstStyle>
            <a:lvl1pPr>
              <a:defRPr sz="1000"/>
            </a:lvl1pPr>
          </a:lstStyle>
          <a:p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20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8091288" y="610979"/>
            <a:ext cx="24567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San Francisco Display Light"/>
                <a:ea typeface="San Francisco Display Light"/>
                <a:cs typeface="San Francisco Display Light"/>
                <a:sym typeface="San Francisco Display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  <p:sldLayoutId id="2147483667" r:id="rId5"/>
    <p:sldLayoutId id="2147483670" r:id="rId6"/>
    <p:sldLayoutId id="2147483677" r:id="rId7"/>
    <p:sldLayoutId id="2147483688" r:id="rId8"/>
    <p:sldLayoutId id="2147483690" r:id="rId9"/>
  </p:sldLayoutIdLst>
  <p:transition spd="med"/>
  <p:txStyles>
    <p:titleStyle>
      <a:lvl1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1463039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6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0" marR="0" indent="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73151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146303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219456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292607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365760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438912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5120640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5852159" algn="ctr" defTabSz="1463039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3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1pPr>
      <a:lvl2pPr marL="0" marR="0" indent="746149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2pPr>
      <a:lvl3pPr marL="0" marR="0" indent="149230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3pPr>
      <a:lvl4pPr marL="0" marR="0" indent="2238450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4pPr>
      <a:lvl5pPr marL="0" marR="0" indent="29846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5pPr>
      <a:lvl6pPr marL="0" marR="0" indent="37307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6pPr>
      <a:lvl7pPr marL="0" marR="0" indent="4476901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7pPr>
      <a:lvl8pPr marL="0" marR="0" indent="5223052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8pPr>
      <a:lvl9pPr marL="0" marR="0" indent="5969203" algn="r" defTabSz="14923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an Francisco Display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23"/>
          </p:nvPr>
        </p:nvSpPr>
        <p:spPr/>
      </p:sp>
      <p:sp>
        <p:nvSpPr>
          <p:cNvPr id="590" name="Shape 590"/>
          <p:cNvSpPr/>
          <p:nvPr/>
        </p:nvSpPr>
        <p:spPr>
          <a:xfrm>
            <a:off x="0" y="0"/>
            <a:ext cx="20116800" cy="10972800"/>
          </a:xfrm>
          <a:prstGeom prst="rect">
            <a:avLst/>
          </a:prstGeom>
          <a:solidFill>
            <a:srgbClr val="21222C">
              <a:alpha val="64283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 dirty="0"/>
          </a:p>
        </p:txBody>
      </p:sp>
      <p:sp>
        <p:nvSpPr>
          <p:cNvPr id="591" name="Shape 59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592" name="Shape 592"/>
          <p:cNvSpPr/>
          <p:nvPr/>
        </p:nvSpPr>
        <p:spPr>
          <a:xfrm rot="21081982"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AB1942"/>
              </a:gs>
              <a:gs pos="100000">
                <a:srgbClr val="FF4C00"/>
              </a:gs>
            </a:gsLst>
            <a:lin ang="16903030"/>
          </a:gradFill>
          <a:ln w="12700">
            <a:miter lim="400000"/>
          </a:ln>
          <a:effectLst>
            <a:outerShdw blurRad="127000" dist="25400" dir="2150891" rotWithShape="0">
              <a:srgbClr val="000000">
                <a:alpha val="25253"/>
              </a:srgbClr>
            </a:outerShdw>
          </a:effectLst>
        </p:spPr>
        <p:txBody>
          <a:bodyPr lIns="45719" rIns="45719" anchor="ctr"/>
          <a:lstStyle/>
          <a:p>
            <a:endParaRPr/>
          </a:p>
        </p:txBody>
      </p:sp>
      <p:sp>
        <p:nvSpPr>
          <p:cNvPr id="593" name="Shape 593"/>
          <p:cNvSpPr/>
          <p:nvPr/>
        </p:nvSpPr>
        <p:spPr>
          <a:xfrm>
            <a:off x="8785747" y="4213747"/>
            <a:ext cx="2545307" cy="2545306"/>
          </a:xfrm>
          <a:prstGeom prst="roundRect">
            <a:avLst>
              <a:gd name="adj" fmla="val 15000"/>
            </a:avLst>
          </a:prstGeom>
          <a:solidFill>
            <a:srgbClr val="21222C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94" name="Shape 594"/>
          <p:cNvSpPr/>
          <p:nvPr/>
        </p:nvSpPr>
        <p:spPr>
          <a:xfrm>
            <a:off x="9126575" y="4993957"/>
            <a:ext cx="1863650" cy="984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Проектный</a:t>
            </a:r>
            <a:endParaRPr dirty="0"/>
          </a:p>
          <a:p>
            <a:pPr algn="r">
              <a:defRPr>
                <a:solidFill>
                  <a:srgbClr val="FFFFFF"/>
                </a:solidFill>
                <a:latin typeface="San Francisco Display Ultralight"/>
                <a:ea typeface="San Francisco Display Ultralight"/>
                <a:cs typeface="San Francisco Display Ultralight"/>
                <a:sym typeface="San Francisco Display Ultralight"/>
              </a:defRPr>
            </a:pPr>
            <a:r>
              <a:rPr lang="ru-RU" dirty="0"/>
              <a:t>Практикум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" grpId="0" animBg="1"/>
      <p:bldP spid="59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9048508" y="4947791"/>
            <a:ext cx="201978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QA Session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9311911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3654448" y="2376371"/>
            <a:ext cx="722284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Соколов Игорь Викторович</a:t>
            </a:r>
            <a:endParaRPr dirty="0"/>
          </a:p>
        </p:txBody>
      </p:sp>
      <p:sp>
        <p:nvSpPr>
          <p:cNvPr id="46" name="Shape 951">
            <a:extLst>
              <a:ext uri="{FF2B5EF4-FFF2-40B4-BE49-F238E27FC236}">
                <a16:creationId xmlns:a16="http://schemas.microsoft.com/office/drawing/2014/main" id="{84CD0228-1DEC-8E4A-B202-4AC166827036}"/>
              </a:ext>
            </a:extLst>
          </p:cNvPr>
          <p:cNvSpPr/>
          <p:nvPr/>
        </p:nvSpPr>
        <p:spPr>
          <a:xfrm>
            <a:off x="8221823" y="745599"/>
            <a:ext cx="3673153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pPr algn="ctr"/>
            <a:r>
              <a:rPr lang="en-US" dirty="0"/>
              <a:t>WHOAMI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81B46-45F1-CE9A-B986-7BF9DB2776A8}"/>
              </a:ext>
            </a:extLst>
          </p:cNvPr>
          <p:cNvSpPr txBox="1"/>
          <p:nvPr/>
        </p:nvSpPr>
        <p:spPr>
          <a:xfrm>
            <a:off x="3663301" y="3687026"/>
            <a:ext cx="14427987" cy="984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Образование: 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ru-RU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Московский автомобильно-дорожный государственный технический университет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D4574-82BB-BC0E-4F64-4BA278B47503}"/>
              </a:ext>
            </a:extLst>
          </p:cNvPr>
          <p:cNvSpPr txBox="1"/>
          <p:nvPr/>
        </p:nvSpPr>
        <p:spPr>
          <a:xfrm>
            <a:off x="3663301" y="5486400"/>
            <a:ext cx="11241949" cy="27699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Работа: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Руководитель отдела </a:t>
            </a:r>
            <a:r>
              <a:rPr lang="ru-RU" dirty="0">
                <a:solidFill>
                  <a:schemeClr val="bg1"/>
                </a:solidFill>
              </a:rPr>
              <a:t>разработки, тимлид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продукт </a:t>
            </a:r>
            <a:r>
              <a:rPr lang="ru-RU" dirty="0">
                <a:solidFill>
                  <a:schemeClr val="bg1"/>
                </a:solidFill>
              </a:rPr>
              <a:t>от </a:t>
            </a:r>
            <a:r>
              <a:rPr lang="en-US" dirty="0">
                <a:solidFill>
                  <a:schemeClr val="bg1"/>
                </a:solidFill>
              </a:rPr>
              <a:t>initial commit </a:t>
            </a:r>
            <a:r>
              <a:rPr lang="ru-RU" dirty="0">
                <a:solidFill>
                  <a:schemeClr val="bg1"/>
                </a:solidFill>
              </a:rPr>
              <a:t>по настоящее время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продукта </a:t>
            </a:r>
            <a:r>
              <a:rPr lang="ru-RU" dirty="0">
                <a:solidFill>
                  <a:schemeClr val="bg1"/>
                </a:solidFill>
              </a:rPr>
              <a:t>непосредственное участие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2 продукта «п</a:t>
            </a:r>
            <a:r>
              <a:rPr lang="ru-RU" dirty="0">
                <a:solidFill>
                  <a:schemeClr val="bg1"/>
                </a:solidFill>
              </a:rPr>
              <a:t>од ключ»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Bi.Zone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МТС)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5 человек команда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9113429" y="1843234"/>
            <a:ext cx="188994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Контакты </a:t>
            </a:r>
            <a:endParaRPr dirty="0"/>
          </a:p>
        </p:txBody>
      </p:sp>
      <p:sp>
        <p:nvSpPr>
          <p:cNvPr id="20" name="Freeform 45">
            <a:extLst>
              <a:ext uri="{FF2B5EF4-FFF2-40B4-BE49-F238E27FC236}">
                <a16:creationId xmlns:a16="http://schemas.microsoft.com/office/drawing/2014/main" id="{42B1B63F-B60B-7D40-8E32-D6D6F6A47293}"/>
              </a:ext>
            </a:extLst>
          </p:cNvPr>
          <p:cNvSpPr>
            <a:spLocks noEditPoints="1"/>
          </p:cNvSpPr>
          <p:nvPr/>
        </p:nvSpPr>
        <p:spPr bwMode="auto">
          <a:xfrm>
            <a:off x="5484525" y="4585271"/>
            <a:ext cx="1501350" cy="901127"/>
          </a:xfrm>
          <a:custGeom>
            <a:avLst/>
            <a:gdLst>
              <a:gd name="T0" fmla="*/ 0 w 158"/>
              <a:gd name="T1" fmla="*/ 11 h 111"/>
              <a:gd name="T2" fmla="*/ 46 w 158"/>
              <a:gd name="T3" fmla="*/ 55 h 111"/>
              <a:gd name="T4" fmla="*/ 0 w 158"/>
              <a:gd name="T5" fmla="*/ 102 h 111"/>
              <a:gd name="T6" fmla="*/ 0 w 158"/>
              <a:gd name="T7" fmla="*/ 11 h 111"/>
              <a:gd name="T8" fmla="*/ 150 w 158"/>
              <a:gd name="T9" fmla="*/ 111 h 111"/>
              <a:gd name="T10" fmla="*/ 9 w 158"/>
              <a:gd name="T11" fmla="*/ 111 h 111"/>
              <a:gd name="T12" fmla="*/ 55 w 158"/>
              <a:gd name="T13" fmla="*/ 64 h 111"/>
              <a:gd name="T14" fmla="*/ 79 w 158"/>
              <a:gd name="T15" fmla="*/ 86 h 111"/>
              <a:gd name="T16" fmla="*/ 104 w 158"/>
              <a:gd name="T17" fmla="*/ 63 h 111"/>
              <a:gd name="T18" fmla="*/ 150 w 158"/>
              <a:gd name="T19" fmla="*/ 111 h 111"/>
              <a:gd name="T20" fmla="*/ 147 w 158"/>
              <a:gd name="T21" fmla="*/ 0 h 111"/>
              <a:gd name="T22" fmla="*/ 79 w 158"/>
              <a:gd name="T23" fmla="*/ 64 h 111"/>
              <a:gd name="T24" fmla="*/ 12 w 158"/>
              <a:gd name="T25" fmla="*/ 0 h 111"/>
              <a:gd name="T26" fmla="*/ 147 w 158"/>
              <a:gd name="T27" fmla="*/ 0 h 111"/>
              <a:gd name="T28" fmla="*/ 158 w 158"/>
              <a:gd name="T29" fmla="*/ 11 h 111"/>
              <a:gd name="T30" fmla="*/ 158 w 158"/>
              <a:gd name="T31" fmla="*/ 102 h 111"/>
              <a:gd name="T32" fmla="*/ 113 w 158"/>
              <a:gd name="T33" fmla="*/ 55 h 111"/>
              <a:gd name="T34" fmla="*/ 158 w 158"/>
              <a:gd name="T35" fmla="*/ 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8" h="111">
                <a:moveTo>
                  <a:pt x="0" y="11"/>
                </a:moveTo>
                <a:lnTo>
                  <a:pt x="46" y="55"/>
                </a:lnTo>
                <a:lnTo>
                  <a:pt x="0" y="102"/>
                </a:lnTo>
                <a:lnTo>
                  <a:pt x="0" y="11"/>
                </a:lnTo>
                <a:close/>
                <a:moveTo>
                  <a:pt x="150" y="111"/>
                </a:moveTo>
                <a:lnTo>
                  <a:pt x="9" y="111"/>
                </a:lnTo>
                <a:lnTo>
                  <a:pt x="55" y="64"/>
                </a:lnTo>
                <a:lnTo>
                  <a:pt x="79" y="86"/>
                </a:lnTo>
                <a:lnTo>
                  <a:pt x="104" y="63"/>
                </a:lnTo>
                <a:lnTo>
                  <a:pt x="150" y="111"/>
                </a:lnTo>
                <a:close/>
                <a:moveTo>
                  <a:pt x="147" y="0"/>
                </a:moveTo>
                <a:lnTo>
                  <a:pt x="79" y="64"/>
                </a:lnTo>
                <a:lnTo>
                  <a:pt x="12" y="0"/>
                </a:lnTo>
                <a:lnTo>
                  <a:pt x="147" y="0"/>
                </a:lnTo>
                <a:close/>
                <a:moveTo>
                  <a:pt x="158" y="11"/>
                </a:moveTo>
                <a:lnTo>
                  <a:pt x="158" y="102"/>
                </a:lnTo>
                <a:lnTo>
                  <a:pt x="113" y="55"/>
                </a:lnTo>
                <a:lnTo>
                  <a:pt x="158" y="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Shape 951">
            <a:extLst>
              <a:ext uri="{FF2B5EF4-FFF2-40B4-BE49-F238E27FC236}">
                <a16:creationId xmlns:a16="http://schemas.microsoft.com/office/drawing/2014/main" id="{F54396EE-B3E3-DA49-991F-BA3879F6DBE4}"/>
              </a:ext>
            </a:extLst>
          </p:cNvPr>
          <p:cNvSpPr/>
          <p:nvPr/>
        </p:nvSpPr>
        <p:spPr>
          <a:xfrm>
            <a:off x="5735862" y="5886696"/>
            <a:ext cx="99867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Email</a:t>
            </a:r>
            <a:endParaRPr dirty="0"/>
          </a:p>
        </p:txBody>
      </p:sp>
      <p:sp>
        <p:nvSpPr>
          <p:cNvPr id="24" name="Shape 951">
            <a:extLst>
              <a:ext uri="{FF2B5EF4-FFF2-40B4-BE49-F238E27FC236}">
                <a16:creationId xmlns:a16="http://schemas.microsoft.com/office/drawing/2014/main" id="{35F77E81-F2C8-9D45-AD72-1480B8D307FB}"/>
              </a:ext>
            </a:extLst>
          </p:cNvPr>
          <p:cNvSpPr/>
          <p:nvPr/>
        </p:nvSpPr>
        <p:spPr>
          <a:xfrm>
            <a:off x="4774863" y="6825603"/>
            <a:ext cx="272831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 err="1"/>
              <a:t>is@letsnova.ru</a:t>
            </a:r>
            <a:endParaRPr dirty="0"/>
          </a:p>
        </p:txBody>
      </p:sp>
      <p:sp>
        <p:nvSpPr>
          <p:cNvPr id="25" name="Freeform 43">
            <a:extLst>
              <a:ext uri="{FF2B5EF4-FFF2-40B4-BE49-F238E27FC236}">
                <a16:creationId xmlns:a16="http://schemas.microsoft.com/office/drawing/2014/main" id="{E762F040-F003-1C41-B5B5-36071014B0C7}"/>
              </a:ext>
            </a:extLst>
          </p:cNvPr>
          <p:cNvSpPr>
            <a:spLocks noEditPoints="1"/>
          </p:cNvSpPr>
          <p:nvPr/>
        </p:nvSpPr>
        <p:spPr bwMode="auto">
          <a:xfrm>
            <a:off x="13130927" y="4585272"/>
            <a:ext cx="1019946" cy="901127"/>
          </a:xfrm>
          <a:custGeom>
            <a:avLst/>
            <a:gdLst>
              <a:gd name="T0" fmla="*/ 238 w 267"/>
              <a:gd name="T1" fmla="*/ 1 h 276"/>
              <a:gd name="T2" fmla="*/ 267 w 267"/>
              <a:gd name="T3" fmla="*/ 30 h 276"/>
              <a:gd name="T4" fmla="*/ 267 w 267"/>
              <a:gd name="T5" fmla="*/ 164 h 276"/>
              <a:gd name="T6" fmla="*/ 238 w 267"/>
              <a:gd name="T7" fmla="*/ 192 h 276"/>
              <a:gd name="T8" fmla="*/ 144 w 267"/>
              <a:gd name="T9" fmla="*/ 192 h 276"/>
              <a:gd name="T10" fmla="*/ 40 w 267"/>
              <a:gd name="T11" fmla="*/ 276 h 276"/>
              <a:gd name="T12" fmla="*/ 61 w 267"/>
              <a:gd name="T13" fmla="*/ 192 h 276"/>
              <a:gd name="T14" fmla="*/ 29 w 267"/>
              <a:gd name="T15" fmla="*/ 192 h 276"/>
              <a:gd name="T16" fmla="*/ 0 w 267"/>
              <a:gd name="T17" fmla="*/ 163 h 276"/>
              <a:gd name="T18" fmla="*/ 0 w 267"/>
              <a:gd name="T19" fmla="*/ 30 h 276"/>
              <a:gd name="T20" fmla="*/ 29 w 267"/>
              <a:gd name="T21" fmla="*/ 1 h 276"/>
              <a:gd name="T22" fmla="*/ 238 w 267"/>
              <a:gd name="T23" fmla="*/ 1 h 276"/>
              <a:gd name="T24" fmla="*/ 55 w 267"/>
              <a:gd name="T25" fmla="*/ 83 h 276"/>
              <a:gd name="T26" fmla="*/ 212 w 267"/>
              <a:gd name="T27" fmla="*/ 83 h 276"/>
              <a:gd name="T28" fmla="*/ 212 w 267"/>
              <a:gd name="T29" fmla="*/ 55 h 276"/>
              <a:gd name="T30" fmla="*/ 55 w 267"/>
              <a:gd name="T31" fmla="*/ 55 h 276"/>
              <a:gd name="T32" fmla="*/ 55 w 267"/>
              <a:gd name="T33" fmla="*/ 83 h 276"/>
              <a:gd name="T34" fmla="*/ 212 w 267"/>
              <a:gd name="T35" fmla="*/ 109 h 276"/>
              <a:gd name="T36" fmla="*/ 55 w 267"/>
              <a:gd name="T37" fmla="*/ 109 h 276"/>
              <a:gd name="T38" fmla="*/ 55 w 267"/>
              <a:gd name="T39" fmla="*/ 137 h 276"/>
              <a:gd name="T40" fmla="*/ 212 w 267"/>
              <a:gd name="T41" fmla="*/ 137 h 276"/>
              <a:gd name="T42" fmla="*/ 212 w 267"/>
              <a:gd name="T43" fmla="*/ 109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267" h="276">
                <a:moveTo>
                  <a:pt x="238" y="1"/>
                </a:moveTo>
                <a:cubicBezTo>
                  <a:pt x="258" y="1"/>
                  <a:pt x="267" y="10"/>
                  <a:pt x="267" y="30"/>
                </a:cubicBezTo>
                <a:cubicBezTo>
                  <a:pt x="267" y="164"/>
                  <a:pt x="267" y="164"/>
                  <a:pt x="267" y="164"/>
                </a:cubicBezTo>
                <a:cubicBezTo>
                  <a:pt x="267" y="183"/>
                  <a:pt x="258" y="192"/>
                  <a:pt x="238" y="192"/>
                </a:cubicBezTo>
                <a:cubicBezTo>
                  <a:pt x="144" y="192"/>
                  <a:pt x="144" y="192"/>
                  <a:pt x="144" y="192"/>
                </a:cubicBezTo>
                <a:cubicBezTo>
                  <a:pt x="40" y="276"/>
                  <a:pt x="40" y="276"/>
                  <a:pt x="40" y="276"/>
                </a:cubicBezTo>
                <a:cubicBezTo>
                  <a:pt x="61" y="192"/>
                  <a:pt x="61" y="192"/>
                  <a:pt x="61" y="192"/>
                </a:cubicBezTo>
                <a:cubicBezTo>
                  <a:pt x="29" y="192"/>
                  <a:pt x="29" y="192"/>
                  <a:pt x="29" y="192"/>
                </a:cubicBezTo>
                <a:cubicBezTo>
                  <a:pt x="9" y="192"/>
                  <a:pt x="0" y="183"/>
                  <a:pt x="0" y="16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0"/>
                  <a:pt x="9" y="0"/>
                  <a:pt x="29" y="1"/>
                </a:cubicBezTo>
                <a:lnTo>
                  <a:pt x="238" y="1"/>
                </a:lnTo>
                <a:close/>
                <a:moveTo>
                  <a:pt x="55" y="83"/>
                </a:moveTo>
                <a:cubicBezTo>
                  <a:pt x="212" y="83"/>
                  <a:pt x="212" y="83"/>
                  <a:pt x="212" y="83"/>
                </a:cubicBezTo>
                <a:cubicBezTo>
                  <a:pt x="212" y="55"/>
                  <a:pt x="212" y="55"/>
                  <a:pt x="212" y="55"/>
                </a:cubicBezTo>
                <a:cubicBezTo>
                  <a:pt x="55" y="55"/>
                  <a:pt x="55" y="55"/>
                  <a:pt x="55" y="55"/>
                </a:cubicBezTo>
                <a:lnTo>
                  <a:pt x="55" y="83"/>
                </a:lnTo>
                <a:close/>
                <a:moveTo>
                  <a:pt x="212" y="109"/>
                </a:moveTo>
                <a:cubicBezTo>
                  <a:pt x="55" y="109"/>
                  <a:pt x="55" y="109"/>
                  <a:pt x="55" y="109"/>
                </a:cubicBezTo>
                <a:cubicBezTo>
                  <a:pt x="55" y="137"/>
                  <a:pt x="55" y="137"/>
                  <a:pt x="55" y="137"/>
                </a:cubicBezTo>
                <a:cubicBezTo>
                  <a:pt x="212" y="137"/>
                  <a:pt x="212" y="137"/>
                  <a:pt x="212" y="137"/>
                </a:cubicBezTo>
                <a:lnTo>
                  <a:pt x="212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Shape 951">
            <a:extLst>
              <a:ext uri="{FF2B5EF4-FFF2-40B4-BE49-F238E27FC236}">
                <a16:creationId xmlns:a16="http://schemas.microsoft.com/office/drawing/2014/main" id="{EDC8FE18-E6D3-8E4C-AEED-54488FC8D895}"/>
              </a:ext>
            </a:extLst>
          </p:cNvPr>
          <p:cNvSpPr/>
          <p:nvPr/>
        </p:nvSpPr>
        <p:spPr>
          <a:xfrm>
            <a:off x="12748827" y="5886696"/>
            <a:ext cx="1708801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Telegram</a:t>
            </a:r>
            <a:endParaRPr dirty="0"/>
          </a:p>
        </p:txBody>
      </p:sp>
      <p:sp>
        <p:nvSpPr>
          <p:cNvPr id="28" name="Shape 951">
            <a:extLst>
              <a:ext uri="{FF2B5EF4-FFF2-40B4-BE49-F238E27FC236}">
                <a16:creationId xmlns:a16="http://schemas.microsoft.com/office/drawing/2014/main" id="{0239B54E-E615-3C4E-A687-E4010EB2B809}"/>
              </a:ext>
            </a:extLst>
          </p:cNvPr>
          <p:cNvSpPr/>
          <p:nvPr/>
        </p:nvSpPr>
        <p:spPr>
          <a:xfrm>
            <a:off x="12346817" y="6825602"/>
            <a:ext cx="261770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IgorSokoloff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618B1-43FD-F11E-D30E-9448629128C2}"/>
              </a:ext>
            </a:extLst>
          </p:cNvPr>
          <p:cNvSpPr txBox="1"/>
          <p:nvPr/>
        </p:nvSpPr>
        <p:spPr>
          <a:xfrm>
            <a:off x="5484525" y="2976762"/>
            <a:ext cx="8635149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Соколов Игорь Викторович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127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Shape 9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951" name="Shape 951"/>
          <p:cNvSpPr/>
          <p:nvPr/>
        </p:nvSpPr>
        <p:spPr>
          <a:xfrm>
            <a:off x="8352805" y="1261344"/>
            <a:ext cx="3411190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lvl1pPr>
          </a:lstStyle>
          <a:p>
            <a:r>
              <a:rPr lang="ru-RU" dirty="0"/>
              <a:t>Как работаем мы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1EC0E-6BC9-F566-18F6-ECC30579A656}"/>
              </a:ext>
            </a:extLst>
          </p:cNvPr>
          <p:cNvSpPr txBox="1"/>
          <p:nvPr/>
        </p:nvSpPr>
        <p:spPr>
          <a:xfrm>
            <a:off x="2227811" y="3740728"/>
            <a:ext cx="7830589" cy="321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Команда</a:t>
            </a:r>
          </a:p>
          <a:p>
            <a:pPr marR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проектный манагер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1 тестировщик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</a:t>
            </a:r>
            <a:r>
              <a:rPr kumimoji="0" lang="ru-RU" sz="29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фронтен</a:t>
            </a:r>
            <a:r>
              <a:rPr lang="ru-RU" dirty="0" err="1">
                <a:solidFill>
                  <a:schemeClr val="bg1"/>
                </a:solidFill>
              </a:rPr>
              <a:t>д</a:t>
            </a:r>
            <a:endParaRPr lang="ru-RU" dirty="0">
              <a:solidFill>
                <a:schemeClr val="bg1"/>
              </a:solidFill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 бэкенд (было 2-3)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1 </a:t>
            </a:r>
            <a:r>
              <a:rPr lang="ru-RU" dirty="0" err="1">
                <a:solidFill>
                  <a:schemeClr val="bg1"/>
                </a:solidFill>
              </a:rPr>
              <a:t>фулстак</a:t>
            </a:r>
            <a:r>
              <a:rPr lang="ru-RU" dirty="0">
                <a:solidFill>
                  <a:schemeClr val="bg1"/>
                </a:solidFill>
              </a:rPr>
              <a:t>, тимлид</a:t>
            </a: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01DA6-7935-1E1C-FB2A-2337247E989A}"/>
              </a:ext>
            </a:extLst>
          </p:cNvPr>
          <p:cNvSpPr txBox="1"/>
          <p:nvPr/>
        </p:nvSpPr>
        <p:spPr>
          <a:xfrm>
            <a:off x="9329233" y="3740728"/>
            <a:ext cx="9623786" cy="3216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ru-RU" dirty="0">
                <a:solidFill>
                  <a:schemeClr val="bg1"/>
                </a:solidFill>
              </a:rPr>
              <a:t>Где и как?</a:t>
            </a:r>
          </a:p>
          <a:p>
            <a:pPr marL="0" marR="0" indent="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9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US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Jira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Смесь </a:t>
            </a:r>
            <a:r>
              <a:rPr lang="en-US" dirty="0" err="1">
                <a:solidFill>
                  <a:schemeClr val="bg1"/>
                </a:solidFill>
              </a:rPr>
              <a:t>Scrum+Kanban</a:t>
            </a:r>
            <a:r>
              <a:rPr lang="en-US" dirty="0">
                <a:solidFill>
                  <a:schemeClr val="bg1"/>
                </a:solidFill>
              </a:rPr>
              <a:t>+</a:t>
            </a:r>
            <a:r>
              <a:rPr lang="ru-RU" dirty="0">
                <a:solidFill>
                  <a:schemeClr val="bg1"/>
                </a:solidFill>
              </a:rPr>
              <a:t>Надо срочно было вчера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ru-RU" dirty="0">
                <a:solidFill>
                  <a:schemeClr val="bg1"/>
                </a:solidFill>
              </a:rPr>
              <a:t>Спринт 2 недели, по итогу релиз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Каждый день </a:t>
            </a:r>
            <a:r>
              <a:rPr lang="ru-RU" dirty="0">
                <a:solidFill>
                  <a:schemeClr val="bg1"/>
                </a:solidFill>
              </a:rPr>
              <a:t>митап(что делали, делаем и будем делать)</a:t>
            </a:r>
          </a:p>
          <a:p>
            <a:pPr marL="457200" marR="0" indent="-457200" algn="l" defTabSz="14923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ru-RU" sz="29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По окончанию спринта Демо, Ретроспектива</a:t>
            </a:r>
          </a:p>
        </p:txBody>
      </p:sp>
    </p:spTree>
    <p:extLst>
      <p:ext uri="{BB962C8B-B14F-4D97-AF65-F5344CB8AC3E}">
        <p14:creationId xmlns:p14="http://schemas.microsoft.com/office/powerpoint/2010/main" val="20961805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6873233" y="1270064"/>
            <a:ext cx="6370334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Создание собственного продукта</a:t>
            </a:r>
            <a:endParaRPr dirty="0"/>
          </a:p>
        </p:txBody>
      </p:sp>
      <p:sp>
        <p:nvSpPr>
          <p:cNvPr id="25" name="Shape 704">
            <a:extLst>
              <a:ext uri="{FF2B5EF4-FFF2-40B4-BE49-F238E27FC236}">
                <a16:creationId xmlns:a16="http://schemas.microsoft.com/office/drawing/2014/main" id="{F43ADDBC-FF03-3B42-8757-1E86A2622678}"/>
              </a:ext>
            </a:extLst>
          </p:cNvPr>
          <p:cNvSpPr/>
          <p:nvPr/>
        </p:nvSpPr>
        <p:spPr>
          <a:xfrm>
            <a:off x="8263036" y="2148497"/>
            <a:ext cx="35907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Что будем делать?</a:t>
            </a:r>
            <a:endParaRPr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B076C886-8717-1749-8604-609BCF6A7391}"/>
              </a:ext>
            </a:extLst>
          </p:cNvPr>
          <p:cNvSpPr/>
          <p:nvPr/>
        </p:nvSpPr>
        <p:spPr>
          <a:xfrm>
            <a:off x="1665812" y="5486400"/>
            <a:ext cx="5743835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Разбиваемся на группы 2-3 человека</a:t>
            </a:r>
            <a:endParaRPr dirty="0"/>
          </a:p>
        </p:txBody>
      </p:sp>
      <p:sp>
        <p:nvSpPr>
          <p:cNvPr id="10" name="Shape 704">
            <a:extLst>
              <a:ext uri="{FF2B5EF4-FFF2-40B4-BE49-F238E27FC236}">
                <a16:creationId xmlns:a16="http://schemas.microsoft.com/office/drawing/2014/main" id="{C1FDA2A7-4B47-014C-A1BC-49D18658C682}"/>
              </a:ext>
            </a:extLst>
          </p:cNvPr>
          <p:cNvSpPr/>
          <p:nvPr/>
        </p:nvSpPr>
        <p:spPr>
          <a:xfrm>
            <a:off x="8413726" y="5486400"/>
            <a:ext cx="389621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Придумываем продукт на семестр</a:t>
            </a:r>
            <a:endParaRPr dirty="0"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EBA364FF-4696-A84C-986D-4D691241B7E7}"/>
              </a:ext>
            </a:extLst>
          </p:cNvPr>
          <p:cNvSpPr/>
          <p:nvPr/>
        </p:nvSpPr>
        <p:spPr>
          <a:xfrm>
            <a:off x="14704407" y="5486400"/>
            <a:ext cx="3896211" cy="10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Строим бизнес-модель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00713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sp>
        <p:nvSpPr>
          <p:cNvPr id="704" name="Shape 704"/>
          <p:cNvSpPr/>
          <p:nvPr/>
        </p:nvSpPr>
        <p:spPr>
          <a:xfrm>
            <a:off x="8102735" y="1090449"/>
            <a:ext cx="39113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Примеры продуктов</a:t>
            </a:r>
            <a:endParaRPr dirty="0"/>
          </a:p>
        </p:txBody>
      </p:sp>
      <p:sp>
        <p:nvSpPr>
          <p:cNvPr id="14" name="Shape 704">
            <a:extLst>
              <a:ext uri="{FF2B5EF4-FFF2-40B4-BE49-F238E27FC236}">
                <a16:creationId xmlns:a16="http://schemas.microsoft.com/office/drawing/2014/main" id="{BC7BB8C1-6BDC-384E-8C26-D5FD21B9FF25}"/>
              </a:ext>
            </a:extLst>
          </p:cNvPr>
          <p:cNvSpPr/>
          <p:nvPr/>
        </p:nvSpPr>
        <p:spPr>
          <a:xfrm>
            <a:off x="1151859" y="3902918"/>
            <a:ext cx="18101109" cy="43088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CRM-</a:t>
            </a:r>
            <a:r>
              <a:rPr lang="en-US" dirty="0" err="1"/>
              <a:t>с</a:t>
            </a:r>
            <a:r>
              <a:rPr lang="ru-RU" dirty="0" err="1"/>
              <a:t>истема</a:t>
            </a:r>
            <a:r>
              <a:rPr lang="ru-RU" dirty="0"/>
              <a:t> для стоматологии + Лэндинг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Продукт по </a:t>
            </a:r>
            <a:r>
              <a:rPr lang="ru-RU" dirty="0" err="1"/>
              <a:t>шарингу</a:t>
            </a:r>
            <a:r>
              <a:rPr lang="ru-RU" dirty="0"/>
              <a:t> книг, игровых консолей, настольных игр (развлечений)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Телеграм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бот для покупки билетов на поезд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Мобильное приложение которое делает полноразмерные маски, как в 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инстаграм</a:t>
            </a:r>
            <a:endParaRPr lang="ru-RU" sz="3500" dirty="0">
              <a:solidFill>
                <a:srgbClr val="FFFFFF"/>
              </a:solidFill>
              <a:latin typeface="San Francisco Display Thin"/>
            </a:endParaRP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Приложение для учета бюджета, с системой скидок (анализируем траты пользователей)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Программный комплекс для ведения подкастов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Система для привлечения сотрудников через реферальные программы (</a:t>
            </a:r>
            <a:r>
              <a:rPr lang="ru-RU" sz="3500" dirty="0" err="1">
                <a:solidFill>
                  <a:srgbClr val="FFFFFF"/>
                </a:solidFill>
                <a:latin typeface="San Francisco Display Thin"/>
              </a:rPr>
              <a:t>найм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сотрудников)</a:t>
            </a:r>
          </a:p>
          <a:p>
            <a:pPr marL="457200" indent="-457200">
              <a:buFont typeface="Arial" panose="020B0604020202020204" pitchFamily="34" charset="0"/>
              <a:buChar char="•"/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087821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13AF19C4-3475-A040-9B34-92800CE40BFB}"/>
              </a:ext>
            </a:extLst>
          </p:cNvPr>
          <p:cNvSpPr/>
          <p:nvPr/>
        </p:nvSpPr>
        <p:spPr>
          <a:xfrm>
            <a:off x="7231504" y="1070993"/>
            <a:ext cx="565379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Где будем вести наш продукт</a:t>
            </a:r>
            <a:endParaRPr dirty="0"/>
          </a:p>
        </p:txBody>
      </p:sp>
      <p:sp>
        <p:nvSpPr>
          <p:cNvPr id="14" name="Shape 704">
            <a:extLst>
              <a:ext uri="{FF2B5EF4-FFF2-40B4-BE49-F238E27FC236}">
                <a16:creationId xmlns:a16="http://schemas.microsoft.com/office/drawing/2014/main" id="{D87FAFB7-EAF0-5C41-AF1C-EC057F1FAAD2}"/>
              </a:ext>
            </a:extLst>
          </p:cNvPr>
          <p:cNvSpPr/>
          <p:nvPr/>
        </p:nvSpPr>
        <p:spPr>
          <a:xfrm>
            <a:off x="2539530" y="5217095"/>
            <a:ext cx="61715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Jira</a:t>
            </a:r>
            <a:endParaRPr dirty="0"/>
          </a:p>
        </p:txBody>
      </p:sp>
      <p:sp>
        <p:nvSpPr>
          <p:cNvPr id="15" name="Shape 704">
            <a:extLst>
              <a:ext uri="{FF2B5EF4-FFF2-40B4-BE49-F238E27FC236}">
                <a16:creationId xmlns:a16="http://schemas.microsoft.com/office/drawing/2014/main" id="{0B95C6BC-FE62-6C45-A1FD-D2B3BD0B7BC0}"/>
              </a:ext>
            </a:extLst>
          </p:cNvPr>
          <p:cNvSpPr/>
          <p:nvPr/>
        </p:nvSpPr>
        <p:spPr>
          <a:xfrm>
            <a:off x="8761989" y="5217095"/>
            <a:ext cx="104034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en-US" dirty="0"/>
              <a:t>Trello</a:t>
            </a:r>
            <a:endParaRPr dirty="0"/>
          </a:p>
        </p:txBody>
      </p:sp>
      <p:sp>
        <p:nvSpPr>
          <p:cNvPr id="16" name="Shape 704">
            <a:extLst>
              <a:ext uri="{FF2B5EF4-FFF2-40B4-BE49-F238E27FC236}">
                <a16:creationId xmlns:a16="http://schemas.microsoft.com/office/drawing/2014/main" id="{7C262552-26C7-3147-92AF-040763C87C4C}"/>
              </a:ext>
            </a:extLst>
          </p:cNvPr>
          <p:cNvSpPr/>
          <p:nvPr/>
        </p:nvSpPr>
        <p:spPr>
          <a:xfrm>
            <a:off x="15407640" y="4678485"/>
            <a:ext cx="2683648" cy="2154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Система, которая нравится лично вам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26364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13AF19C4-3475-A040-9B34-92800CE40BFB}"/>
              </a:ext>
            </a:extLst>
          </p:cNvPr>
          <p:cNvSpPr/>
          <p:nvPr/>
        </p:nvSpPr>
        <p:spPr>
          <a:xfrm>
            <a:off x="8599667" y="206990"/>
            <a:ext cx="29174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Бизнес-модель</a:t>
            </a: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A5BDB7-3775-F918-F6BC-F3140CECB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99" y="1279052"/>
            <a:ext cx="15078376" cy="9693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F97205-734F-CBE3-0F00-746CA86B6272}"/>
              </a:ext>
            </a:extLst>
          </p:cNvPr>
          <p:cNvSpPr txBox="1"/>
          <p:nvPr/>
        </p:nvSpPr>
        <p:spPr>
          <a:xfrm>
            <a:off x="8290608" y="610979"/>
            <a:ext cx="3535581" cy="5386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lang="en" b="1" i="0" dirty="0">
                <a:solidFill>
                  <a:schemeClr val="bg1"/>
                </a:solidFill>
                <a:effectLst/>
                <a:latin typeface="wfont_72d90e_100554fd70b74999b883405e3b62e6fb"/>
              </a:rPr>
              <a:t>Business Model Canva</a:t>
            </a:r>
          </a:p>
        </p:txBody>
      </p:sp>
    </p:spTree>
    <p:extLst>
      <p:ext uri="{BB962C8B-B14F-4D97-AF65-F5344CB8AC3E}">
        <p14:creationId xmlns:p14="http://schemas.microsoft.com/office/powerpoint/2010/main" val="2557732281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Shape 7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11" name="Shape 704">
            <a:extLst>
              <a:ext uri="{FF2B5EF4-FFF2-40B4-BE49-F238E27FC236}">
                <a16:creationId xmlns:a16="http://schemas.microsoft.com/office/drawing/2014/main" id="{13AF19C4-3475-A040-9B34-92800CE40BFB}"/>
              </a:ext>
            </a:extLst>
          </p:cNvPr>
          <p:cNvSpPr/>
          <p:nvPr/>
        </p:nvSpPr>
        <p:spPr>
          <a:xfrm>
            <a:off x="8599667" y="476294"/>
            <a:ext cx="2917465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Бизнес-модель</a:t>
            </a:r>
            <a:endParaRPr dirty="0"/>
          </a:p>
        </p:txBody>
      </p:sp>
      <p:sp>
        <p:nvSpPr>
          <p:cNvPr id="5" name="Shape 704">
            <a:extLst>
              <a:ext uri="{FF2B5EF4-FFF2-40B4-BE49-F238E27FC236}">
                <a16:creationId xmlns:a16="http://schemas.microsoft.com/office/drawing/2014/main" id="{0A116A89-2023-1C47-B747-E0087096C389}"/>
              </a:ext>
            </a:extLst>
          </p:cNvPr>
          <p:cNvSpPr/>
          <p:nvPr/>
        </p:nvSpPr>
        <p:spPr>
          <a:xfrm>
            <a:off x="1119253" y="4383571"/>
            <a:ext cx="14960827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Приложение для студентов с расписанием и общением с преподавателями</a:t>
            </a:r>
          </a:p>
        </p:txBody>
      </p:sp>
      <p:sp>
        <p:nvSpPr>
          <p:cNvPr id="6" name="Shape 704">
            <a:extLst>
              <a:ext uri="{FF2B5EF4-FFF2-40B4-BE49-F238E27FC236}">
                <a16:creationId xmlns:a16="http://schemas.microsoft.com/office/drawing/2014/main" id="{2D883EC6-3AD5-0C4D-9258-CDF5F90C2DF4}"/>
              </a:ext>
            </a:extLst>
          </p:cNvPr>
          <p:cNvSpPr/>
          <p:nvPr/>
        </p:nvSpPr>
        <p:spPr>
          <a:xfrm>
            <a:off x="1119253" y="3294072"/>
            <a:ext cx="1094852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dirty="0"/>
              <a:t>Идея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7" name="Shape 704">
            <a:extLst>
              <a:ext uri="{FF2B5EF4-FFF2-40B4-BE49-F238E27FC236}">
                <a16:creationId xmlns:a16="http://schemas.microsoft.com/office/drawing/2014/main" id="{D45C4DBB-016C-3145-9480-4F9AA0F2EFBF}"/>
              </a:ext>
            </a:extLst>
          </p:cNvPr>
          <p:cNvSpPr/>
          <p:nvPr/>
        </p:nvSpPr>
        <p:spPr>
          <a:xfrm>
            <a:off x="1119253" y="6050621"/>
            <a:ext cx="5748369" cy="5386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3500">
                <a:solidFill>
                  <a:srgbClr val="FFFFFF"/>
                </a:solidFill>
                <a:latin typeface="San Francisco Display Thin"/>
                <a:ea typeface="San Francisco Display Thin"/>
                <a:cs typeface="San Francisco Display Thin"/>
                <a:sym typeface="San Francisco Display Thin"/>
              </a:defRPr>
            </a:pP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Заполняем ее в </a:t>
            </a:r>
            <a:r>
              <a:rPr lang="en-US" sz="3500" dirty="0">
                <a:solidFill>
                  <a:srgbClr val="FFFFFF"/>
                </a:solidFill>
                <a:latin typeface="San Francisco Display Thin"/>
              </a:rPr>
              <a:t>MIRO</a:t>
            </a:r>
            <a:r>
              <a:rPr lang="ru-RU" sz="3500" dirty="0">
                <a:solidFill>
                  <a:srgbClr val="FFFFFF"/>
                </a:solidFill>
                <a:latin typeface="San Francisco Display Thin"/>
              </a:rPr>
              <a:t> вместе</a:t>
            </a:r>
          </a:p>
        </p:txBody>
      </p:sp>
    </p:spTree>
    <p:extLst>
      <p:ext uri="{BB962C8B-B14F-4D97-AF65-F5344CB8AC3E}">
        <p14:creationId xmlns:p14="http://schemas.microsoft.com/office/powerpoint/2010/main" val="77248813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1492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9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{2029FF39-0A0C-0A4A-A73D-AF9822F64D78}tf16401378</Template>
  <TotalTime>2300</TotalTime>
  <Words>253</Words>
  <Application>Microsoft Macintosh PowerPoint</Application>
  <PresentationFormat>Произвольный</PresentationFormat>
  <Paragraphs>67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San Francisco Display Light</vt:lpstr>
      <vt:lpstr>San Francisco Display Thin</vt:lpstr>
      <vt:lpstr>San Francisco Display Ultralight</vt:lpstr>
      <vt:lpstr>wfont_72d90e_100554fd70b74999b883405e3b62e6fb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Соколов Игорь</cp:lastModifiedBy>
  <cp:revision>89</cp:revision>
  <dcterms:modified xsi:type="dcterms:W3CDTF">2024-09-19T19:45:24Z</dcterms:modified>
</cp:coreProperties>
</file>