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0" r:id="rId3"/>
    <p:sldId id="372" r:id="rId4"/>
    <p:sldId id="374" r:id="rId5"/>
    <p:sldId id="375" r:id="rId6"/>
    <p:sldId id="376" r:id="rId7"/>
    <p:sldId id="378" r:id="rId8"/>
    <p:sldId id="369" r:id="rId9"/>
    <p:sldId id="373" r:id="rId10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75578"/>
  </p:normalViewPr>
  <p:slideViewPr>
    <p:cSldViewPr snapToGrid="0" snapToObjects="1" showGuides="1">
      <p:cViewPr varScale="1">
        <p:scale>
          <a:sx n="59" d="100"/>
          <a:sy n="59" d="100"/>
        </p:scale>
        <p:origin x="2064" y="200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Пользователь регистрируется в приложении, привязывает банковскую карту,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оплачивает услугу и получает зарядное устройство в ближайшем автомате компании.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Станции с пауэрбанками расположены в торговых центрах, кафе, вокзалах и аэропортах.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Вернуть зарядку можно в любом месте, где есть станция.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3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Ассистент подключается к звонку, записывает встречу, подводит итоги, формирует точный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 транскрипт (с учетом знаков препинания, тайм-кодов, имен спикеров и англицизмов), фиксирует задачи.</a:t>
            </a:r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Ассистента можно подключить к встрече, отправить ссылки на отдельные звонки или готовые файлы с аудио- и видеозаписями.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При использовании календаря бот автоматически отправит отчет на почту всем участникам встречи.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Пользователи могут скачать файл в любом удобном формате в личном кабинете.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8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Компания создала наушники и головные повязки, которые анализируют психофизиологическое состояние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пользователя (усталость, концентрация, стресс, когнитивная загруженность мозга и пр.) в режиме реального времени.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Устройства используются для определения психофизиологических состояний клиентов в индустрии велнес,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образовании, рекомендательных сервисах, а также на производстве для предупреждения критических ошибок.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89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 платформа для управления инвестиционно-строительными проектами. Включает несколько самостоятельных модулей,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которые связаны между собой: онлайн-систему для аналитики, управления и мониторинга строительства,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проектирование, управление работами и ресурсами, комплектацию, ценообразование, финансы и поиск рабочих. </a:t>
            </a:r>
          </a:p>
          <a:p>
            <a:pPr algn="l" rtl="0"/>
            <a:r>
              <a:rPr lang="en" sz="1200" b="0" i="0" dirty="0" err="1">
                <a:solidFill>
                  <a:schemeClr val="bg1"/>
                </a:solidFill>
                <a:effectLst/>
                <a:latin typeface="var(--text-font-family)"/>
              </a:rPr>
              <a:t>Pragmacore</a:t>
            </a:r>
            <a:r>
              <a:rPr lang="en" sz="12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использует машинное обучение и алгоритмы предиктивной аналитики, что позволяет строительным компаниям работать над проектом любого размера.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40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1" i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1200" b="0" i="0">
                <a:solidFill>
                  <a:schemeClr val="bg1"/>
                </a:solidFill>
                <a:effectLst/>
                <a:latin typeface="var(--text-font-family)"/>
              </a:rPr>
              <a:t> платформа для управления инвестиционно-строительными проектами. Включает несколько самостоятельных модулей, </a:t>
            </a:r>
          </a:p>
          <a:p>
            <a:pPr algn="l" rtl="0"/>
            <a:r>
              <a:rPr lang="ru-RU" sz="1200" b="0" i="0">
                <a:solidFill>
                  <a:schemeClr val="bg1"/>
                </a:solidFill>
                <a:effectLst/>
                <a:latin typeface="var(--text-font-family)"/>
              </a:rPr>
              <a:t>которые связаны между собой: онлайн-систему для аналитики, управления и мониторинга строительства, </a:t>
            </a:r>
          </a:p>
          <a:p>
            <a:pPr algn="l" rtl="0"/>
            <a:r>
              <a:rPr lang="ru-RU" sz="1200" b="0" i="0">
                <a:solidFill>
                  <a:schemeClr val="bg1"/>
                </a:solidFill>
                <a:effectLst/>
                <a:latin typeface="var(--text-font-family)"/>
              </a:rPr>
              <a:t>проектирование, управление работами и ресурсами, комплектацию, ценообразование, финансы и поиск рабочих. </a:t>
            </a:r>
          </a:p>
          <a:p>
            <a:pPr algn="l" rtl="0"/>
            <a:r>
              <a:rPr lang="en" sz="1200" b="0" i="0">
                <a:solidFill>
                  <a:schemeClr val="bg1"/>
                </a:solidFill>
                <a:effectLst/>
                <a:latin typeface="var(--text-font-family)"/>
              </a:rPr>
              <a:t>Pragmacore </a:t>
            </a:r>
            <a:r>
              <a:rPr lang="ru-RU" sz="1200" b="0" i="0">
                <a:solidFill>
                  <a:schemeClr val="bg1"/>
                </a:solidFill>
                <a:effectLst/>
                <a:latin typeface="var(--text-font-family)"/>
              </a:rPr>
              <a:t>использует машинное обучение и алгоритмы предиктивной аналитики, что позволяет строительным компаниям работать над проектом любого размера.</a:t>
            </a:r>
            <a:endParaRPr lang="ru-RU" sz="1200" b="0" i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6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sboard.online</a:t>
            </a:r>
            <a:r>
              <a:rPr lang="en" dirty="0"/>
              <a:t>/boards/d59eab61-5e60-4f16-a1ac-3c37548ffa16</a:t>
            </a:r>
            <a:br>
              <a:rPr lang="ru-RU" dirty="0"/>
            </a:b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В центре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Business Model Canvas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находится ценностное предложение. Разберём методику для создания сильного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Proposition.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Это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 Canvas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или шаблон ценностного предложения.</a:t>
            </a:r>
            <a:b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ws.ru/news/top/2023-09-04_rossiyane_pervymi_v_mire?ysclid=m0gj8n122g24357736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500.ru/tpost/ke37rb6gu1-pragmacore-kak-virasti-za-god-v-45-raz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491716" y="1205349"/>
            <a:ext cx="713336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Разбираем продукты (свои и чужие)</a:t>
            </a:r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397544" y="4505776"/>
            <a:ext cx="593428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Посмотрим на топ российских стартапов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13625079" y="4685219"/>
            <a:ext cx="534612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Разберем свой продукты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8837232" y="1350926"/>
            <a:ext cx="2442333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var(--h2-font-family)"/>
              </a:rPr>
              <a:t>«Бери заряд!»</a:t>
            </a:r>
            <a:endParaRPr lang="ru-RU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395026"/>
            <a:ext cx="16257012" cy="7417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Основатель: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Кирилл Кулаков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2018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сервис аренды портативных зарядных устройств (пауэрбанков) для смартфонов и другой техники. </a:t>
            </a: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750 млн руб. в рамках пре-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IPO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раунда.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сервис представлен в России, Белоруссии, Казахстане и Киргизии;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количество станций — 29 тыс.;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количество зарегистрированных пользователей сервиса — 5 млн;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доля на рынке пауэрбанк-шеринга — 70%;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выручка компании составила 1,8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966573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8837232" y="1350926"/>
            <a:ext cx="1775484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Mymeet.ai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395026"/>
            <a:ext cx="18639075" cy="69865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Федор Жилкин, Илья Бердыш, Дарья Кук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2020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ИИ-помощник, интегрированный в 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Google Meet, Zoom, «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Яндекс.Телемост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» и 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SberJazz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. </a:t>
            </a:r>
            <a:endParaRPr lang="ru-RU" sz="2800" b="0" i="0" dirty="0">
              <a:solidFill>
                <a:schemeClr val="bg1"/>
              </a:solidFill>
              <a:effectLst/>
              <a:latin typeface="var(--text-font-family)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3 млн руб. </a:t>
            </a:r>
          </a:p>
          <a:p>
            <a:pPr algn="l" rtl="0"/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Сейчас компания выходит на второй раунд инвестирования и намерена привлечь 15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сервисом пользуются больше 25 тыс. человек из разных компаний: СДЭК, «Лента», «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ВкусВилл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», «Самокат», 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Ozon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 др.;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ИИ-помощник загрузил 124 тыс. встреч;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обработано 2,2 млн минут;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точность обработки — 97%;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августе 2024 года выручка 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Mymeet.ai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превысила 1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14502968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9134109" y="1445055"/>
            <a:ext cx="924290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Neiry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602060"/>
            <a:ext cx="12524143" cy="6124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Основатель: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Александр Панов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2017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разработчик технологии прямой передачи информации между мозгом и компьютером с использованием электроэнцефалограммы. </a:t>
            </a: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841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 </a:t>
            </a: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Neiry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провели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эксперимент по управлению самокатом силой мысли;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компания продала 2 тыс. устройств;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прибыль за 2023 год — 128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DEA0B1-56BB-47C6-F1F2-CFAAC4E43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5035" y="5486400"/>
            <a:ext cx="4288118" cy="42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43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6750122" y="1541290"/>
            <a:ext cx="6616553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Pragmacore</a:t>
            </a:r>
            <a:r>
              <a:rPr lang="en" b="1" i="0" dirty="0">
                <a:solidFill>
                  <a:schemeClr val="bg1"/>
                </a:solidFill>
                <a:effectLst/>
                <a:latin typeface="var(--h2-font-family)"/>
              </a:rPr>
              <a:t> (</a:t>
            </a:r>
            <a:r>
              <a:rPr lang="ru-RU" b="1" i="0" dirty="0">
                <a:solidFill>
                  <a:schemeClr val="bg1"/>
                </a:solidFill>
                <a:effectLst/>
                <a:latin typeface="var(--h2-font-family)"/>
              </a:rPr>
              <a:t>до 2022 года </a:t>
            </a:r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Incepta</a:t>
            </a:r>
            <a:r>
              <a:rPr lang="en" b="1" i="0" dirty="0">
                <a:solidFill>
                  <a:schemeClr val="bg1"/>
                </a:solidFill>
                <a:effectLst/>
                <a:latin typeface="var(--h2-font-family)"/>
              </a:rPr>
              <a:t> Group)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278122" y="2775240"/>
            <a:ext cx="13231508" cy="5693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Кирилл Поляков, Алексей Дроздов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2021</a:t>
            </a:r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платформа для управления инвестиционно-строительными проектами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74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Достижения: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финалист и участник 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Sber500;</a:t>
            </a:r>
            <a:endParaRPr lang="en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выручка компании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выросла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на 366,6% год к году, до 70 млн руб.;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2024 году разработчик планирует получить 300 млн руб. дохода.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34707805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9065661" y="1541290"/>
            <a:ext cx="1985478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ar(--h2-font-family)"/>
              </a:rPr>
              <a:t>Nova</a:t>
            </a:r>
            <a:r>
              <a:rPr lang="ru-RU" b="1" dirty="0">
                <a:solidFill>
                  <a:schemeClr val="bg1"/>
                </a:solidFill>
                <a:latin typeface="var(--h2-font-famil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var(--h2-font-family)"/>
              </a:rPr>
              <a:t>Cardio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278122" y="2775240"/>
            <a:ext cx="13231508" cy="5693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Косы</a:t>
            </a:r>
            <a:r>
              <a:rPr lang="ru-RU" sz="2800" dirty="0" err="1">
                <a:solidFill>
                  <a:schemeClr val="bg1"/>
                </a:solidFill>
                <a:latin typeface="var(--text-font-family)"/>
              </a:rPr>
              <a:t>рев</a:t>
            </a:r>
            <a:r>
              <a:rPr lang="ru-RU" sz="2800" dirty="0">
                <a:solidFill>
                  <a:schemeClr val="bg1"/>
                </a:solidFill>
                <a:latin typeface="var(--text-font-family)"/>
              </a:rPr>
              <a:t> П.О.</a:t>
            </a:r>
            <a:endParaRPr lang="en-US" sz="2800" b="0" i="0" dirty="0">
              <a:solidFill>
                <a:schemeClr val="bg1"/>
              </a:solidFill>
              <a:effectLst/>
              <a:latin typeface="var(--text-font-family)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2021</a:t>
            </a:r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ar(--text-font-family)"/>
              </a:rPr>
              <a:t>портативное устройство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мониторинга жизненных показателей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много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Достижения: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финалист и участник конкурса Новатор Москвы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;</a:t>
            </a:r>
            <a:endParaRPr lang="en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за год продано более 500 устройств;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интерес со стороны медицины.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39F131-FDD5-0405-B50B-2E441D1C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92" y="2772989"/>
            <a:ext cx="5715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150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" name="Shape 704">
            <a:extLst>
              <a:ext uri="{FF2B5EF4-FFF2-40B4-BE49-F238E27FC236}">
                <a16:creationId xmlns:a16="http://schemas.microsoft.com/office/drawing/2014/main" id="{DC7E5B4E-2680-0D93-E5B9-D1709528580E}"/>
              </a:ext>
            </a:extLst>
          </p:cNvPr>
          <p:cNvSpPr/>
          <p:nvPr/>
        </p:nvSpPr>
        <p:spPr>
          <a:xfrm>
            <a:off x="7480771" y="687552"/>
            <a:ext cx="484427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Разбираем свой продукт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7B1FE-4FAE-2196-B901-368FF2F0707D}"/>
              </a:ext>
            </a:extLst>
          </p:cNvPr>
          <p:cNvSpPr txBox="1"/>
          <p:nvPr/>
        </p:nvSpPr>
        <p:spPr>
          <a:xfrm>
            <a:off x="793630" y="2225614"/>
            <a:ext cx="7090913" cy="1877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Переходим на доску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Добавляем свою Канву бизнес модели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Отвечаем на вопрос: «Что и для кого мы делаем?»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BED703-DEA0-61DF-6FF3-3C28834C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61" y="1945946"/>
            <a:ext cx="11552326" cy="83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53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2455</TotalTime>
  <Words>791</Words>
  <Application>Microsoft Macintosh PowerPoint</Application>
  <PresentationFormat>Произвольный</PresentationFormat>
  <Paragraphs>111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GraphikLCG-Regular</vt:lpstr>
      <vt:lpstr>San Francisco Display Light</vt:lpstr>
      <vt:lpstr>San Francisco Display Thin</vt:lpstr>
      <vt:lpstr>San Francisco Display Ultralight</vt:lpstr>
      <vt:lpstr>SB Sans Text</vt:lpstr>
      <vt:lpstr>var(--h2-font-family)</vt:lpstr>
      <vt:lpstr>var(--stk-f_family)</vt:lpstr>
      <vt:lpstr>var(--text-font-family)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95</cp:revision>
  <dcterms:modified xsi:type="dcterms:W3CDTF">2024-10-11T21:08:48Z</dcterms:modified>
</cp:coreProperties>
</file>