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67" r:id="rId3"/>
    <p:sldId id="387" r:id="rId4"/>
    <p:sldId id="384" r:id="rId5"/>
    <p:sldId id="373" r:id="rId6"/>
    <p:sldId id="374" r:id="rId7"/>
    <p:sldId id="385" r:id="rId8"/>
    <p:sldId id="386" r:id="rId9"/>
    <p:sldId id="382" r:id="rId10"/>
    <p:sldId id="389" r:id="rId11"/>
    <p:sldId id="390" r:id="rId12"/>
    <p:sldId id="388" r:id="rId13"/>
    <p:sldId id="383" r:id="rId14"/>
    <p:sldId id="391" r:id="rId15"/>
    <p:sldId id="369" r:id="rId16"/>
  </p:sldIdLst>
  <p:sldSz cx="20116800" cy="10972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746149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49230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223845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9846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7307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44769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52230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969203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6405"/>
  </p:normalViewPr>
  <p:slideViewPr>
    <p:cSldViewPr snapToGrid="0" snapToObjects="1" showGuides="1">
      <p:cViewPr varScale="1">
        <p:scale>
          <a:sx n="79" d="100"/>
          <a:sy n="79" d="100"/>
        </p:scale>
        <p:origin x="672" y="208"/>
      </p:cViewPr>
      <p:guideLst>
        <p:guide orient="horz" pos="3456"/>
        <p:guide pos="6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5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492300" latinLnBrk="0">
      <a:defRPr sz="1200">
        <a:latin typeface="+mj-lt"/>
        <a:ea typeface="+mj-ea"/>
        <a:cs typeface="+mj-cs"/>
        <a:sym typeface="Calibri"/>
      </a:defRPr>
    </a:lvl1pPr>
    <a:lvl2pPr indent="228600" defTabSz="1492300" latinLnBrk="0">
      <a:defRPr sz="1200">
        <a:latin typeface="+mj-lt"/>
        <a:ea typeface="+mj-ea"/>
        <a:cs typeface="+mj-cs"/>
        <a:sym typeface="Calibri"/>
      </a:defRPr>
    </a:lvl2pPr>
    <a:lvl3pPr indent="457200" defTabSz="1492300" latinLnBrk="0">
      <a:defRPr sz="1200">
        <a:latin typeface="+mj-lt"/>
        <a:ea typeface="+mj-ea"/>
        <a:cs typeface="+mj-cs"/>
        <a:sym typeface="Calibri"/>
      </a:defRPr>
    </a:lvl3pPr>
    <a:lvl4pPr indent="685800" defTabSz="1492300" latinLnBrk="0">
      <a:defRPr sz="1200">
        <a:latin typeface="+mj-lt"/>
        <a:ea typeface="+mj-ea"/>
        <a:cs typeface="+mj-cs"/>
        <a:sym typeface="Calibri"/>
      </a:defRPr>
    </a:lvl4pPr>
    <a:lvl5pPr indent="914400" defTabSz="1492300" latinLnBrk="0">
      <a:defRPr sz="1200">
        <a:latin typeface="+mj-lt"/>
        <a:ea typeface="+mj-ea"/>
        <a:cs typeface="+mj-cs"/>
        <a:sym typeface="Calibri"/>
      </a:defRPr>
    </a:lvl5pPr>
    <a:lvl6pPr indent="1143000" defTabSz="1492300" latinLnBrk="0">
      <a:defRPr sz="1200">
        <a:latin typeface="+mj-lt"/>
        <a:ea typeface="+mj-ea"/>
        <a:cs typeface="+mj-cs"/>
        <a:sym typeface="Calibri"/>
      </a:defRPr>
    </a:lvl6pPr>
    <a:lvl7pPr indent="1371600" defTabSz="1492300" latinLnBrk="0">
      <a:defRPr sz="1200">
        <a:latin typeface="+mj-lt"/>
        <a:ea typeface="+mj-ea"/>
        <a:cs typeface="+mj-cs"/>
        <a:sym typeface="Calibri"/>
      </a:defRPr>
    </a:lvl7pPr>
    <a:lvl8pPr indent="1600200" defTabSz="1492300" latinLnBrk="0">
      <a:defRPr sz="1200">
        <a:latin typeface="+mj-lt"/>
        <a:ea typeface="+mj-ea"/>
        <a:cs typeface="+mj-cs"/>
        <a:sym typeface="Calibri"/>
      </a:defRPr>
    </a:lvl8pPr>
    <a:lvl9pPr indent="1828800" defTabSz="14923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711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738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8238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1937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724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9016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81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Узнать, откуда собирать гипотезы</a:t>
            </a:r>
          </a:p>
          <a:p>
            <a:r>
              <a:rPr lang="ru-RU"/>
              <a:t>Узнать, как систематизировать гипотезы для последующей проверки</a:t>
            </a:r>
          </a:p>
          <a:p>
            <a:r>
              <a:rPr lang="ru-RU"/>
              <a:t>Получить чек-лист для </a:t>
            </a:r>
            <a:r>
              <a:rPr lang="ru-RU" err="1"/>
              <a:t>дискаверинга</a:t>
            </a:r>
            <a:r>
              <a:rPr lang="ru-RU"/>
              <a:t> и </a:t>
            </a:r>
            <a:r>
              <a:rPr lang="ru-RU" err="1"/>
              <a:t>валидации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143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Узнать, откуда собирать гипотезы</a:t>
            </a:r>
          </a:p>
          <a:p>
            <a:r>
              <a:rPr lang="ru-RU"/>
              <a:t>Узнать, как систематизировать гипотезы для последующей проверки</a:t>
            </a:r>
          </a:p>
          <a:p>
            <a:r>
              <a:rPr lang="ru-RU"/>
              <a:t>Получить чек-лист для </a:t>
            </a:r>
            <a:r>
              <a:rPr lang="ru-RU" err="1"/>
              <a:t>дискаверинга</a:t>
            </a:r>
            <a:r>
              <a:rPr lang="ru-RU"/>
              <a:t> и </a:t>
            </a:r>
            <a:r>
              <a:rPr lang="ru-RU" err="1"/>
              <a:t>валидации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815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474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507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001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243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8326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41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ead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44499" y="0"/>
            <a:ext cx="16441665" cy="5714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dient BG 02">
    <p:bg>
      <p:bgPr>
        <a:gradFill flip="none" rotWithShape="1">
          <a:gsLst>
            <a:gs pos="0">
              <a:srgbClr val="5267A4"/>
            </a:gs>
            <a:gs pos="100000">
              <a:srgbClr val="1992AA"/>
            </a:gs>
          </a:gsLst>
          <a:lin ang="1690303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764076" y="-2"/>
            <a:ext cx="6352724" cy="10972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6350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8091288" y="610979"/>
            <a:ext cx="24567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7" r:id="rId5"/>
    <p:sldLayoutId id="2147483670" r:id="rId6"/>
    <p:sldLayoutId id="2147483688" r:id="rId7"/>
  </p:sldLayoutIdLst>
  <p:transition spd="med"/>
  <p:txStyles>
    <p:titleStyle>
      <a:lvl1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73151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146303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219456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292607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365760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438912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512064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585215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1pPr>
      <a:lvl2pPr marL="0" marR="0" indent="746149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2pPr>
      <a:lvl3pPr marL="0" marR="0" indent="149230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3pPr>
      <a:lvl4pPr marL="0" marR="0" indent="223845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4pPr>
      <a:lvl5pPr marL="0" marR="0" indent="29846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5pPr>
      <a:lvl6pPr marL="0" marR="0" indent="37307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6pPr>
      <a:lvl7pPr marL="0" marR="0" indent="44769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7pPr>
      <a:lvl8pPr marL="0" marR="0" indent="52230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8pPr>
      <a:lvl9pPr marL="0" marR="0" indent="5969203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sipenkov.ru/google-tag-manage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90" name="Shape 590"/>
          <p:cNvSpPr/>
          <p:nvPr/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rgbClr val="21222C">
              <a:alpha val="6428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 dirty="0"/>
          </a:p>
        </p:txBody>
      </p:sp>
      <p:sp>
        <p:nvSpPr>
          <p:cNvPr id="592" name="Shape 592"/>
          <p:cNvSpPr/>
          <p:nvPr/>
        </p:nvSpPr>
        <p:spPr>
          <a:xfrm rot="21081982"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6903030"/>
          </a:gradFill>
          <a:ln w="12700">
            <a:miter lim="400000"/>
          </a:ln>
          <a:effectLst>
            <a:outerShdw blurRad="127000" dist="25400" dir="2150891" rotWithShape="0">
              <a:srgbClr val="000000">
                <a:alpha val="25253"/>
              </a:srgbClr>
            </a:outerShdw>
          </a:effectLst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3" name="Shape 593"/>
          <p:cNvSpPr/>
          <p:nvPr/>
        </p:nvSpPr>
        <p:spPr>
          <a:xfrm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solidFill>
            <a:srgbClr val="21222C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4" name="Shape 594"/>
          <p:cNvSpPr/>
          <p:nvPr/>
        </p:nvSpPr>
        <p:spPr>
          <a:xfrm>
            <a:off x="9126575" y="4993957"/>
            <a:ext cx="186365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Проектный</a:t>
            </a:r>
            <a:endParaRPr dirty="0"/>
          </a:p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Практикум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/>
      <p:bldP spid="59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23227-CD1B-9443-89B1-C60F49F10E72}"/>
              </a:ext>
            </a:extLst>
          </p:cNvPr>
          <p:cNvSpPr txBox="1"/>
          <p:nvPr/>
        </p:nvSpPr>
        <p:spPr>
          <a:xfrm>
            <a:off x="6596743" y="430128"/>
            <a:ext cx="7821386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Системы аналитики на основе событий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5F351-6F14-3242-B8A2-1511AB46ABE1}"/>
              </a:ext>
            </a:extLst>
          </p:cNvPr>
          <p:cNvSpPr txBox="1"/>
          <p:nvPr/>
        </p:nvSpPr>
        <p:spPr>
          <a:xfrm>
            <a:off x="2506435" y="1821041"/>
            <a:ext cx="15103929" cy="817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Если у вас есть десктоп версия и мобильное приложение, которые для пользовательского опыта устроены одинаково, но с точки зрения технологии по-разному (мобильно приложение написано на языке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Swift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для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iOS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и.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Kotlin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для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Android,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а сайт написан любимом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фреймворке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ваших разработчиков), они технически абсолютно разные, но для пользователя реализованы одни и те же функции. Соответственно поддерживая одинаковые требования к системам аналитики, вы с легкостью можете построить кроссплатформенные отчеты. Потому что системы веб-аналитики хорошо работают на вебе, но как только дело касается мобильного приложения, то там все заново, все по-другому, настроить их одинаково очень трудно. Если вы сделали это изначально в ручную, то вам будет просто поддерживать абсолютно одинаковый формат данных на обеих платформах. Вы один раз написали задание, как и что отражается вашей платформой по сути (технически) и его могут выполнить разработчики всех платформ, которые вы используете. Это серьёзный плюс систем построенных на Событиях.</a:t>
            </a:r>
          </a:p>
        </p:txBody>
      </p:sp>
    </p:spTree>
    <p:extLst>
      <p:ext uri="{BB962C8B-B14F-4D97-AF65-F5344CB8AC3E}">
        <p14:creationId xmlns:p14="http://schemas.microsoft.com/office/powerpoint/2010/main" val="288235000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23227-CD1B-9443-89B1-C60F49F10E72}"/>
              </a:ext>
            </a:extLst>
          </p:cNvPr>
          <p:cNvSpPr txBox="1"/>
          <p:nvPr/>
        </p:nvSpPr>
        <p:spPr>
          <a:xfrm>
            <a:off x="6596743" y="430128"/>
            <a:ext cx="7821386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Системы аналитики на основе событий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5F351-6F14-3242-B8A2-1511AB46ABE1}"/>
              </a:ext>
            </a:extLst>
          </p:cNvPr>
          <p:cNvSpPr txBox="1"/>
          <p:nvPr/>
        </p:nvSpPr>
        <p:spPr>
          <a:xfrm>
            <a:off x="1779814" y="2098626"/>
            <a:ext cx="15103929" cy="54784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События хорошо работают с профилями пользователей. Для систем веб-аналитики, пользователь является прежде всего уникальным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cookie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. Когда у пользователя есть профиль и для вас очень важно знать, что он делает на вашей платформе, платящий или нет, сколько платежей он совершил и т.п. В система аналитики построенных на Событиях, например в </a:t>
            </a:r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mixpanel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, 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профиль пользователя легко передавать, легко отслеживать его изменения, дописывать ему новые параметры (это такой-то пользователь, который посетил такой-то раздел, который открыл два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тикета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и так далее). Можно отслеживать во воронкам пользователей и фильтровать их по тем значениям, которые были важны для вас в тот момент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230207052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70F322-F10A-E14A-9263-891DBA18E163}"/>
              </a:ext>
            </a:extLst>
          </p:cNvPr>
          <p:cNvSpPr txBox="1"/>
          <p:nvPr/>
        </p:nvSpPr>
        <p:spPr>
          <a:xfrm>
            <a:off x="3739242" y="3936738"/>
            <a:ext cx="12017829" cy="2785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Единицей учета является событие (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event),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а не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pageview</a:t>
            </a: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Вы сами выбираете, что и когда передавать (параметры события)</a:t>
            </a: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Хорошо масштабируется на разные платформы</a:t>
            </a: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Поддерживают профили пользователей и их динамику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A49D5-756D-404B-9459-99A321E6AC87}"/>
              </a:ext>
            </a:extLst>
          </p:cNvPr>
          <p:cNvSpPr txBox="1"/>
          <p:nvPr/>
        </p:nvSpPr>
        <p:spPr>
          <a:xfrm>
            <a:off x="6025243" y="610979"/>
            <a:ext cx="7821386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Системы аналитики на основе событий</a:t>
            </a:r>
          </a:p>
        </p:txBody>
      </p:sp>
    </p:spTree>
    <p:extLst>
      <p:ext uri="{BB962C8B-B14F-4D97-AF65-F5344CB8AC3E}">
        <p14:creationId xmlns:p14="http://schemas.microsoft.com/office/powerpoint/2010/main" val="410580740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23227-CD1B-9443-89B1-C60F49F10E72}"/>
              </a:ext>
            </a:extLst>
          </p:cNvPr>
          <p:cNvSpPr txBox="1"/>
          <p:nvPr/>
        </p:nvSpPr>
        <p:spPr>
          <a:xfrm>
            <a:off x="8221436" y="430128"/>
            <a:ext cx="3673928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Витрины данных</a:t>
            </a:r>
          </a:p>
        </p:txBody>
      </p:sp>
      <p:pic>
        <p:nvPicPr>
          <p:cNvPr id="4098" name="Picture 2" descr="Tableau - система интерактивной бизнес аналитики (BI)">
            <a:extLst>
              <a:ext uri="{FF2B5EF4-FFF2-40B4-BE49-F238E27FC236}">
                <a16:creationId xmlns:a16="http://schemas.microsoft.com/office/drawing/2014/main" id="{1EA3DA52-2F6A-FC4C-905A-FCE36B4BB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3614" y="2449286"/>
            <a:ext cx="609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w to Use and Understand Google Data Studio Post - Interrupt Media">
            <a:extLst>
              <a:ext uri="{FF2B5EF4-FFF2-40B4-BE49-F238E27FC236}">
                <a16:creationId xmlns:a16="http://schemas.microsoft.com/office/drawing/2014/main" id="{376BF302-0381-4E4C-AB45-EEED67B04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4744" y="4805919"/>
            <a:ext cx="5964464" cy="299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87BC23-1702-E446-8F32-AE5D479A2D72}"/>
              </a:ext>
            </a:extLst>
          </p:cNvPr>
          <p:cNvSpPr txBox="1"/>
          <p:nvPr/>
        </p:nvSpPr>
        <p:spPr>
          <a:xfrm>
            <a:off x="1298121" y="3592286"/>
            <a:ext cx="10058400" cy="2785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Собирают данные из разных источников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Позволяет относительно легко настраивать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отчету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 параметрами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По идее, не требует специальных технических знаний и навыков</a:t>
            </a:r>
          </a:p>
        </p:txBody>
      </p:sp>
    </p:spTree>
    <p:extLst>
      <p:ext uri="{BB962C8B-B14F-4D97-AF65-F5344CB8AC3E}">
        <p14:creationId xmlns:p14="http://schemas.microsoft.com/office/powerpoint/2010/main" val="330706553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23227-CD1B-9443-89B1-C60F49F10E72}"/>
              </a:ext>
            </a:extLst>
          </p:cNvPr>
          <p:cNvSpPr txBox="1"/>
          <p:nvPr/>
        </p:nvSpPr>
        <p:spPr>
          <a:xfrm>
            <a:off x="8221436" y="430128"/>
            <a:ext cx="3673928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Витрины данных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2DEF9-7F58-6B43-8321-65D8A8E8F9B6}"/>
              </a:ext>
            </a:extLst>
          </p:cNvPr>
          <p:cNvSpPr txBox="1"/>
          <p:nvPr/>
        </p:nvSpPr>
        <p:spPr>
          <a:xfrm>
            <a:off x="2400299" y="3208853"/>
            <a:ext cx="14434457" cy="54784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Это системы, которые почти не занимаются сбором данных. Их сила состоит в том, что они собирают данные из различных источников, т.е. у вас есть данные в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Google Analytics,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но при этом еще очень много существенных данных лежит в вашей собственной базе данных. Соответственно витрины данных позволяют довольно легко импортировать данные из различных систем (из тестового файла, из таблиц, из базы напрямую и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тд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.) и они позволяют более или менее дружественным пользователю образом форматировать отчет в визуальном редакторе, например вы хотите график по оси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X — 100,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а по оси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Y — 200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и этот отчет будет еще параметрическим.</a:t>
            </a:r>
          </a:p>
        </p:txBody>
      </p:sp>
    </p:spTree>
    <p:extLst>
      <p:ext uri="{BB962C8B-B14F-4D97-AF65-F5344CB8AC3E}">
        <p14:creationId xmlns:p14="http://schemas.microsoft.com/office/powerpoint/2010/main" val="2532939005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9048508" y="4947791"/>
            <a:ext cx="201978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/>
              <a:t>QA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070840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 dirty="0"/>
          </a:p>
        </p:txBody>
      </p:sp>
      <p:sp>
        <p:nvSpPr>
          <p:cNvPr id="704" name="Shape 704"/>
          <p:cNvSpPr/>
          <p:nvPr/>
        </p:nvSpPr>
        <p:spPr>
          <a:xfrm>
            <a:off x="6785068" y="610915"/>
            <a:ext cx="5469446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Инструменты для аналитики</a:t>
            </a:r>
          </a:p>
        </p:txBody>
      </p:sp>
      <p:sp>
        <p:nvSpPr>
          <p:cNvPr id="16" name="Shape 704">
            <a:extLst>
              <a:ext uri="{FF2B5EF4-FFF2-40B4-BE49-F238E27FC236}">
                <a16:creationId xmlns:a16="http://schemas.microsoft.com/office/drawing/2014/main" id="{AC3CF8BF-3BFA-F941-A93C-9144A0E4CB47}"/>
              </a:ext>
            </a:extLst>
          </p:cNvPr>
          <p:cNvSpPr/>
          <p:nvPr/>
        </p:nvSpPr>
        <p:spPr>
          <a:xfrm>
            <a:off x="1875772" y="4005158"/>
            <a:ext cx="235962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/>
              <a:t>Что изучим?</a:t>
            </a:r>
            <a:endParaRPr/>
          </a:p>
        </p:txBody>
      </p:sp>
      <p:sp>
        <p:nvSpPr>
          <p:cNvPr id="25" name="Shape 704">
            <a:extLst>
              <a:ext uri="{FF2B5EF4-FFF2-40B4-BE49-F238E27FC236}">
                <a16:creationId xmlns:a16="http://schemas.microsoft.com/office/drawing/2014/main" id="{F43ADDBC-FF03-3B42-8757-1E86A2622678}"/>
              </a:ext>
            </a:extLst>
          </p:cNvPr>
          <p:cNvSpPr/>
          <p:nvPr/>
        </p:nvSpPr>
        <p:spPr>
          <a:xfrm>
            <a:off x="7064792" y="4035291"/>
            <a:ext cx="5987216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/>
              <a:t>Что будем делать на практике?</a:t>
            </a:r>
            <a:endParaRPr/>
          </a:p>
        </p:txBody>
      </p:sp>
      <p:sp>
        <p:nvSpPr>
          <p:cNvPr id="26" name="Shape 704">
            <a:extLst>
              <a:ext uri="{FF2B5EF4-FFF2-40B4-BE49-F238E27FC236}">
                <a16:creationId xmlns:a16="http://schemas.microsoft.com/office/drawing/2014/main" id="{C956DAC2-27F8-6441-88D9-717BC9829555}"/>
              </a:ext>
            </a:extLst>
          </p:cNvPr>
          <p:cNvSpPr/>
          <p:nvPr/>
        </p:nvSpPr>
        <p:spPr>
          <a:xfrm>
            <a:off x="14944593" y="4035290"/>
            <a:ext cx="314669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/>
              <a:t>Где пригодится?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584264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 dirty="0"/>
          </a:p>
        </p:txBody>
      </p:sp>
      <p:sp>
        <p:nvSpPr>
          <p:cNvPr id="704" name="Shape 704"/>
          <p:cNvSpPr/>
          <p:nvPr/>
        </p:nvSpPr>
        <p:spPr>
          <a:xfrm>
            <a:off x="9184763" y="610915"/>
            <a:ext cx="1747273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Счетчики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0FB20A-2DE8-C945-BC74-54C4E25A9BFC}"/>
              </a:ext>
            </a:extLst>
          </p:cNvPr>
          <p:cNvSpPr txBox="1"/>
          <p:nvPr/>
        </p:nvSpPr>
        <p:spPr>
          <a:xfrm>
            <a:off x="1845129" y="2316302"/>
            <a:ext cx="16491836" cy="49398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В эту категорию можно отнести простые счетчики с ограниченным функционалом, устанавливаемые всего лишь для участия в интернет-рейтинге (например,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Rambler Top-100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или Рейтинг </a:t>
            </a:r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Mail.ru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),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так и решения сложнее, например от </a:t>
            </a:r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LiveInternet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,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предоставляющие больше данных для анализа. К таким возможностям следует отнести посещаемость сайта (количество переходов и просмотров), размер новой или постоянной аудитории, источники обращений (переходы с поисковых систем по различным целевым запросам, переходы с сайтов и с конкретных страниц сайтов, переходы с контекстной рекламы и т. д.) с разбивкой на суточную, еженедельную или месячную статистику.</a:t>
            </a:r>
          </a:p>
        </p:txBody>
      </p:sp>
    </p:spTree>
    <p:extLst>
      <p:ext uri="{BB962C8B-B14F-4D97-AF65-F5344CB8AC3E}">
        <p14:creationId xmlns:p14="http://schemas.microsoft.com/office/powerpoint/2010/main" val="106213881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2" name="Shape 704">
            <a:extLst>
              <a:ext uri="{FF2B5EF4-FFF2-40B4-BE49-F238E27FC236}">
                <a16:creationId xmlns:a16="http://schemas.microsoft.com/office/drawing/2014/main" id="{DFCFD538-F475-4F4A-9B98-916E5690CC31}"/>
              </a:ext>
            </a:extLst>
          </p:cNvPr>
          <p:cNvSpPr/>
          <p:nvPr/>
        </p:nvSpPr>
        <p:spPr>
          <a:xfrm>
            <a:off x="7283602" y="341674"/>
            <a:ext cx="4589398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Системы веб-аналитики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271646-7EBB-B240-B585-3067E88A1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343" y="2504360"/>
            <a:ext cx="8815614" cy="352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B8F02E-EBCF-3C44-B815-D1C8CF8D2C76}"/>
              </a:ext>
            </a:extLst>
          </p:cNvPr>
          <p:cNvSpPr txBox="1"/>
          <p:nvPr/>
        </p:nvSpPr>
        <p:spPr>
          <a:xfrm>
            <a:off x="979715" y="2716411"/>
            <a:ext cx="10058400" cy="3862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fontAlgn="base"/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Глубоко в душе основаны на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pageview (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логах сервера)</a:t>
            </a:r>
          </a:p>
          <a:p>
            <a:pPr algn="l" fontAlgn="base"/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Очень просты в использовании пока событие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pageview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хорошо описывает жизнь пользователя</a:t>
            </a:r>
          </a:p>
          <a:p>
            <a:pPr algn="l" fontAlgn="base"/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Необходимы для интеграции с системами привлечения трафика и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SEO</a:t>
            </a:r>
          </a:p>
          <a:p>
            <a:pPr algn="l" fontAlgn="base"/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Мерят не то, что нужно, а то, что можно собрать</a:t>
            </a:r>
          </a:p>
        </p:txBody>
      </p:sp>
    </p:spTree>
    <p:extLst>
      <p:ext uri="{BB962C8B-B14F-4D97-AF65-F5344CB8AC3E}">
        <p14:creationId xmlns:p14="http://schemas.microsoft.com/office/powerpoint/2010/main" val="145163930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7C2E7-3B2B-6C40-8FD0-C5632773758E}"/>
              </a:ext>
            </a:extLst>
          </p:cNvPr>
          <p:cNvSpPr txBox="1"/>
          <p:nvPr/>
        </p:nvSpPr>
        <p:spPr>
          <a:xfrm>
            <a:off x="7162228" y="295508"/>
            <a:ext cx="4877943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Основной функционал </a:t>
            </a:r>
          </a:p>
        </p:txBody>
      </p:sp>
      <p:pic>
        <p:nvPicPr>
          <p:cNvPr id="15" name="Рисунок 14" descr="Пирамида с уровнями">
            <a:extLst>
              <a:ext uri="{FF2B5EF4-FFF2-40B4-BE49-F238E27FC236}">
                <a16:creationId xmlns:a16="http://schemas.microsoft.com/office/drawing/2014/main" id="{021C0895-FCA2-824B-B00A-BB10BA2A0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1200" y="5029200"/>
            <a:ext cx="914400" cy="914400"/>
          </a:xfrm>
          <a:prstGeom prst="rect">
            <a:avLst/>
          </a:prstGeom>
          <a:scene3d>
            <a:camera prst="orthographicFront">
              <a:rot lat="0" lon="5400000" rev="0"/>
            </a:camera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0F41EB-7A19-7242-9C2E-4AF5947612B6}"/>
              </a:ext>
            </a:extLst>
          </p:cNvPr>
          <p:cNvSpPr txBox="1"/>
          <p:nvPr/>
        </p:nvSpPr>
        <p:spPr>
          <a:xfrm>
            <a:off x="2661557" y="1744974"/>
            <a:ext cx="14793686" cy="76328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Базовые отчеты, Возьмите простую страничку, которая устроена так, что одна страничка, например «Контакты», другая страничка «Каталог» и вы должны уметь посмотреть на этот сайт, и сказать о конкретной проблеме, например: "Никто не ходит на страничку на, которой может случиться целевое действие (покупка), никто не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сабмитит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форму и т.д.</a:t>
            </a: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Во-вторых эти системы можно очень сильно довести до ума с помощью Событий (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Event). 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Когда страница грузится, то для них (систем) это Событие. После того, как страница загрузилась, можно на определенные действия пользователя на этой странице вешать События. Например: начал пользователь заполнять форму, до куда дошел, выбрал ли что-либо. Все это можно передавать в аналитику с помощью Событий. Если вы на свой сайт немножко довешиваете их, то как правило, можно выстроить уже более осмысленную воронку и что-то анализировать даже с помощью самой базовой системы веб-аналитики.</a:t>
            </a:r>
          </a:p>
        </p:txBody>
      </p:sp>
    </p:spTree>
    <p:extLst>
      <p:ext uri="{BB962C8B-B14F-4D97-AF65-F5344CB8AC3E}">
        <p14:creationId xmlns:p14="http://schemas.microsoft.com/office/powerpoint/2010/main" val="292903600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23227-CD1B-9443-89B1-C60F49F10E72}"/>
              </a:ext>
            </a:extLst>
          </p:cNvPr>
          <p:cNvSpPr txBox="1"/>
          <p:nvPr/>
        </p:nvSpPr>
        <p:spPr>
          <a:xfrm>
            <a:off x="8477655" y="430128"/>
            <a:ext cx="3736116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Контейнеры Тегов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29B025-41F2-3B45-9B8E-FFA48E624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0" y="2649764"/>
            <a:ext cx="6267766" cy="331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40A4251-36E1-FA45-A7EC-B7460025B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0914" y="6579506"/>
            <a:ext cx="5973852" cy="293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3B889E-A754-E049-BF07-9525E1A4E9C3}"/>
              </a:ext>
            </a:extLst>
          </p:cNvPr>
          <p:cNvSpPr txBox="1"/>
          <p:nvPr/>
        </p:nvSpPr>
        <p:spPr>
          <a:xfrm>
            <a:off x="800100" y="4093711"/>
            <a:ext cx="10058400" cy="2785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fontAlgn="base"/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Контейнеры тэгов — это управление аналитикой независимо от разработки продукта</a:t>
            </a:r>
          </a:p>
          <a:p>
            <a:pPr algn="l" fontAlgn="base"/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Можно сложить все, что относится к аналитике и рекламе: код аналитики, вызов событий, пиксели рекламных систем, любой код </a:t>
            </a:r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Javascript</a:t>
            </a:r>
            <a:endParaRPr lang="en-US" sz="3500" dirty="0">
              <a:solidFill>
                <a:srgbClr val="FFFFFF"/>
              </a:solidFill>
              <a:latin typeface="San Francisco Display Thin"/>
            </a:endParaRPr>
          </a:p>
        </p:txBody>
      </p:sp>
    </p:spTree>
    <p:extLst>
      <p:ext uri="{BB962C8B-B14F-4D97-AF65-F5344CB8AC3E}">
        <p14:creationId xmlns:p14="http://schemas.microsoft.com/office/powerpoint/2010/main" val="47910301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pic>
        <p:nvPicPr>
          <p:cNvPr id="6148" name="Picture 4" descr="Контейнер GTM">
            <a:extLst>
              <a:ext uri="{FF2B5EF4-FFF2-40B4-BE49-F238E27FC236}">
                <a16:creationId xmlns:a16="http://schemas.microsoft.com/office/drawing/2014/main" id="{E3AEFC2A-B5F7-7C41-A048-3363BD5FD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243" y="3493848"/>
            <a:ext cx="11723914" cy="480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5E99EF-AFA8-C149-AA2C-FB768ABF674D}"/>
              </a:ext>
            </a:extLst>
          </p:cNvPr>
          <p:cNvSpPr txBox="1"/>
          <p:nvPr/>
        </p:nvSpPr>
        <p:spPr>
          <a:xfrm>
            <a:off x="2898706" y="880220"/>
            <a:ext cx="14319388" cy="2246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fontAlgn="base"/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Основными понятиями, которые используются в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Google Tag Manager,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являются: контейнер, тег, триггер, переменная, рабочая область, версия, уровень данных, среды.</a:t>
            </a:r>
          </a:p>
          <a:p>
            <a:pPr algn="l" fontAlgn="base"/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Под контейнером в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GTM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можно подразумевать две составляющие: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B1AC24-9D76-DC41-B735-ADC14919DC16}"/>
              </a:ext>
            </a:extLst>
          </p:cNvPr>
          <p:cNvSpPr txBox="1"/>
          <p:nvPr/>
        </p:nvSpPr>
        <p:spPr>
          <a:xfrm>
            <a:off x="2898706" y="8661773"/>
            <a:ext cx="14319388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14350" indent="-514350" algn="l" fontAlgn="base">
              <a:buAutoNum type="arabicPeriod"/>
            </a:pPr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пространство, в котором мы работаем и совершаем какие-либо действия с остальными элементами (тегами, триггерами, переменными);</a:t>
            </a:r>
          </a:p>
          <a:p>
            <a:pPr marL="514350" indent="-514350" algn="l" fontAlgn="base">
              <a:buAutoNum type="arabicPeriod"/>
            </a:pPr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Скрипт, подключаемый на сайте</a:t>
            </a:r>
          </a:p>
        </p:txBody>
      </p:sp>
    </p:spTree>
    <p:extLst>
      <p:ext uri="{BB962C8B-B14F-4D97-AF65-F5344CB8AC3E}">
        <p14:creationId xmlns:p14="http://schemas.microsoft.com/office/powerpoint/2010/main" val="324735410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C2E27-60FE-0344-BDCA-B96F754421A0}"/>
              </a:ext>
            </a:extLst>
          </p:cNvPr>
          <p:cNvSpPr txBox="1"/>
          <p:nvPr/>
        </p:nvSpPr>
        <p:spPr>
          <a:xfrm>
            <a:off x="1812470" y="2332458"/>
            <a:ext cx="16278817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Тег в </a:t>
            </a:r>
            <a:r>
              <a:rPr lang="en-US" sz="3200" dirty="0">
                <a:solidFill>
                  <a:srgbClr val="FFFFFF"/>
                </a:solidFill>
                <a:latin typeface="San Francisco Display Thin"/>
              </a:rPr>
              <a:t>Google Tag Manager – </a:t>
            </a:r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это фрагмент </a:t>
            </a:r>
            <a:r>
              <a:rPr lang="en-US" sz="3200" dirty="0">
                <a:solidFill>
                  <a:srgbClr val="FFFFFF"/>
                </a:solidFill>
                <a:latin typeface="San Francisco Display Thin"/>
              </a:rPr>
              <a:t>JavaScript </a:t>
            </a:r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кода, который собирает данные о посетителях на сайте и в приложении, а затем пересылает их на </a:t>
            </a:r>
            <a:r>
              <a:rPr lang="ru-RU" sz="3200" dirty="0">
                <a:solidFill>
                  <a:srgbClr val="FFFFFF"/>
                </a:solidFill>
                <a:latin typeface="San Francisco Display Th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сторонние сервисы</a:t>
            </a:r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 — </a:t>
            </a:r>
            <a:r>
              <a:rPr lang="en-US" sz="3200" dirty="0">
                <a:solidFill>
                  <a:srgbClr val="FFFFFF"/>
                </a:solidFill>
                <a:latin typeface="San Francisco Display Thin"/>
              </a:rPr>
              <a:t>Google Analytics, Google AdWords, Facebook, </a:t>
            </a:r>
            <a:r>
              <a:rPr lang="ru-RU" sz="3200" dirty="0" err="1">
                <a:solidFill>
                  <a:srgbClr val="FFFFFF"/>
                </a:solidFill>
                <a:latin typeface="San Francisco Display Thin"/>
              </a:rPr>
              <a:t>Яндекс.Метрика</a:t>
            </a:r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 и т.д.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0E18B-35E5-B74A-A0DC-34A46B6CB0A8}"/>
              </a:ext>
            </a:extLst>
          </p:cNvPr>
          <p:cNvSpPr txBox="1"/>
          <p:nvPr/>
        </p:nvSpPr>
        <p:spPr>
          <a:xfrm>
            <a:off x="8172449" y="483989"/>
            <a:ext cx="3771901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FFFFFF"/>
                </a:solidFill>
                <a:latin typeface="San Francisco Display Thin"/>
              </a:rPr>
              <a:t>Теги и триггеры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E10141-0EC0-5B49-9FBC-90FEFCBB1D12}"/>
              </a:ext>
            </a:extLst>
          </p:cNvPr>
          <p:cNvSpPr txBox="1"/>
          <p:nvPr/>
        </p:nvSpPr>
        <p:spPr>
          <a:xfrm>
            <a:off x="1812470" y="4466097"/>
            <a:ext cx="16278816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Триггер в </a:t>
            </a:r>
            <a:r>
              <a:rPr lang="en-US" sz="3200" dirty="0">
                <a:solidFill>
                  <a:srgbClr val="FFFFFF"/>
                </a:solidFill>
                <a:latin typeface="San Francisco Display Thin"/>
              </a:rPr>
              <a:t>GTM – </a:t>
            </a:r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это условие (правило), при котором активируется или блокируется тег. Для запуска тега должен быть хотя бы один триггер. Таким образом, нельзя создать тег без триггера. Каждый триггер может быть истинным (</a:t>
            </a:r>
            <a:r>
              <a:rPr lang="en-US" sz="3200" dirty="0">
                <a:solidFill>
                  <a:srgbClr val="FFFFFF"/>
                </a:solidFill>
                <a:latin typeface="San Francisco Display Thin"/>
              </a:rPr>
              <a:t>true), </a:t>
            </a:r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либо ложным (</a:t>
            </a:r>
            <a:r>
              <a:rPr lang="en-US" sz="3200" dirty="0">
                <a:solidFill>
                  <a:srgbClr val="FFFFFF"/>
                </a:solidFill>
                <a:latin typeface="San Francisco Display Thin"/>
              </a:rPr>
              <a:t>false). </a:t>
            </a:r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И он выполняется только в том случае, когда его значение является истинным и если выполняются все условия триггера.</a:t>
            </a:r>
          </a:p>
        </p:txBody>
      </p:sp>
    </p:spTree>
    <p:extLst>
      <p:ext uri="{BB962C8B-B14F-4D97-AF65-F5344CB8AC3E}">
        <p14:creationId xmlns:p14="http://schemas.microsoft.com/office/powerpoint/2010/main" val="347736474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23227-CD1B-9443-89B1-C60F49F10E72}"/>
              </a:ext>
            </a:extLst>
          </p:cNvPr>
          <p:cNvSpPr txBox="1"/>
          <p:nvPr/>
        </p:nvSpPr>
        <p:spPr>
          <a:xfrm>
            <a:off x="6596743" y="430128"/>
            <a:ext cx="7821386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Системы аналитики на основе событий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21205A-A124-8248-849C-C3F06B99B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800" y="1799772"/>
            <a:ext cx="7366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84D33F0-A57C-894A-98C9-61ED15DFF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800" y="4109278"/>
            <a:ext cx="6350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EB7E37-7ACF-714F-957E-FF3184907D00}"/>
              </a:ext>
            </a:extLst>
          </p:cNvPr>
          <p:cNvSpPr txBox="1"/>
          <p:nvPr/>
        </p:nvSpPr>
        <p:spPr>
          <a:xfrm>
            <a:off x="1676400" y="2831828"/>
            <a:ext cx="10058400" cy="49398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В какой-то момент индустрия развилась до состояния, где сайт может состоять из одной страницы или сайта, где происходит столь много всего, что бессмысленно рассматривать его, как одну страничку, потому что страничка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дозагружает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какие-то элементы, трансформируется, что-то постоянно происходит и т.д. Вследствие этого появились системы аналитики, которые работают на основе Событий</a:t>
            </a:r>
          </a:p>
        </p:txBody>
      </p:sp>
    </p:spTree>
    <p:extLst>
      <p:ext uri="{BB962C8B-B14F-4D97-AF65-F5344CB8AC3E}">
        <p14:creationId xmlns:p14="http://schemas.microsoft.com/office/powerpoint/2010/main" val="203792921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46757</TotalTime>
  <Words>1142</Words>
  <Application>Microsoft Macintosh PowerPoint</Application>
  <PresentationFormat>Произвольный</PresentationFormat>
  <Paragraphs>65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San Francisco Display Light</vt:lpstr>
      <vt:lpstr>San Francisco Display Thin</vt:lpstr>
      <vt:lpstr>San Francisco Display Ultralight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Павлин Николай</cp:lastModifiedBy>
  <cp:revision>111</cp:revision>
  <dcterms:modified xsi:type="dcterms:W3CDTF">2021-11-30T06:27:14Z</dcterms:modified>
</cp:coreProperties>
</file>