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67" r:id="rId3"/>
    <p:sldId id="387" r:id="rId4"/>
    <p:sldId id="384" r:id="rId5"/>
    <p:sldId id="373" r:id="rId6"/>
    <p:sldId id="374" r:id="rId7"/>
    <p:sldId id="385" r:id="rId8"/>
    <p:sldId id="386" r:id="rId9"/>
    <p:sldId id="382" r:id="rId10"/>
    <p:sldId id="389" r:id="rId11"/>
    <p:sldId id="390" r:id="rId12"/>
    <p:sldId id="388" r:id="rId13"/>
    <p:sldId id="383" r:id="rId14"/>
    <p:sldId id="391" r:id="rId15"/>
    <p:sldId id="392" r:id="rId16"/>
    <p:sldId id="393" r:id="rId17"/>
    <p:sldId id="369" r:id="rId18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/>
    <p:restoredTop sz="96396"/>
  </p:normalViewPr>
  <p:slideViewPr>
    <p:cSldViewPr snapToGrid="0" snapToObjects="1" showGuides="1">
      <p:cViewPr varScale="1">
        <p:scale>
          <a:sx n="90" d="100"/>
          <a:sy n="90" d="100"/>
        </p:scale>
        <p:origin x="288" y="35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73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238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3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724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243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18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598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1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7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0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1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4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32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41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d7e6hqis7A?feature=oembed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42383-12B2-8844-A7E0-06E116D2AD0C}"/>
              </a:ext>
            </a:extLst>
          </p:cNvPr>
          <p:cNvSpPr txBox="1"/>
          <p:nvPr/>
        </p:nvSpPr>
        <p:spPr>
          <a:xfrm>
            <a:off x="2443161" y="3910950"/>
            <a:ext cx="15230475" cy="54784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изменил философию и стандартизировал упаковку приложения. С помощью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мы можем упаковать приложение, отправить его в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репозиторий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, скачать оттуда, развернуть.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контейнер мы закладываем всё необходимое, поэтому решается проблема зависимостей.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гарантирует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воспроизводимость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 Я думаю, многие сталкивались с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невоспроизводимостью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: у тебя всё работает, пушишь на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продакшен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, там это перестает работать. С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эта проблема уходит. Если твой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контейнер запускается и делает то, что требуется делать, то с большой долей вероятности он запустится на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продакшене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и там сделает то же самое.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2680-604B-BF4A-A298-7A17E5210306}"/>
              </a:ext>
            </a:extLst>
          </p:cNvPr>
          <p:cNvSpPr txBox="1"/>
          <p:nvPr/>
        </p:nvSpPr>
        <p:spPr>
          <a:xfrm>
            <a:off x="2443160" y="1259949"/>
            <a:ext cx="15230475" cy="1615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программное обеспечение для автоматизации развёртывания и управления приложениями в средах с поддержкой контейнеризации.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35000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02785-2785-5D47-A09D-400846717D42}"/>
              </a:ext>
            </a:extLst>
          </p:cNvPr>
          <p:cNvSpPr txBox="1"/>
          <p:nvPr/>
        </p:nvSpPr>
        <p:spPr>
          <a:xfrm>
            <a:off x="2871787" y="3214316"/>
            <a:ext cx="14373225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состоит из нескольких компонентов: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Daemon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то самое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Container Engine;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запускает контейнеры.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CLI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утилита по управлению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инструкция по тому, как собирать образ.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Image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образ, из которого раскатывается контейнер.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Container.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registry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хранилище образов.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12DFB-B889-AB46-A753-B15C156C9B89}"/>
              </a:ext>
            </a:extLst>
          </p:cNvPr>
          <p:cNvSpPr txBox="1"/>
          <p:nvPr/>
        </p:nvSpPr>
        <p:spPr>
          <a:xfrm>
            <a:off x="8263277" y="430128"/>
            <a:ext cx="385252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500">
                <a:solidFill>
                  <a:srgbClr val="FFFFFF"/>
                </a:solidFill>
                <a:latin typeface="San Francisco Display Thin"/>
              </a:defRPr>
            </a:lvl1pPr>
          </a:lstStyle>
          <a:p>
            <a:r>
              <a:rPr lang="ru-RU" dirty="0"/>
              <a:t>Концепция </a:t>
            </a:r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0705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248FC6-04B5-8A49-BF02-FF1832E2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432181"/>
            <a:ext cx="14206537" cy="70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C0D60-CE28-1D4C-99C9-4BF6449D6FAA}"/>
              </a:ext>
            </a:extLst>
          </p:cNvPr>
          <p:cNvSpPr txBox="1"/>
          <p:nvPr/>
        </p:nvSpPr>
        <p:spPr>
          <a:xfrm>
            <a:off x="2500312" y="7916169"/>
            <a:ext cx="14206536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Docker_host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работает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daemon,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запускает контейнеры. Есть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Client,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который передаёт команды: собери образ, скачай образ, запусти контейнер.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daemon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ходит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registry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 выполняет их.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клиент может обращаться и локально (к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юникс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-сокету), и по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TCP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 удалённого хоста.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8B1E9-DDD9-B94B-83AF-B87C8BA9D830}"/>
              </a:ext>
            </a:extLst>
          </p:cNvPr>
          <p:cNvSpPr txBox="1"/>
          <p:nvPr/>
        </p:nvSpPr>
        <p:spPr>
          <a:xfrm>
            <a:off x="8263277" y="430128"/>
            <a:ext cx="385252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500">
                <a:solidFill>
                  <a:srgbClr val="FFFFFF"/>
                </a:solidFill>
                <a:latin typeface="San Francisco Display Thin"/>
              </a:defRPr>
            </a:lvl1pPr>
          </a:lstStyle>
          <a:p>
            <a:r>
              <a:rPr lang="ru-RU" dirty="0"/>
              <a:t>Концепция </a:t>
            </a:r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80740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8221436" y="430128"/>
            <a:ext cx="3673928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Docker-demon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65F75-4BC0-5341-A41B-6C4AC3AAF982}"/>
              </a:ext>
            </a:extLst>
          </p:cNvPr>
          <p:cNvSpPr txBox="1"/>
          <p:nvPr/>
        </p:nvSpPr>
        <p:spPr>
          <a:xfrm>
            <a:off x="2214563" y="4101406"/>
            <a:ext cx="14916150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daemon (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демон) — это серверная часть, она работает на хост-машине: скачивает образы и запускает из них контейнеры, создаёт сеть между контейнерами, собирает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логи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 Когда мы говорим «создай образ», этим тоже занимается демон.</a:t>
            </a:r>
          </a:p>
        </p:txBody>
      </p:sp>
    </p:spTree>
    <p:extLst>
      <p:ext uri="{BB962C8B-B14F-4D97-AF65-F5344CB8AC3E}">
        <p14:creationId xmlns:p14="http://schemas.microsoft.com/office/powerpoint/2010/main" val="33070655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9218500" y="295508"/>
            <a:ext cx="908276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CLI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65F75-4BC0-5341-A41B-6C4AC3AAF982}"/>
              </a:ext>
            </a:extLst>
          </p:cNvPr>
          <p:cNvSpPr txBox="1"/>
          <p:nvPr/>
        </p:nvSpPr>
        <p:spPr>
          <a:xfrm>
            <a:off x="1134201" y="2501207"/>
            <a:ext cx="164768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CLI 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клиентская часть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консольная утилита для работы с демоном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0EA59-721D-AD48-90B7-FEB658294D58}"/>
              </a:ext>
            </a:extLst>
          </p:cNvPr>
          <p:cNvSpPr txBox="1"/>
          <p:nvPr/>
        </p:nvSpPr>
        <p:spPr>
          <a:xfrm>
            <a:off x="1134200" y="5086833"/>
            <a:ext cx="7095400" cy="4939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ps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показать контейнеры, которые сейчас запущены на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Docker-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хосте.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images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показать образы, скачанные локально.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search &lt;&gt;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поиск образа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registry.</a:t>
            </a:r>
            <a:br>
              <a:rPr lang="en-US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pull &lt;&gt;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скачать образ из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registry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 машину.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9DFC8-2E2A-6B4A-9E5F-E89B3B0D825A}"/>
              </a:ext>
            </a:extLst>
          </p:cNvPr>
          <p:cNvSpPr txBox="1"/>
          <p:nvPr/>
        </p:nvSpPr>
        <p:spPr>
          <a:xfrm>
            <a:off x="11518777" y="5086833"/>
            <a:ext cx="7095400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build &lt;&lt;/path/to/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dir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&gt;&gt;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собрать образ.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run &lt;&gt;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запуск контейнер.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rm &lt;&gt;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удалить контейнер.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logs &lt;&gt; —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логи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контейнера</a:t>
            </a:r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start/stop/restart &lt;&gt;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работа с контейнером</a:t>
            </a:r>
          </a:p>
        </p:txBody>
      </p:sp>
    </p:spTree>
    <p:extLst>
      <p:ext uri="{BB962C8B-B14F-4D97-AF65-F5344CB8AC3E}">
        <p14:creationId xmlns:p14="http://schemas.microsoft.com/office/powerpoint/2010/main" val="259392848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7952526" y="430128"/>
            <a:ext cx="284015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3CA96-82B7-7342-A17F-EFE05AAA0D35}"/>
              </a:ext>
            </a:extLst>
          </p:cNvPr>
          <p:cNvSpPr txBox="1"/>
          <p:nvPr/>
        </p:nvSpPr>
        <p:spPr>
          <a:xfrm>
            <a:off x="1414463" y="2023371"/>
            <a:ext cx="16287750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 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инструкция для создания образа. Почти каждая команда инструкции — новый слой.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54C2C0-626D-694C-AB8E-A2AAD620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19" y="4579678"/>
            <a:ext cx="10561637" cy="514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5624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ADB82-88E3-7640-BF9D-4F50AC0F21B8}"/>
              </a:ext>
            </a:extLst>
          </p:cNvPr>
          <p:cNvSpPr txBox="1"/>
          <p:nvPr/>
        </p:nvSpPr>
        <p:spPr>
          <a:xfrm>
            <a:off x="1628775" y="1400666"/>
            <a:ext cx="16462513" cy="817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Image 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упаковка контейнера, из образа запускаются контейнеры. Из образа запускаются контейнеры, они хранятся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registry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 каждый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image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имеет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хеш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SHA-256,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имя и тег.</a:t>
            </a:r>
          </a:p>
          <a:p>
            <a:pPr algn="l"/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Image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собирается по инструкции из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.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Каждая инструкция из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создаёт новый слой. Слои могут использоваться повторно.</a:t>
            </a:r>
          </a:p>
          <a:p>
            <a:pPr algn="l"/>
            <a:br>
              <a:rPr lang="ru-RU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registry 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репозиторий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образов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 У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есть общедоступный стандартный реестр —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dockerhub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.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Но можно собрать свой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репозиторий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, свой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Docker registry.</a:t>
            </a:r>
          </a:p>
          <a:p>
            <a:pPr algn="l"/>
            <a:br>
              <a:rPr lang="en-US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Container 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то, что запускается из образа. По инструкции из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Dockerfile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собрали образ, затем мы его из этого образа запускаем. Этот контейнер изолирован от остальных контейнеров, он должен содержать в себе всё необходимое для работы приложения. </a:t>
            </a:r>
            <a:endParaRPr lang="en-US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151581636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8356812" y="476294"/>
            <a:ext cx="340317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Контейнеризация</a:t>
            </a:r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8477839" y="341611"/>
            <a:ext cx="316112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  <a:sym typeface="San Francisco Display Thin"/>
              </a:rPr>
              <a:t>Монолитная эра</a:t>
            </a:r>
          </a:p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FB20A-2DE8-C945-BC74-54C4E25A9BFC}"/>
              </a:ext>
            </a:extLst>
          </p:cNvPr>
          <p:cNvSpPr txBox="1"/>
          <p:nvPr/>
        </p:nvSpPr>
        <p:spPr>
          <a:xfrm>
            <a:off x="1845129" y="2316302"/>
            <a:ext cx="16491836" cy="1708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Монолитная эра — это начало 2000-х, когда все приложения были монолитными, с кучей зависимостей. Разработка шла долго. При этом серверов было не так много, мы все их знали по именам и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мониторили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</a:t>
            </a:r>
            <a:r>
              <a:rPr lang="ru-RU" dirty="0"/>
              <a:t>.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106213881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Shape 704">
            <a:extLst>
              <a:ext uri="{FF2B5EF4-FFF2-40B4-BE49-F238E27FC236}">
                <a16:creationId xmlns:a16="http://schemas.microsoft.com/office/drawing/2014/main" id="{DFCFD538-F475-4F4A-9B98-916E5690CC31}"/>
              </a:ext>
            </a:extLst>
          </p:cNvPr>
          <p:cNvSpPr/>
          <p:nvPr/>
        </p:nvSpPr>
        <p:spPr>
          <a:xfrm>
            <a:off x="8356813" y="341611"/>
            <a:ext cx="244297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Cattle vs Pets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  <p:pic>
        <p:nvPicPr>
          <p:cNvPr id="3" name="Мультимедиа в Интернете 2" descr="Cattle Vs  Pets">
            <a:hlinkClick r:id="" action="ppaction://media"/>
            <a:extLst>
              <a:ext uri="{FF2B5EF4-FFF2-40B4-BE49-F238E27FC236}">
                <a16:creationId xmlns:a16="http://schemas.microsoft.com/office/drawing/2014/main" id="{E706D9BF-0DD8-FD4F-B1F5-0FA21E001D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34826" y="1929312"/>
            <a:ext cx="9886950" cy="55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9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C2E7-3B2B-6C40-8FD0-C5632773758E}"/>
              </a:ext>
            </a:extLst>
          </p:cNvPr>
          <p:cNvSpPr txBox="1"/>
          <p:nvPr/>
        </p:nvSpPr>
        <p:spPr>
          <a:xfrm>
            <a:off x="5102733" y="430128"/>
            <a:ext cx="899693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Системы виртуализации на базе гипервизора</a:t>
            </a:r>
          </a:p>
        </p:txBody>
      </p:sp>
      <p:pic>
        <p:nvPicPr>
          <p:cNvPr id="15" name="Рисунок 14" descr="Пирамида с уровнями">
            <a:extLst>
              <a:ext uri="{FF2B5EF4-FFF2-40B4-BE49-F238E27FC236}">
                <a16:creationId xmlns:a16="http://schemas.microsoft.com/office/drawing/2014/main" id="{021C0895-FCA2-824B-B00A-BB10BA2A0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5029200"/>
            <a:ext cx="914400" cy="914400"/>
          </a:xfrm>
          <a:prstGeom prst="rect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481C8-7418-C348-B651-D89691A7DF14}"/>
              </a:ext>
            </a:extLst>
          </p:cNvPr>
          <p:cNvSpPr txBox="1"/>
          <p:nvPr/>
        </p:nvSpPr>
        <p:spPr>
          <a:xfrm>
            <a:off x="2057400" y="2985715"/>
            <a:ext cx="15330488" cy="4939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 системы виртуализации наверняка все слышали: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VMware, VirtualBox, Hyper-V,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Qemu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KVM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 т. д. Они обеспечивают изоляцию приложений и управление ресурсами, но у них есть и минусы. Чтобы сделать виртуализацию, нужен гипервизор. А гипервизор — это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оверхед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ресурсов. Да и сама виртуальная машина обычно целая махина — тяжелый образ, на нём операционная система,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Nginx, Apache,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возможно и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MySQL.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Образ большой, виртуальной машиной неудобно оперировать. Как следствие, работа с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виртуалками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может быть медленной. Чтобы решить эту проблему, создали системы виртуализации на уровне ядра.</a:t>
            </a:r>
          </a:p>
        </p:txBody>
      </p:sp>
    </p:spTree>
    <p:extLst>
      <p:ext uri="{BB962C8B-B14F-4D97-AF65-F5344CB8AC3E}">
        <p14:creationId xmlns:p14="http://schemas.microsoft.com/office/powerpoint/2010/main" val="29290360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7B9F0-9A81-404F-9070-47E0508B60B7}"/>
              </a:ext>
            </a:extLst>
          </p:cNvPr>
          <p:cNvSpPr txBox="1"/>
          <p:nvPr/>
        </p:nvSpPr>
        <p:spPr>
          <a:xfrm>
            <a:off x="5829300" y="430128"/>
            <a:ext cx="80010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Системы виртуализации на уровне ядра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0D0C6-0A5A-DF45-81EF-D288904B4006}"/>
              </a:ext>
            </a:extLst>
          </p:cNvPr>
          <p:cNvSpPr txBox="1"/>
          <p:nvPr/>
        </p:nvSpPr>
        <p:spPr>
          <a:xfrm>
            <a:off x="1228725" y="2823091"/>
            <a:ext cx="16862563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Виртуализацию на уровне ядра поддерживают системы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OpenVZ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, </a:t>
            </a:r>
            <a:r>
              <a:rPr lang="en-US" sz="3500" dirty="0" err="1">
                <a:solidFill>
                  <a:srgbClr val="FFFFFF"/>
                </a:solidFill>
                <a:latin typeface="San Francisco Display Thin"/>
              </a:rPr>
              <a:t>Systemd-nspawn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, LXC.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Яркий пример такой виртуализации —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LXC (Linux Containers).</a:t>
            </a:r>
          </a:p>
          <a:p>
            <a:pPr algn="l"/>
            <a:br>
              <a:rPr lang="en-US" sz="3500" dirty="0">
                <a:solidFill>
                  <a:srgbClr val="FFFFFF"/>
                </a:solidFill>
                <a:latin typeface="San Francisco Display Thin"/>
              </a:rPr>
            </a:b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LXC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система виртуализации на уровне операционной системы для запуска нескольких изолированных экземпляров операционной системы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Linux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на одном узле.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LXC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не использует виртуальные машины, а создаёт виртуальное окружение с собственным пространством процессов и сетевым стеком.</a:t>
            </a:r>
          </a:p>
        </p:txBody>
      </p:sp>
    </p:spTree>
    <p:extLst>
      <p:ext uri="{BB962C8B-B14F-4D97-AF65-F5344CB8AC3E}">
        <p14:creationId xmlns:p14="http://schemas.microsoft.com/office/powerpoint/2010/main" val="47910301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FD285-FF41-9A4B-A2E5-4FD4B623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2611793"/>
            <a:ext cx="13154025" cy="743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F6FD3-04A5-4B45-AFBD-86927E2C8BD8}"/>
              </a:ext>
            </a:extLst>
          </p:cNvPr>
          <p:cNvSpPr txBox="1"/>
          <p:nvPr/>
        </p:nvSpPr>
        <p:spPr>
          <a:xfrm>
            <a:off x="3150393" y="493395"/>
            <a:ext cx="13816012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Аппаратные гипервизоры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vs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гипервизоры поверх ОС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vs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контейнеры</a:t>
            </a:r>
          </a:p>
        </p:txBody>
      </p:sp>
    </p:spTree>
    <p:extLst>
      <p:ext uri="{BB962C8B-B14F-4D97-AF65-F5344CB8AC3E}">
        <p14:creationId xmlns:p14="http://schemas.microsoft.com/office/powerpoint/2010/main" val="324735410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8A85F-9C1A-4946-BF46-3E7489DCFC31}"/>
              </a:ext>
            </a:extLst>
          </p:cNvPr>
          <p:cNvSpPr txBox="1"/>
          <p:nvPr/>
        </p:nvSpPr>
        <p:spPr>
          <a:xfrm>
            <a:off x="1985963" y="2985716"/>
            <a:ext cx="15373350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2800" dirty="0">
                <a:solidFill>
                  <a:srgbClr val="FFFFFF"/>
                </a:solidFill>
                <a:latin typeface="San Francisco Display Thin"/>
              </a:rPr>
              <a:t>Когда появились системы виртуализации на уровне ядра, их начали активно применять. </a:t>
            </a:r>
            <a:r>
              <a:rPr lang="ru-RU" sz="2800" dirty="0" err="1">
                <a:solidFill>
                  <a:srgbClr val="FFFFFF"/>
                </a:solidFill>
                <a:latin typeface="San Francisco Display Thin"/>
              </a:rPr>
              <a:t>Оверхед</a:t>
            </a:r>
            <a:r>
              <a:rPr lang="ru-RU" sz="2800" dirty="0">
                <a:solidFill>
                  <a:srgbClr val="FFFFFF"/>
                </a:solidFill>
                <a:latin typeface="San Francisco Display Thin"/>
              </a:rPr>
              <a:t> на гипервизор пропал, но некоторые проблемы остались: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FFFFF"/>
                </a:solidFill>
                <a:latin typeface="San Francisco Display Thin"/>
              </a:rPr>
              <a:t>большие образы: в ту же </a:t>
            </a:r>
            <a:r>
              <a:rPr lang="en-US" sz="2800" dirty="0" err="1">
                <a:solidFill>
                  <a:srgbClr val="FFFFFF"/>
                </a:solidFill>
                <a:latin typeface="San Francisco Display Thin"/>
              </a:rPr>
              <a:t>OpenVZ</a:t>
            </a:r>
            <a:r>
              <a:rPr lang="en-US" sz="28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2800" dirty="0">
                <a:solidFill>
                  <a:srgbClr val="FFFFFF"/>
                </a:solidFill>
                <a:latin typeface="San Francisco Display Thin"/>
              </a:rPr>
              <a:t>толкают </a:t>
            </a:r>
            <a:r>
              <a:rPr lang="ru-RU" sz="2800" dirty="0" err="1">
                <a:solidFill>
                  <a:srgbClr val="FFFFFF"/>
                </a:solidFill>
                <a:latin typeface="San Francisco Display Thin"/>
              </a:rPr>
              <a:t>операционку</a:t>
            </a:r>
            <a:r>
              <a:rPr lang="ru-RU" sz="2800" dirty="0">
                <a:solidFill>
                  <a:srgbClr val="FFFFFF"/>
                </a:solidFill>
                <a:latin typeface="San Francisco Display Thin"/>
              </a:rPr>
              <a:t>, библиотеки, кучу разного софта, и в итоге образ всё равно получается немаленьким;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FFFFF"/>
                </a:solidFill>
                <a:latin typeface="San Francisco Display Thin"/>
              </a:rPr>
              <a:t>нет нормального стандарта упаковки и доставки, поэтому остаётся проблема зависимостей. Бывают ситуации, когда два куска кода используют одну библиотеку, но с разными версиями. Между ними возможен конфликт.</a:t>
            </a:r>
          </a:p>
        </p:txBody>
      </p:sp>
    </p:spTree>
    <p:extLst>
      <p:ext uri="{BB962C8B-B14F-4D97-AF65-F5344CB8AC3E}">
        <p14:creationId xmlns:p14="http://schemas.microsoft.com/office/powerpoint/2010/main" val="347736474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23227-CD1B-9443-89B1-C60F49F10E72}"/>
              </a:ext>
            </a:extLst>
          </p:cNvPr>
          <p:cNvSpPr txBox="1"/>
          <p:nvPr/>
        </p:nvSpPr>
        <p:spPr>
          <a:xfrm>
            <a:off x="8263277" y="430128"/>
            <a:ext cx="3590245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Эра контейнеров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109A6-B8C8-F849-98A9-2CBEDC79BCC8}"/>
              </a:ext>
            </a:extLst>
          </p:cNvPr>
          <p:cNvSpPr txBox="1"/>
          <p:nvPr/>
        </p:nvSpPr>
        <p:spPr>
          <a:xfrm>
            <a:off x="2986087" y="3126922"/>
            <a:ext cx="14144626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Один процесс — один контейнер.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Все нужные процессу зависимости доставляем в его контейнер. Это требует распиливать монолиты на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микросервисы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Чем меньше образ, тем лучше — меньше возможных уязвимостей, быстрее раскатывается и так далее.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Инстансы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становятся эфемерными.</a:t>
            </a:r>
          </a:p>
        </p:txBody>
      </p:sp>
    </p:spTree>
    <p:extLst>
      <p:ext uri="{BB962C8B-B14F-4D97-AF65-F5344CB8AC3E}">
        <p14:creationId xmlns:p14="http://schemas.microsoft.com/office/powerpoint/2010/main" val="203792921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46803</TotalTime>
  <Words>942</Words>
  <Application>Microsoft Macintosh PowerPoint</Application>
  <PresentationFormat>Произвольный</PresentationFormat>
  <Paragraphs>70</Paragraphs>
  <Slides>17</Slides>
  <Notes>17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112</cp:revision>
  <dcterms:modified xsi:type="dcterms:W3CDTF">2021-12-05T14:29:42Z</dcterms:modified>
</cp:coreProperties>
</file>