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67" r:id="rId3"/>
    <p:sldId id="374" r:id="rId4"/>
    <p:sldId id="385" r:id="rId5"/>
    <p:sldId id="394" r:id="rId6"/>
    <p:sldId id="403" r:id="rId7"/>
    <p:sldId id="402" r:id="rId8"/>
    <p:sldId id="398" r:id="rId9"/>
    <p:sldId id="400" r:id="rId10"/>
    <p:sldId id="399" r:id="rId11"/>
    <p:sldId id="395" r:id="rId12"/>
    <p:sldId id="387" r:id="rId13"/>
    <p:sldId id="396" r:id="rId14"/>
    <p:sldId id="384" r:id="rId15"/>
    <p:sldId id="373" r:id="rId16"/>
    <p:sldId id="401" r:id="rId17"/>
    <p:sldId id="369" r:id="rId18"/>
  </p:sldIdLst>
  <p:sldSz cx="20116800" cy="10972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746149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149230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223845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29846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37307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44769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52230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5969203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6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5"/>
    <p:restoredTop sz="96266"/>
  </p:normalViewPr>
  <p:slideViewPr>
    <p:cSldViewPr snapToGrid="0" snapToObjects="1" showGuides="1">
      <p:cViewPr varScale="1">
        <p:scale>
          <a:sx n="90" d="100"/>
          <a:sy n="90" d="100"/>
        </p:scale>
        <p:origin x="328" y="224"/>
      </p:cViewPr>
      <p:guideLst>
        <p:guide orient="horz" pos="3456"/>
        <p:guide pos="6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7" name="Shape 5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15861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492300" latinLnBrk="0">
      <a:defRPr sz="1200">
        <a:latin typeface="+mj-lt"/>
        <a:ea typeface="+mj-ea"/>
        <a:cs typeface="+mj-cs"/>
        <a:sym typeface="Calibri"/>
      </a:defRPr>
    </a:lvl1pPr>
    <a:lvl2pPr indent="228600" defTabSz="1492300" latinLnBrk="0">
      <a:defRPr sz="1200">
        <a:latin typeface="+mj-lt"/>
        <a:ea typeface="+mj-ea"/>
        <a:cs typeface="+mj-cs"/>
        <a:sym typeface="Calibri"/>
      </a:defRPr>
    </a:lvl2pPr>
    <a:lvl3pPr indent="457200" defTabSz="1492300" latinLnBrk="0">
      <a:defRPr sz="1200">
        <a:latin typeface="+mj-lt"/>
        <a:ea typeface="+mj-ea"/>
        <a:cs typeface="+mj-cs"/>
        <a:sym typeface="Calibri"/>
      </a:defRPr>
    </a:lvl3pPr>
    <a:lvl4pPr indent="685800" defTabSz="1492300" latinLnBrk="0">
      <a:defRPr sz="1200">
        <a:latin typeface="+mj-lt"/>
        <a:ea typeface="+mj-ea"/>
        <a:cs typeface="+mj-cs"/>
        <a:sym typeface="Calibri"/>
      </a:defRPr>
    </a:lvl4pPr>
    <a:lvl5pPr indent="914400" defTabSz="1492300" latinLnBrk="0">
      <a:defRPr sz="1200">
        <a:latin typeface="+mj-lt"/>
        <a:ea typeface="+mj-ea"/>
        <a:cs typeface="+mj-cs"/>
        <a:sym typeface="Calibri"/>
      </a:defRPr>
    </a:lvl5pPr>
    <a:lvl6pPr indent="1143000" defTabSz="1492300" latinLnBrk="0">
      <a:defRPr sz="1200">
        <a:latin typeface="+mj-lt"/>
        <a:ea typeface="+mj-ea"/>
        <a:cs typeface="+mj-cs"/>
        <a:sym typeface="Calibri"/>
      </a:defRPr>
    </a:lvl6pPr>
    <a:lvl7pPr indent="1371600" defTabSz="1492300" latinLnBrk="0">
      <a:defRPr sz="1200">
        <a:latin typeface="+mj-lt"/>
        <a:ea typeface="+mj-ea"/>
        <a:cs typeface="+mj-cs"/>
        <a:sym typeface="Calibri"/>
      </a:defRPr>
    </a:lvl7pPr>
    <a:lvl8pPr indent="1600200" defTabSz="1492300" latinLnBrk="0">
      <a:defRPr sz="1200">
        <a:latin typeface="+mj-lt"/>
        <a:ea typeface="+mj-ea"/>
        <a:cs typeface="+mj-cs"/>
        <a:sym typeface="Calibri"/>
      </a:defRPr>
    </a:lvl8pPr>
    <a:lvl9pPr indent="1828800" defTabSz="14923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711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Узнать, откуда собирать гипотезы</a:t>
            </a:r>
          </a:p>
          <a:p>
            <a:r>
              <a:rPr lang="ru-RU"/>
              <a:t>Узнать, как систематизировать гипотезы для последующей проверки</a:t>
            </a:r>
          </a:p>
          <a:p>
            <a:r>
              <a:rPr lang="ru-RU"/>
              <a:t>Получить чек-лист для </a:t>
            </a:r>
            <a:r>
              <a:rPr lang="ru-RU" err="1"/>
              <a:t>дискаверинга</a:t>
            </a:r>
            <a:r>
              <a:rPr lang="ru-RU"/>
              <a:t> и </a:t>
            </a:r>
            <a:r>
              <a:rPr lang="ru-RU" err="1"/>
              <a:t>валидации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944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12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Узнать, откуда собирать гипотезы</a:t>
            </a:r>
          </a:p>
          <a:p>
            <a:r>
              <a:rPr lang="ru-RU"/>
              <a:t>Узнать, как систематизировать гипотезы для последующей проверки</a:t>
            </a:r>
          </a:p>
          <a:p>
            <a:r>
              <a:rPr lang="ru-RU"/>
              <a:t>Получить чек-лист для </a:t>
            </a:r>
            <a:r>
              <a:rPr lang="ru-RU" err="1"/>
              <a:t>дискаверинга</a:t>
            </a:r>
            <a:r>
              <a:rPr lang="ru-RU"/>
              <a:t> и </a:t>
            </a:r>
            <a:r>
              <a:rPr lang="ru-RU" err="1"/>
              <a:t>валидации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815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144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474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507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1815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81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Узнать, откуда собирать гипотезы</a:t>
            </a:r>
          </a:p>
          <a:p>
            <a:r>
              <a:rPr lang="ru-RU"/>
              <a:t>Узнать, как систематизировать гипотезы для последующей проверки</a:t>
            </a:r>
          </a:p>
          <a:p>
            <a:r>
              <a:rPr lang="ru-RU"/>
              <a:t>Получить чек-лист для </a:t>
            </a:r>
            <a:r>
              <a:rPr lang="ru-RU" err="1"/>
              <a:t>дискаверинга</a:t>
            </a:r>
            <a:r>
              <a:rPr lang="ru-RU"/>
              <a:t> и </a:t>
            </a:r>
            <a:r>
              <a:rPr lang="ru-RU" err="1"/>
              <a:t>валидации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143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0013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9243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0092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457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617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Узнать, откуда собирать гипотезы</a:t>
            </a:r>
          </a:p>
          <a:p>
            <a:r>
              <a:rPr lang="ru-RU"/>
              <a:t>Узнать, как систематизировать гипотезы для последующей проверки</a:t>
            </a:r>
          </a:p>
          <a:p>
            <a:r>
              <a:rPr lang="ru-RU"/>
              <a:t>Получить чек-лист для </a:t>
            </a:r>
            <a:r>
              <a:rPr lang="ru-RU" err="1"/>
              <a:t>дискаверинга</a:t>
            </a:r>
            <a:r>
              <a:rPr lang="ru-RU"/>
              <a:t> и </a:t>
            </a:r>
            <a:r>
              <a:rPr lang="ru-RU" err="1"/>
              <a:t>валидации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556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Узнать, откуда собирать гипотезы</a:t>
            </a:r>
          </a:p>
          <a:p>
            <a:r>
              <a:rPr lang="ru-RU"/>
              <a:t>Узнать, как систематизировать гипотезы для последующей проверки</a:t>
            </a:r>
          </a:p>
          <a:p>
            <a:r>
              <a:rPr lang="ru-RU"/>
              <a:t>Получить чек-лист для </a:t>
            </a:r>
            <a:r>
              <a:rPr lang="ru-RU" err="1"/>
              <a:t>дискаверинга</a:t>
            </a:r>
            <a:r>
              <a:rPr lang="ru-RU"/>
              <a:t> и </a:t>
            </a:r>
            <a:r>
              <a:rPr lang="ru-RU" err="1"/>
              <a:t>валидации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916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t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Heade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44499" y="0"/>
            <a:ext cx="16441665" cy="5714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0" name="Shape 3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adient BG 02">
    <p:bg>
      <p:bgPr>
        <a:gradFill flip="none" rotWithShape="1">
          <a:gsLst>
            <a:gs pos="0">
              <a:srgbClr val="5267A4"/>
            </a:gs>
            <a:gs pos="100000">
              <a:srgbClr val="1992AA"/>
            </a:gs>
          </a:gsLst>
          <a:lin ang="1690303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3764076" y="-2"/>
            <a:ext cx="6352724" cy="10972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63507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8091288" y="610979"/>
            <a:ext cx="24567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67" r:id="rId5"/>
    <p:sldLayoutId id="2147483670" r:id="rId6"/>
    <p:sldLayoutId id="2147483688" r:id="rId7"/>
  </p:sldLayoutIdLst>
  <p:transition spd="med"/>
  <p:txStyles>
    <p:titleStyle>
      <a:lvl1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0" marR="0" indent="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73151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146303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219456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292607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365760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438912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512064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585215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1pPr>
      <a:lvl2pPr marL="0" marR="0" indent="746149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2pPr>
      <a:lvl3pPr marL="0" marR="0" indent="149230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3pPr>
      <a:lvl4pPr marL="0" marR="0" indent="223845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4pPr>
      <a:lvl5pPr marL="0" marR="0" indent="29846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5pPr>
      <a:lvl6pPr marL="0" marR="0" indent="37307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6pPr>
      <a:lvl7pPr marL="0" marR="0" indent="44769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7pPr>
      <a:lvl8pPr marL="0" marR="0" indent="52230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8pPr>
      <a:lvl9pPr marL="0" marR="0" indent="5969203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docker.com/compose/install/" TargetMode="External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590" name="Shape 590"/>
          <p:cNvSpPr/>
          <p:nvPr/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rgbClr val="21222C">
              <a:alpha val="6428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1" name="Shape 5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 dirty="0"/>
          </a:p>
        </p:txBody>
      </p:sp>
      <p:sp>
        <p:nvSpPr>
          <p:cNvPr id="592" name="Shape 592"/>
          <p:cNvSpPr/>
          <p:nvPr/>
        </p:nvSpPr>
        <p:spPr>
          <a:xfrm rot="21081982"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16903030"/>
          </a:gradFill>
          <a:ln w="12700">
            <a:miter lim="400000"/>
          </a:ln>
          <a:effectLst>
            <a:outerShdw blurRad="127000" dist="25400" dir="2150891" rotWithShape="0">
              <a:srgbClr val="000000">
                <a:alpha val="25253"/>
              </a:srgbClr>
            </a:outerShdw>
          </a:effectLst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3" name="Shape 593"/>
          <p:cNvSpPr/>
          <p:nvPr/>
        </p:nvSpPr>
        <p:spPr>
          <a:xfrm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solidFill>
            <a:srgbClr val="21222C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4" name="Shape 594"/>
          <p:cNvSpPr/>
          <p:nvPr/>
        </p:nvSpPr>
        <p:spPr>
          <a:xfrm>
            <a:off x="9126575" y="4993957"/>
            <a:ext cx="1863650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Проектный</a:t>
            </a:r>
            <a:endParaRPr dirty="0"/>
          </a:p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Практикум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0" animBg="1"/>
      <p:bldP spid="59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732549-775C-4747-97B3-32A971EA5609}"/>
              </a:ext>
            </a:extLst>
          </p:cNvPr>
          <p:cNvSpPr txBox="1"/>
          <p:nvPr/>
        </p:nvSpPr>
        <p:spPr>
          <a:xfrm>
            <a:off x="7789333" y="249278"/>
            <a:ext cx="4538133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Многоэтапная сборка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E9EA8F-555B-A748-A70F-6084E4304EEC}"/>
              </a:ext>
            </a:extLst>
          </p:cNvPr>
          <p:cNvSpPr txBox="1"/>
          <p:nvPr/>
        </p:nvSpPr>
        <p:spPr>
          <a:xfrm>
            <a:off x="2573865" y="1632144"/>
            <a:ext cx="13749867" cy="22467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Отделение зависимостей времени сборки от зависимостей среды выполнения.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Уменьшение общего размера образа за счет доставки только того, что нужно вашему приложению для работы.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BDAB8D5-8FA5-ED43-8815-59E862C2D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00" y="4630837"/>
            <a:ext cx="11040530" cy="36575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90F1B1E-489B-1C41-A88D-1CFAA812062F}"/>
              </a:ext>
            </a:extLst>
          </p:cNvPr>
          <p:cNvSpPr txBox="1"/>
          <p:nvPr/>
        </p:nvSpPr>
        <p:spPr>
          <a:xfrm>
            <a:off x="2590798" y="9040360"/>
            <a:ext cx="14935201" cy="17081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Мы используем образ 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node:12 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для выполнения сборки (максимально используя уровень кэширования) и затем копируем выходные данные в контейнер </a:t>
            </a:r>
            <a:r>
              <a:rPr lang="en-US" sz="3500" dirty="0" err="1">
                <a:solidFill>
                  <a:srgbClr val="FFFFFF"/>
                </a:solidFill>
                <a:latin typeface="San Francisco Display Thin"/>
              </a:rPr>
              <a:t>nginx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</p:spTree>
    <p:extLst>
      <p:ext uri="{BB962C8B-B14F-4D97-AF65-F5344CB8AC3E}">
        <p14:creationId xmlns:p14="http://schemas.microsoft.com/office/powerpoint/2010/main" val="2669037852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1A9022D-AB1B-684E-9F6D-98E0D36A9B58}"/>
              </a:ext>
            </a:extLst>
          </p:cNvPr>
          <p:cNvSpPr txBox="1"/>
          <p:nvPr/>
        </p:nvSpPr>
        <p:spPr>
          <a:xfrm>
            <a:off x="6739704" y="475426"/>
            <a:ext cx="6637392" cy="6309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Многоконтейнерные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приложения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8D1952-F776-B548-AC18-38AFC4CBE39F}"/>
              </a:ext>
            </a:extLst>
          </p:cNvPr>
          <p:cNvSpPr txBox="1"/>
          <p:nvPr/>
        </p:nvSpPr>
        <p:spPr>
          <a:xfrm>
            <a:off x="4008967" y="2041660"/>
            <a:ext cx="12098866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Каждый контейнер должен выполнять одно и то же действие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BD149-68B9-684C-81B2-810A6EBBC762}"/>
              </a:ext>
            </a:extLst>
          </p:cNvPr>
          <p:cNvSpPr txBox="1"/>
          <p:nvPr/>
        </p:nvSpPr>
        <p:spPr>
          <a:xfrm>
            <a:off x="2099734" y="3295431"/>
            <a:ext cx="15426266" cy="49398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Есть шанс, что вам придется масштабировать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API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и внешние интерфейсы по-другому, чем базы данных.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Отдельные контейнеры позволяют изолировать и обновлять версии.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Хотя контейнер для базы данных можно использовать локально, может потребоваться использовать управляемую службу для базы данных в рабочей среде. Вы не хотите поставлять ядро СУБД вместе с приложением.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Для выполнения нескольких процессов потребуется диспетчер процессов (контейнер запускает только один процесс), что усложняет запуск и завершение контейнера.</a:t>
            </a:r>
          </a:p>
        </p:txBody>
      </p:sp>
    </p:spTree>
    <p:extLst>
      <p:ext uri="{BB962C8B-B14F-4D97-AF65-F5344CB8AC3E}">
        <p14:creationId xmlns:p14="http://schemas.microsoft.com/office/powerpoint/2010/main" val="50241570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 dirty="0"/>
          </a:p>
        </p:txBody>
      </p:sp>
      <p:pic>
        <p:nvPicPr>
          <p:cNvPr id="1026" name="Picture 2" descr="Приложение Todo, подключенное к контейнеру MySQL">
            <a:extLst>
              <a:ext uri="{FF2B5EF4-FFF2-40B4-BE49-F238E27FC236}">
                <a16:creationId xmlns:a16="http://schemas.microsoft.com/office/drawing/2014/main" id="{8111985D-5248-4147-8B26-AE070028E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132" y="7623230"/>
            <a:ext cx="7265466" cy="29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834A90-C1AF-0442-AED0-61D9F70B03AB}"/>
              </a:ext>
            </a:extLst>
          </p:cNvPr>
          <p:cNvSpPr txBox="1"/>
          <p:nvPr/>
        </p:nvSpPr>
        <p:spPr>
          <a:xfrm>
            <a:off x="6494169" y="177254"/>
            <a:ext cx="6637392" cy="6309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Многоконтейнерные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приложения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1B26C-A111-C649-81D8-5BE73FE39CFA}"/>
              </a:ext>
            </a:extLst>
          </p:cNvPr>
          <p:cNvSpPr txBox="1"/>
          <p:nvPr/>
        </p:nvSpPr>
        <p:spPr>
          <a:xfrm>
            <a:off x="2336799" y="2180020"/>
            <a:ext cx="14952133" cy="11695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Контейнеры по умолчанию работают изолированно и не имеют никакого представления о других процессах или контейнерах на одном компьютере.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EAD1EB-34FB-2943-A724-7D1AFBE57F68}"/>
              </a:ext>
            </a:extLst>
          </p:cNvPr>
          <p:cNvSpPr txBox="1"/>
          <p:nvPr/>
        </p:nvSpPr>
        <p:spPr>
          <a:xfrm>
            <a:off x="2336799" y="3710029"/>
            <a:ext cx="10058400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E6E6E6"/>
                </a:solidFill>
                <a:effectLst/>
                <a:latin typeface="SFMono-Regular"/>
              </a:rPr>
              <a:t>docker network create </a:t>
            </a:r>
            <a:r>
              <a:rPr lang="en-US" b="0" i="0" u="none" strike="noStrike" dirty="0" err="1">
                <a:solidFill>
                  <a:srgbClr val="E6E6E6"/>
                </a:solidFill>
                <a:effectLst/>
                <a:latin typeface="SFMono-Regular"/>
              </a:rPr>
              <a:t>todo</a:t>
            </a:r>
            <a:r>
              <a:rPr lang="en-US" b="0" i="0" u="none" strike="noStrike" dirty="0">
                <a:solidFill>
                  <a:srgbClr val="E6E6E6"/>
                </a:solidFill>
                <a:effectLst/>
                <a:latin typeface="SFMono-Regular"/>
              </a:rPr>
              <a:t>-app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ADA06A-18FB-734A-9EEE-8197596F1734}"/>
              </a:ext>
            </a:extLst>
          </p:cNvPr>
          <p:cNvSpPr txBox="1"/>
          <p:nvPr/>
        </p:nvSpPr>
        <p:spPr>
          <a:xfrm>
            <a:off x="2269065" y="4547681"/>
            <a:ext cx="10058400" cy="187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E6E6E6"/>
                </a:solidFill>
                <a:effectLst/>
                <a:latin typeface="SFMono-Regular"/>
              </a:rPr>
              <a:t>docker run -d \ --network </a:t>
            </a:r>
            <a:r>
              <a:rPr lang="en-US" b="0" i="0" u="none" strike="noStrike" dirty="0" err="1">
                <a:solidFill>
                  <a:srgbClr val="E6E6E6"/>
                </a:solidFill>
                <a:effectLst/>
                <a:latin typeface="SFMono-Regular"/>
              </a:rPr>
              <a:t>todo</a:t>
            </a:r>
            <a:r>
              <a:rPr lang="en-US" b="0" i="0" u="none" strike="noStrike" dirty="0">
                <a:solidFill>
                  <a:srgbClr val="E6E6E6"/>
                </a:solidFill>
                <a:effectLst/>
                <a:latin typeface="SFMono-Regular"/>
              </a:rPr>
              <a:t>-app --network-alias </a:t>
            </a:r>
            <a:r>
              <a:rPr lang="en-US" b="0" i="0" u="none" strike="noStrike" dirty="0" err="1">
                <a:solidFill>
                  <a:srgbClr val="E6E6E6"/>
                </a:solidFill>
                <a:effectLst/>
                <a:latin typeface="SFMono-Regular"/>
              </a:rPr>
              <a:t>mysql</a:t>
            </a:r>
            <a:r>
              <a:rPr lang="en-US" b="0" i="0" u="none" strike="noStrike" dirty="0">
                <a:solidFill>
                  <a:srgbClr val="E6E6E6"/>
                </a:solidFill>
                <a:effectLst/>
                <a:latin typeface="SFMono-Regular"/>
              </a:rPr>
              <a:t> \ -v </a:t>
            </a:r>
            <a:r>
              <a:rPr lang="en-US" b="0" i="0" u="none" strike="noStrike" dirty="0" err="1">
                <a:solidFill>
                  <a:srgbClr val="E6E6E6"/>
                </a:solidFill>
                <a:effectLst/>
                <a:latin typeface="SFMono-Regular"/>
              </a:rPr>
              <a:t>todo</a:t>
            </a:r>
            <a:r>
              <a:rPr lang="en-US" b="0" i="0" u="none" strike="noStrike" dirty="0">
                <a:solidFill>
                  <a:srgbClr val="E6E6E6"/>
                </a:solidFill>
                <a:effectLst/>
                <a:latin typeface="SFMono-Regular"/>
              </a:rPr>
              <a:t>-</a:t>
            </a:r>
            <a:r>
              <a:rPr lang="en-US" b="0" i="0" u="none" strike="noStrike" dirty="0" err="1">
                <a:solidFill>
                  <a:srgbClr val="E6E6E6"/>
                </a:solidFill>
                <a:effectLst/>
                <a:latin typeface="SFMono-Regular"/>
              </a:rPr>
              <a:t>mysql</a:t>
            </a:r>
            <a:r>
              <a:rPr lang="en-US" b="0" i="0" u="none" strike="noStrike" dirty="0">
                <a:solidFill>
                  <a:srgbClr val="E6E6E6"/>
                </a:solidFill>
                <a:effectLst/>
                <a:latin typeface="SFMono-Regular"/>
              </a:rPr>
              <a:t>-data:/var/lib/</a:t>
            </a:r>
            <a:r>
              <a:rPr lang="en-US" b="0" i="0" u="none" strike="noStrike" dirty="0" err="1">
                <a:solidFill>
                  <a:srgbClr val="E6E6E6"/>
                </a:solidFill>
                <a:effectLst/>
                <a:latin typeface="SFMono-Regular"/>
              </a:rPr>
              <a:t>mysql</a:t>
            </a:r>
            <a:r>
              <a:rPr lang="en-US" b="0" i="0" u="none" strike="noStrike" dirty="0">
                <a:solidFill>
                  <a:srgbClr val="E6E6E6"/>
                </a:solidFill>
                <a:effectLst/>
                <a:latin typeface="SFMono-Regular"/>
              </a:rPr>
              <a:t> \ -e MYSQL_ROOT_PASSWORD=secret \ -e MYSQL_DATABASE=</a:t>
            </a:r>
            <a:r>
              <a:rPr lang="en-US" b="0" i="0" u="none" strike="noStrike" dirty="0" err="1">
                <a:solidFill>
                  <a:srgbClr val="E6E6E6"/>
                </a:solidFill>
                <a:effectLst/>
                <a:latin typeface="SFMono-Regular"/>
              </a:rPr>
              <a:t>todos</a:t>
            </a:r>
            <a:r>
              <a:rPr lang="en-US" b="0" i="0" u="none" strike="noStrike" dirty="0">
                <a:solidFill>
                  <a:srgbClr val="E6E6E6"/>
                </a:solidFill>
                <a:effectLst/>
                <a:latin typeface="SFMono-Regular"/>
              </a:rPr>
              <a:t> \ mysql:5.7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2138815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12" name="Shape 704">
            <a:extLst>
              <a:ext uri="{FF2B5EF4-FFF2-40B4-BE49-F238E27FC236}">
                <a16:creationId xmlns:a16="http://schemas.microsoft.com/office/drawing/2014/main" id="{DFCFD538-F475-4F4A-9B98-916E5690CC31}"/>
              </a:ext>
            </a:extLst>
          </p:cNvPr>
          <p:cNvSpPr/>
          <p:nvPr/>
        </p:nvSpPr>
        <p:spPr>
          <a:xfrm>
            <a:off x="8234984" y="206990"/>
            <a:ext cx="3080972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Docker-compose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52C7F-02C7-F340-A813-7A59F7B53472}"/>
              </a:ext>
            </a:extLst>
          </p:cNvPr>
          <p:cNvSpPr txBox="1"/>
          <p:nvPr/>
        </p:nvSpPr>
        <p:spPr>
          <a:xfrm>
            <a:off x="2765070" y="2949939"/>
            <a:ext cx="14020800" cy="2785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Docker Compose —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это средство, разработанное для помощи в определении и совместном использовании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многоконтейнерных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приложений. С помощью средства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Compose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можно создать файл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YAML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для определения служб и с помощью одной команды запускать и останавливать все, что нужно.</a:t>
            </a:r>
          </a:p>
        </p:txBody>
      </p:sp>
    </p:spTree>
    <p:extLst>
      <p:ext uri="{BB962C8B-B14F-4D97-AF65-F5344CB8AC3E}">
        <p14:creationId xmlns:p14="http://schemas.microsoft.com/office/powerpoint/2010/main" val="1197615467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12" name="Shape 704">
            <a:extLst>
              <a:ext uri="{FF2B5EF4-FFF2-40B4-BE49-F238E27FC236}">
                <a16:creationId xmlns:a16="http://schemas.microsoft.com/office/drawing/2014/main" id="{DFCFD538-F475-4F4A-9B98-916E5690CC31}"/>
              </a:ext>
            </a:extLst>
          </p:cNvPr>
          <p:cNvSpPr/>
          <p:nvPr/>
        </p:nvSpPr>
        <p:spPr>
          <a:xfrm>
            <a:off x="8356813" y="341611"/>
            <a:ext cx="283731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Преимущества</a:t>
            </a:r>
          </a:p>
        </p:txBody>
      </p:sp>
      <p:sp>
        <p:nvSpPr>
          <p:cNvPr id="5" name="Shape 704">
            <a:extLst>
              <a:ext uri="{FF2B5EF4-FFF2-40B4-BE49-F238E27FC236}">
                <a16:creationId xmlns:a16="http://schemas.microsoft.com/office/drawing/2014/main" id="{C485C4DE-AA7B-6544-84F4-556D1401555C}"/>
              </a:ext>
            </a:extLst>
          </p:cNvPr>
          <p:cNvSpPr/>
          <p:nvPr/>
        </p:nvSpPr>
        <p:spPr>
          <a:xfrm>
            <a:off x="3355443" y="2763078"/>
            <a:ext cx="12840053" cy="16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Позволяет удобно определить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многоконтейнерное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приложение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Появляется возможность добавлять набор контейнеров в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VCS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Базовые возможности масштабирования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451639303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7C2E7-3B2B-6C40-8FD0-C5632773758E}"/>
              </a:ext>
            </a:extLst>
          </p:cNvPr>
          <p:cNvSpPr txBox="1"/>
          <p:nvPr/>
        </p:nvSpPr>
        <p:spPr>
          <a:xfrm>
            <a:off x="8969100" y="430128"/>
            <a:ext cx="2178600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Установка </a:t>
            </a:r>
          </a:p>
        </p:txBody>
      </p:sp>
      <p:pic>
        <p:nvPicPr>
          <p:cNvPr id="15" name="Рисунок 14" descr="Пирамида с уровнями">
            <a:extLst>
              <a:ext uri="{FF2B5EF4-FFF2-40B4-BE49-F238E27FC236}">
                <a16:creationId xmlns:a16="http://schemas.microsoft.com/office/drawing/2014/main" id="{021C0895-FCA2-824B-B00A-BB10BA2A0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1200" y="5029200"/>
            <a:ext cx="914400" cy="914400"/>
          </a:xfrm>
          <a:prstGeom prst="rect">
            <a:avLst/>
          </a:prstGeom>
          <a:scene3d>
            <a:camera prst="orthographicFront">
              <a:rot lat="0" lon="5400000" rev="0"/>
            </a:camera>
            <a:lightRig rig="threePt" dir="t"/>
          </a:scene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07E8F6-4AB9-ED43-9F17-E22E295DCE85}"/>
              </a:ext>
            </a:extLst>
          </p:cNvPr>
          <p:cNvSpPr txBox="1"/>
          <p:nvPr/>
        </p:nvSpPr>
        <p:spPr>
          <a:xfrm>
            <a:off x="2946516" y="2770325"/>
            <a:ext cx="12045167" cy="44012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Идет по умолчанию в рамках  установщика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docker-desktop</a:t>
            </a:r>
          </a:p>
          <a:p>
            <a:endParaRPr lang="en-US" sz="3500" dirty="0">
              <a:solidFill>
                <a:srgbClr val="FFFFFF"/>
              </a:solidFill>
              <a:latin typeface="San Francisco Display Thin"/>
            </a:endParaRP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Проверяем, что действительно установлен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:</a:t>
            </a:r>
          </a:p>
          <a:p>
            <a:endParaRPr lang="en-US" sz="3500" dirty="0">
              <a:solidFill>
                <a:srgbClr val="FFFFFF"/>
              </a:solidFill>
              <a:latin typeface="San Francisco Display Thin"/>
            </a:endParaRPr>
          </a:p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docker-compose version</a:t>
            </a:r>
          </a:p>
          <a:p>
            <a:endParaRPr lang="en-US" sz="3500" dirty="0">
              <a:solidFill>
                <a:srgbClr val="FFFFFF"/>
              </a:solidFill>
              <a:latin typeface="San Francisco Display Thin"/>
            </a:endParaRP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Если утилита не установлена, то читаем инструкцию по установке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  <a:hlinkClick r:id="rId5"/>
              </a:rPr>
              <a:t>тут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</p:spTree>
    <p:extLst>
      <p:ext uri="{BB962C8B-B14F-4D97-AF65-F5344CB8AC3E}">
        <p14:creationId xmlns:p14="http://schemas.microsoft.com/office/powerpoint/2010/main" val="2929036006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16</a:t>
            </a:fld>
            <a:endParaRPr/>
          </a:p>
        </p:txBody>
      </p:sp>
      <p:pic>
        <p:nvPicPr>
          <p:cNvPr id="15" name="Рисунок 14" descr="Пирамида с уровнями">
            <a:extLst>
              <a:ext uri="{FF2B5EF4-FFF2-40B4-BE49-F238E27FC236}">
                <a16:creationId xmlns:a16="http://schemas.microsoft.com/office/drawing/2014/main" id="{021C0895-FCA2-824B-B00A-BB10BA2A0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1200" y="5029200"/>
            <a:ext cx="914400" cy="914400"/>
          </a:xfrm>
          <a:prstGeom prst="rect">
            <a:avLst/>
          </a:prstGeom>
          <a:scene3d>
            <a:camera prst="orthographicFront">
              <a:rot lat="0" lon="5400000" rev="0"/>
            </a:camera>
            <a:lightRig rig="threePt" dir="t"/>
          </a:scene3d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B29EB9A-2F4B-A54C-AEEF-E27E5FA04C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91" y="1296078"/>
            <a:ext cx="9895417" cy="838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46975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17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9048508" y="4947791"/>
            <a:ext cx="201978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/>
              <a:t>QA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070840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 dirty="0"/>
          </a:p>
        </p:txBody>
      </p:sp>
      <p:sp>
        <p:nvSpPr>
          <p:cNvPr id="704" name="Shape 704"/>
          <p:cNvSpPr/>
          <p:nvPr/>
        </p:nvSpPr>
        <p:spPr>
          <a:xfrm>
            <a:off x="8356812" y="476294"/>
            <a:ext cx="3181961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Docker Advanced</a:t>
            </a:r>
          </a:p>
        </p:txBody>
      </p:sp>
      <p:sp>
        <p:nvSpPr>
          <p:cNvPr id="16" name="Shape 704">
            <a:extLst>
              <a:ext uri="{FF2B5EF4-FFF2-40B4-BE49-F238E27FC236}">
                <a16:creationId xmlns:a16="http://schemas.microsoft.com/office/drawing/2014/main" id="{AC3CF8BF-3BFA-F941-A93C-9144A0E4CB47}"/>
              </a:ext>
            </a:extLst>
          </p:cNvPr>
          <p:cNvSpPr/>
          <p:nvPr/>
        </p:nvSpPr>
        <p:spPr>
          <a:xfrm>
            <a:off x="1875772" y="4005158"/>
            <a:ext cx="2359620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/>
              <a:t>Что изучим?</a:t>
            </a:r>
            <a:endParaRPr/>
          </a:p>
        </p:txBody>
      </p:sp>
      <p:sp>
        <p:nvSpPr>
          <p:cNvPr id="25" name="Shape 704">
            <a:extLst>
              <a:ext uri="{FF2B5EF4-FFF2-40B4-BE49-F238E27FC236}">
                <a16:creationId xmlns:a16="http://schemas.microsoft.com/office/drawing/2014/main" id="{F43ADDBC-FF03-3B42-8757-1E86A2622678}"/>
              </a:ext>
            </a:extLst>
          </p:cNvPr>
          <p:cNvSpPr/>
          <p:nvPr/>
        </p:nvSpPr>
        <p:spPr>
          <a:xfrm>
            <a:off x="7064792" y="4035291"/>
            <a:ext cx="5987216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/>
              <a:t>Что будем делать на практике?</a:t>
            </a:r>
            <a:endParaRPr/>
          </a:p>
        </p:txBody>
      </p:sp>
      <p:sp>
        <p:nvSpPr>
          <p:cNvPr id="26" name="Shape 704">
            <a:extLst>
              <a:ext uri="{FF2B5EF4-FFF2-40B4-BE49-F238E27FC236}">
                <a16:creationId xmlns:a16="http://schemas.microsoft.com/office/drawing/2014/main" id="{C956DAC2-27F8-6441-88D9-717BC9829555}"/>
              </a:ext>
            </a:extLst>
          </p:cNvPr>
          <p:cNvSpPr/>
          <p:nvPr/>
        </p:nvSpPr>
        <p:spPr>
          <a:xfrm>
            <a:off x="14944593" y="4035290"/>
            <a:ext cx="314669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/>
              <a:t>Где пригодится?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584264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7B9F0-9A81-404F-9070-47E0508B60B7}"/>
              </a:ext>
            </a:extLst>
          </p:cNvPr>
          <p:cNvSpPr txBox="1"/>
          <p:nvPr/>
        </p:nvSpPr>
        <p:spPr>
          <a:xfrm>
            <a:off x="2057399" y="2123461"/>
            <a:ext cx="16518467" cy="11695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Перед тем, как перейти к изучению конфигурационных файлов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docker-compose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необходимо изучить файловую систему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docker.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54A743-0381-1A46-8FBF-86E32BDFA51A}"/>
              </a:ext>
            </a:extLst>
          </p:cNvPr>
          <p:cNvSpPr txBox="1"/>
          <p:nvPr/>
        </p:nvSpPr>
        <p:spPr>
          <a:xfrm>
            <a:off x="2057398" y="4962001"/>
            <a:ext cx="16033889" cy="2785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При запуске контейнера он использует различные слои из образа для своей файловой системы. Каждый контейнер также получает собственную "область временных файлов" для создания, обновления и удаления файлов. Никакие изменения не будут видны другому контейнеру, даже если они используют один и тот же образ.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53DC7-3C6B-5D4C-9B69-48C8351EBFFD}"/>
              </a:ext>
            </a:extLst>
          </p:cNvPr>
          <p:cNvSpPr txBox="1"/>
          <p:nvPr/>
        </p:nvSpPr>
        <p:spPr>
          <a:xfrm>
            <a:off x="8255343" y="430129"/>
            <a:ext cx="3606113" cy="6309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Файловая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47910301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52F6FD3-04A5-4B45-AFBD-86927E2C8BD8}"/>
              </a:ext>
            </a:extLst>
          </p:cNvPr>
          <p:cNvSpPr txBox="1"/>
          <p:nvPr/>
        </p:nvSpPr>
        <p:spPr>
          <a:xfrm>
            <a:off x="2625459" y="2356063"/>
            <a:ext cx="13816012" cy="11695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Объявить использование тома можно с помощью опции –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v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или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volumes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в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docker-compose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3825B-94D3-5B41-8206-7EFBAE4B48AC}"/>
              </a:ext>
            </a:extLst>
          </p:cNvPr>
          <p:cNvSpPr txBox="1"/>
          <p:nvPr/>
        </p:nvSpPr>
        <p:spPr>
          <a:xfrm>
            <a:off x="2625459" y="4268830"/>
            <a:ext cx="13478140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docker run -</a:t>
            </a:r>
            <a:r>
              <a:rPr lang="en-US" sz="3500" dirty="0" err="1">
                <a:solidFill>
                  <a:srgbClr val="FFFFFF"/>
                </a:solidFill>
                <a:latin typeface="San Francisco Display Thin"/>
              </a:rPr>
              <a:t>dp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 3000:3000 </a:t>
            </a:r>
            <a:r>
              <a:rPr lang="en-US" sz="3500" b="1" dirty="0">
                <a:solidFill>
                  <a:srgbClr val="FFFFFF"/>
                </a:solidFill>
                <a:latin typeface="San Francisco Display Thin"/>
              </a:rPr>
              <a:t>-v </a:t>
            </a:r>
            <a:r>
              <a:rPr lang="en-US" sz="3500" b="1" dirty="0" err="1">
                <a:solidFill>
                  <a:srgbClr val="FFFFFF"/>
                </a:solidFill>
                <a:latin typeface="San Francisco Display Thin"/>
              </a:rPr>
              <a:t>todo-db</a:t>
            </a:r>
            <a:r>
              <a:rPr lang="en-US" sz="3500" b="1" dirty="0">
                <a:solidFill>
                  <a:srgbClr val="FFFFFF"/>
                </a:solidFill>
                <a:latin typeface="San Francisco Display Thin"/>
              </a:rPr>
              <a:t>:/</a:t>
            </a:r>
            <a:r>
              <a:rPr lang="en-US" sz="3500" b="1" dirty="0" err="1">
                <a:solidFill>
                  <a:srgbClr val="FFFFFF"/>
                </a:solidFill>
                <a:latin typeface="San Francisco Display Thin"/>
              </a:rPr>
              <a:t>etc</a:t>
            </a:r>
            <a:r>
              <a:rPr lang="en-US" sz="3500" b="1" dirty="0">
                <a:solidFill>
                  <a:srgbClr val="FFFFFF"/>
                </a:solidFill>
                <a:latin typeface="San Francisco Display Thin"/>
              </a:rPr>
              <a:t>/</a:t>
            </a:r>
            <a:r>
              <a:rPr lang="en-US" sz="3500" b="1" dirty="0" err="1">
                <a:solidFill>
                  <a:srgbClr val="FFFFFF"/>
                </a:solidFill>
                <a:latin typeface="San Francisco Display Thin"/>
              </a:rPr>
              <a:t>todos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 getting-started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AB08D6-5EC6-7446-B37D-C53745D07F25}"/>
              </a:ext>
            </a:extLst>
          </p:cNvPr>
          <p:cNvSpPr txBox="1"/>
          <p:nvPr/>
        </p:nvSpPr>
        <p:spPr>
          <a:xfrm>
            <a:off x="2625459" y="5211059"/>
            <a:ext cx="13478140" cy="11695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Автоматически создаст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volume </a:t>
            </a:r>
            <a:r>
              <a:rPr lang="en-US" sz="3500" dirty="0" err="1">
                <a:solidFill>
                  <a:srgbClr val="FFFFFF"/>
                </a:solidFill>
                <a:latin typeface="San Francisco Display Thin"/>
              </a:rPr>
              <a:t>todo-db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который будет проброшен в контейнер по пути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/</a:t>
            </a:r>
            <a:r>
              <a:rPr lang="en-US" sz="3500" dirty="0" err="1">
                <a:solidFill>
                  <a:srgbClr val="FFFFFF"/>
                </a:solidFill>
                <a:latin typeface="San Francisco Display Thin"/>
              </a:rPr>
              <a:t>etc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/</a:t>
            </a:r>
            <a:r>
              <a:rPr lang="en-US" sz="3500" dirty="0" err="1">
                <a:solidFill>
                  <a:srgbClr val="FFFFFF"/>
                </a:solidFill>
                <a:latin typeface="San Francisco Display Thin"/>
              </a:rPr>
              <a:t>todos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11382-7F44-9F49-BA41-94FC8FEBB686}"/>
              </a:ext>
            </a:extLst>
          </p:cNvPr>
          <p:cNvSpPr txBox="1"/>
          <p:nvPr/>
        </p:nvSpPr>
        <p:spPr>
          <a:xfrm>
            <a:off x="2625458" y="6901417"/>
            <a:ext cx="13664407" cy="27699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E6E6E6"/>
                </a:solidFill>
                <a:effectLst/>
                <a:latin typeface="SFMono-Regular"/>
              </a:rPr>
              <a:t>docker volume inspect </a:t>
            </a:r>
            <a:r>
              <a:rPr lang="en-US" b="0" i="0" u="none" strike="noStrike" dirty="0" err="1">
                <a:solidFill>
                  <a:srgbClr val="E6E6E6"/>
                </a:solidFill>
                <a:effectLst/>
                <a:latin typeface="SFMono-Regular"/>
              </a:rPr>
              <a:t>todo-db</a:t>
            </a:r>
            <a:r>
              <a:rPr lang="en-US" b="0" i="0" u="none" strike="noStrike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</a:p>
          <a:p>
            <a:r>
              <a:rPr lang="en-US" b="0" i="0" u="none" strike="noStrike" dirty="0">
                <a:solidFill>
                  <a:srgbClr val="E6E6E6"/>
                </a:solidFill>
                <a:effectLst/>
                <a:latin typeface="SFMono-Regular"/>
              </a:rPr>
              <a:t>[</a:t>
            </a:r>
          </a:p>
          <a:p>
            <a:r>
              <a:rPr lang="en-US" b="0" i="0" u="none" strike="noStrike" dirty="0">
                <a:solidFill>
                  <a:srgbClr val="E6E6E6"/>
                </a:solidFill>
                <a:effectLst/>
                <a:latin typeface="SFMono-Regular"/>
              </a:rPr>
              <a:t> { </a:t>
            </a:r>
            <a:r>
              <a:rPr lang="en-US" b="0" i="0" u="none" strike="noStrike" dirty="0">
                <a:solidFill>
                  <a:srgbClr val="CE9178"/>
                </a:solidFill>
                <a:effectLst/>
                <a:latin typeface="SFMono-Regular"/>
              </a:rPr>
              <a:t>"</a:t>
            </a:r>
            <a:r>
              <a:rPr lang="en-US" b="0" i="0" u="none" strike="noStrike" dirty="0" err="1">
                <a:solidFill>
                  <a:srgbClr val="CE9178"/>
                </a:solidFill>
                <a:effectLst/>
                <a:latin typeface="SFMono-Regular"/>
              </a:rPr>
              <a:t>CreatedAt</a:t>
            </a:r>
            <a:r>
              <a:rPr lang="en-US" b="0" i="0" u="none" strike="noStrike" dirty="0">
                <a:solidFill>
                  <a:srgbClr val="CE9178"/>
                </a:solidFill>
                <a:effectLst/>
                <a:latin typeface="SFMono-Regular"/>
              </a:rPr>
              <a:t>"</a:t>
            </a:r>
            <a:r>
              <a:rPr lang="en-US" b="0" i="0" u="none" strike="noStrike" dirty="0">
                <a:solidFill>
                  <a:srgbClr val="E6E6E6"/>
                </a:solidFill>
                <a:effectLst/>
                <a:latin typeface="SFMono-Regular"/>
              </a:rPr>
              <a:t>: </a:t>
            </a:r>
            <a:r>
              <a:rPr lang="en-US" b="0" i="0" u="none" strike="noStrike" dirty="0">
                <a:solidFill>
                  <a:srgbClr val="CE9178"/>
                </a:solidFill>
                <a:effectLst/>
                <a:latin typeface="SFMono-Regular"/>
              </a:rPr>
              <a:t>"2019-09-26T02:18:36Z"</a:t>
            </a:r>
            <a:r>
              <a:rPr lang="en-US" b="0" i="0" u="none" strike="noStrike" dirty="0">
                <a:solidFill>
                  <a:srgbClr val="E6E6E6"/>
                </a:solidFill>
                <a:effectLst/>
                <a:latin typeface="SFMono-Regular"/>
              </a:rPr>
              <a:t>, </a:t>
            </a:r>
            <a:r>
              <a:rPr lang="en-US" b="0" i="0" u="none" strike="noStrike" dirty="0">
                <a:solidFill>
                  <a:srgbClr val="CE9178"/>
                </a:solidFill>
                <a:effectLst/>
                <a:latin typeface="SFMono-Regular"/>
              </a:rPr>
              <a:t>"Driver"</a:t>
            </a:r>
            <a:r>
              <a:rPr lang="en-US" b="0" i="0" u="none" strike="noStrike" dirty="0">
                <a:solidFill>
                  <a:srgbClr val="E6E6E6"/>
                </a:solidFill>
                <a:effectLst/>
                <a:latin typeface="SFMono-Regular"/>
              </a:rPr>
              <a:t>: </a:t>
            </a:r>
            <a:r>
              <a:rPr lang="en-US" b="0" i="0" u="none" strike="noStrike" dirty="0">
                <a:solidFill>
                  <a:srgbClr val="CE9178"/>
                </a:solidFill>
                <a:effectLst/>
                <a:latin typeface="SFMono-Regular"/>
              </a:rPr>
              <a:t>"local"</a:t>
            </a:r>
            <a:r>
              <a:rPr lang="en-US" b="0" i="0" u="none" strike="noStrike" dirty="0">
                <a:solidFill>
                  <a:srgbClr val="E6E6E6"/>
                </a:solidFill>
                <a:effectLst/>
                <a:latin typeface="SFMono-Regular"/>
              </a:rPr>
              <a:t>, </a:t>
            </a:r>
            <a:r>
              <a:rPr lang="en-US" b="0" i="0" u="none" strike="noStrike" dirty="0">
                <a:solidFill>
                  <a:srgbClr val="CE9178"/>
                </a:solidFill>
                <a:effectLst/>
                <a:latin typeface="SFMono-Regular"/>
              </a:rPr>
              <a:t>"Labels"</a:t>
            </a:r>
            <a:r>
              <a:rPr lang="en-US" b="0" i="0" u="none" strike="noStrike" dirty="0">
                <a:solidFill>
                  <a:srgbClr val="E6E6E6"/>
                </a:solidFill>
                <a:effectLst/>
                <a:latin typeface="SFMono-Regular"/>
              </a:rPr>
              <a:t>: {}, </a:t>
            </a:r>
            <a:r>
              <a:rPr lang="en-US" b="0" i="0" u="none" strike="noStrike" dirty="0">
                <a:solidFill>
                  <a:srgbClr val="CE9178"/>
                </a:solidFill>
                <a:effectLst/>
                <a:latin typeface="SFMono-Regular"/>
              </a:rPr>
              <a:t>"Mountpoint"</a:t>
            </a:r>
            <a:r>
              <a:rPr lang="en-US" b="0" i="0" u="none" strike="noStrike" dirty="0">
                <a:solidFill>
                  <a:srgbClr val="E6E6E6"/>
                </a:solidFill>
                <a:effectLst/>
                <a:latin typeface="SFMono-Regular"/>
              </a:rPr>
              <a:t>: </a:t>
            </a:r>
            <a:r>
              <a:rPr lang="en-US" b="0" i="0" u="none" strike="noStrike" dirty="0">
                <a:solidFill>
                  <a:srgbClr val="CE9178"/>
                </a:solidFill>
                <a:effectLst/>
                <a:latin typeface="SFMono-Regular"/>
              </a:rPr>
              <a:t>"/var/lib/docker/volumes/</a:t>
            </a:r>
            <a:r>
              <a:rPr lang="en-US" b="0" i="0" u="none" strike="noStrike" dirty="0" err="1">
                <a:solidFill>
                  <a:srgbClr val="CE9178"/>
                </a:solidFill>
                <a:effectLst/>
                <a:latin typeface="SFMono-Regular"/>
              </a:rPr>
              <a:t>todo-db</a:t>
            </a:r>
            <a:r>
              <a:rPr lang="en-US" b="0" i="0" u="none" strike="noStrike" dirty="0">
                <a:solidFill>
                  <a:srgbClr val="CE9178"/>
                </a:solidFill>
                <a:effectLst/>
                <a:latin typeface="SFMono-Regular"/>
              </a:rPr>
              <a:t>/_data"</a:t>
            </a:r>
            <a:r>
              <a:rPr lang="en-US" b="0" i="0" u="none" strike="noStrike" dirty="0">
                <a:solidFill>
                  <a:srgbClr val="E6E6E6"/>
                </a:solidFill>
                <a:effectLst/>
                <a:latin typeface="SFMono-Regular"/>
              </a:rPr>
              <a:t>, </a:t>
            </a:r>
            <a:r>
              <a:rPr lang="en-US" b="0" i="0" u="none" strike="noStrike" dirty="0">
                <a:solidFill>
                  <a:srgbClr val="CE9178"/>
                </a:solidFill>
                <a:effectLst/>
                <a:latin typeface="SFMono-Regular"/>
              </a:rPr>
              <a:t>"Name"</a:t>
            </a:r>
            <a:r>
              <a:rPr lang="en-US" b="0" i="0" u="none" strike="noStrike" dirty="0">
                <a:solidFill>
                  <a:srgbClr val="E6E6E6"/>
                </a:solidFill>
                <a:effectLst/>
                <a:latin typeface="SFMono-Regular"/>
              </a:rPr>
              <a:t>: </a:t>
            </a:r>
            <a:r>
              <a:rPr lang="en-US" b="0" i="0" u="none" strike="noStrike" dirty="0">
                <a:solidFill>
                  <a:srgbClr val="CE9178"/>
                </a:solidFill>
                <a:effectLst/>
                <a:latin typeface="SFMono-Regular"/>
              </a:rPr>
              <a:t>"</a:t>
            </a:r>
            <a:r>
              <a:rPr lang="en-US" b="0" i="0" u="none" strike="noStrike" dirty="0" err="1">
                <a:solidFill>
                  <a:srgbClr val="CE9178"/>
                </a:solidFill>
                <a:effectLst/>
                <a:latin typeface="SFMono-Regular"/>
              </a:rPr>
              <a:t>todo-db</a:t>
            </a:r>
            <a:r>
              <a:rPr lang="en-US" b="0" i="0" u="none" strike="noStrike" dirty="0">
                <a:solidFill>
                  <a:srgbClr val="CE9178"/>
                </a:solidFill>
                <a:effectLst/>
                <a:latin typeface="SFMono-Regular"/>
              </a:rPr>
              <a:t>"</a:t>
            </a:r>
            <a:r>
              <a:rPr lang="en-US" b="0" i="0" u="none" strike="noStrike" dirty="0">
                <a:solidFill>
                  <a:srgbClr val="E6E6E6"/>
                </a:solidFill>
                <a:effectLst/>
                <a:latin typeface="SFMono-Regular"/>
              </a:rPr>
              <a:t>, </a:t>
            </a:r>
            <a:r>
              <a:rPr lang="en-US" b="0" i="0" u="none" strike="noStrike" dirty="0">
                <a:solidFill>
                  <a:srgbClr val="CE9178"/>
                </a:solidFill>
                <a:effectLst/>
                <a:latin typeface="SFMono-Regular"/>
              </a:rPr>
              <a:t>"Options"</a:t>
            </a:r>
            <a:r>
              <a:rPr lang="en-US" b="0" i="0" u="none" strike="noStrike" dirty="0">
                <a:solidFill>
                  <a:srgbClr val="E6E6E6"/>
                </a:solidFill>
                <a:effectLst/>
                <a:latin typeface="SFMono-Regular"/>
              </a:rPr>
              <a:t>: {}, </a:t>
            </a:r>
            <a:r>
              <a:rPr lang="en-US" b="0" i="0" u="none" strike="noStrike" dirty="0">
                <a:solidFill>
                  <a:srgbClr val="CE9178"/>
                </a:solidFill>
                <a:effectLst/>
                <a:latin typeface="SFMono-Regular"/>
              </a:rPr>
              <a:t>"Scope"</a:t>
            </a:r>
            <a:r>
              <a:rPr lang="en-US" b="0" i="0" u="none" strike="noStrike" dirty="0">
                <a:solidFill>
                  <a:srgbClr val="E6E6E6"/>
                </a:solidFill>
                <a:effectLst/>
                <a:latin typeface="SFMono-Regular"/>
              </a:rPr>
              <a:t>: </a:t>
            </a:r>
            <a:r>
              <a:rPr lang="en-US" b="0" i="0" u="none" strike="noStrike" dirty="0">
                <a:solidFill>
                  <a:srgbClr val="CE9178"/>
                </a:solidFill>
                <a:effectLst/>
                <a:latin typeface="SFMono-Regular"/>
              </a:rPr>
              <a:t>"local"</a:t>
            </a:r>
            <a:r>
              <a:rPr lang="en-US" b="0" i="0" u="none" strike="noStrike" dirty="0">
                <a:solidFill>
                  <a:srgbClr val="E6E6E6"/>
                </a:solidFill>
                <a:effectLst/>
                <a:latin typeface="SFMono-Regular"/>
              </a:rPr>
              <a:t> } </a:t>
            </a:r>
          </a:p>
          <a:p>
            <a:r>
              <a:rPr lang="en-US" b="0" i="0" u="none" strike="noStrike" dirty="0">
                <a:solidFill>
                  <a:srgbClr val="E6E6E6"/>
                </a:solidFill>
                <a:effectLst/>
                <a:latin typeface="SFMono-Regular"/>
              </a:rPr>
              <a:t>]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9022D-AB1B-684E-9F6D-98E0D36A9B58}"/>
              </a:ext>
            </a:extLst>
          </p:cNvPr>
          <p:cNvSpPr txBox="1"/>
          <p:nvPr/>
        </p:nvSpPr>
        <p:spPr>
          <a:xfrm>
            <a:off x="8255343" y="430129"/>
            <a:ext cx="3606113" cy="6309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Файловая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324735410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52F6FD3-04A5-4B45-AFBD-86927E2C8BD8}"/>
              </a:ext>
            </a:extLst>
          </p:cNvPr>
          <p:cNvSpPr txBox="1"/>
          <p:nvPr/>
        </p:nvSpPr>
        <p:spPr>
          <a:xfrm>
            <a:off x="2625459" y="2356063"/>
            <a:ext cx="13816012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Bind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подключение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3825B-94D3-5B41-8206-7EFBAE4B48AC}"/>
              </a:ext>
            </a:extLst>
          </p:cNvPr>
          <p:cNvSpPr txBox="1"/>
          <p:nvPr/>
        </p:nvSpPr>
        <p:spPr>
          <a:xfrm>
            <a:off x="2625459" y="3651057"/>
            <a:ext cx="13478140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docker run -</a:t>
            </a:r>
            <a:r>
              <a:rPr lang="en-US" sz="3500" dirty="0" err="1">
                <a:solidFill>
                  <a:srgbClr val="FFFFFF"/>
                </a:solidFill>
                <a:latin typeface="San Francisco Display Thin"/>
              </a:rPr>
              <a:t>dp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 3000:3000 </a:t>
            </a:r>
            <a:r>
              <a:rPr lang="en-US" sz="3500" b="1" dirty="0">
                <a:solidFill>
                  <a:srgbClr val="FFFFFF"/>
                </a:solidFill>
                <a:latin typeface="San Francisco Display Thin"/>
              </a:rPr>
              <a:t>-v ./</a:t>
            </a:r>
            <a:r>
              <a:rPr lang="en-US" sz="3500" b="1" dirty="0" err="1">
                <a:solidFill>
                  <a:srgbClr val="FFFFFF"/>
                </a:solidFill>
                <a:latin typeface="San Francisco Display Thin"/>
              </a:rPr>
              <a:t>todo-db</a:t>
            </a:r>
            <a:r>
              <a:rPr lang="en-US" sz="3500" b="1" dirty="0">
                <a:solidFill>
                  <a:srgbClr val="FFFFFF"/>
                </a:solidFill>
                <a:latin typeface="San Francisco Display Thin"/>
              </a:rPr>
              <a:t>:/</a:t>
            </a:r>
            <a:r>
              <a:rPr lang="en-US" sz="3500" b="1" dirty="0" err="1">
                <a:solidFill>
                  <a:srgbClr val="FFFFFF"/>
                </a:solidFill>
                <a:latin typeface="San Francisco Display Thin"/>
              </a:rPr>
              <a:t>etc</a:t>
            </a:r>
            <a:r>
              <a:rPr lang="en-US" sz="3500" b="1" dirty="0">
                <a:solidFill>
                  <a:srgbClr val="FFFFFF"/>
                </a:solidFill>
                <a:latin typeface="San Francisco Display Thin"/>
              </a:rPr>
              <a:t>/</a:t>
            </a:r>
            <a:r>
              <a:rPr lang="en-US" sz="3500" b="1" dirty="0" err="1">
                <a:solidFill>
                  <a:srgbClr val="FFFFFF"/>
                </a:solidFill>
                <a:latin typeface="San Francisco Display Thin"/>
              </a:rPr>
              <a:t>todos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 getting-started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9022D-AB1B-684E-9F6D-98E0D36A9B58}"/>
              </a:ext>
            </a:extLst>
          </p:cNvPr>
          <p:cNvSpPr txBox="1"/>
          <p:nvPr/>
        </p:nvSpPr>
        <p:spPr>
          <a:xfrm>
            <a:off x="8255343" y="430129"/>
            <a:ext cx="3606113" cy="6309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Файловая система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7E96533-5D2D-214C-959B-CA7838F53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459" y="5486400"/>
            <a:ext cx="14459390" cy="3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4381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7C2E7-3B2B-6C40-8FD0-C5632773758E}"/>
              </a:ext>
            </a:extLst>
          </p:cNvPr>
          <p:cNvSpPr txBox="1"/>
          <p:nvPr/>
        </p:nvSpPr>
        <p:spPr>
          <a:xfrm>
            <a:off x="8969100" y="430128"/>
            <a:ext cx="2178600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500" dirty="0" err="1">
                <a:solidFill>
                  <a:srgbClr val="FFFFFF"/>
                </a:solidFill>
                <a:latin typeface="San Francisco Display Thin"/>
              </a:rPr>
              <a:t>Dockerfile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471127-4108-B44F-B4B6-574A139E2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1940983"/>
            <a:ext cx="9728200" cy="742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3804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pic>
        <p:nvPicPr>
          <p:cNvPr id="15" name="Рисунок 14" descr="Пирамида с уровнями">
            <a:extLst>
              <a:ext uri="{FF2B5EF4-FFF2-40B4-BE49-F238E27FC236}">
                <a16:creationId xmlns:a16="http://schemas.microsoft.com/office/drawing/2014/main" id="{021C0895-FCA2-824B-B00A-BB10BA2A0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1200" y="5029200"/>
            <a:ext cx="914400" cy="914400"/>
          </a:xfrm>
          <a:prstGeom prst="rect">
            <a:avLst/>
          </a:prstGeom>
          <a:scene3d>
            <a:camera prst="orthographicFront">
              <a:rot lat="0" lon="5400000" rev="0"/>
            </a:camera>
            <a:lightRig rig="threePt" dir="t"/>
          </a:scene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FB47A6-BF90-EE48-9277-1FF27D2CD704}"/>
              </a:ext>
            </a:extLst>
          </p:cNvPr>
          <p:cNvSpPr txBox="1"/>
          <p:nvPr/>
        </p:nvSpPr>
        <p:spPr>
          <a:xfrm>
            <a:off x="8969100" y="430128"/>
            <a:ext cx="2178600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500" dirty="0" err="1">
                <a:solidFill>
                  <a:srgbClr val="FFFFFF"/>
                </a:solidFill>
                <a:latin typeface="San Francisco Display Thin"/>
              </a:rPr>
              <a:t>Dockerfile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E0456C-DC2F-A343-8F80-F5EDC49CA3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50" y="3822700"/>
            <a:ext cx="97663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193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34A90-C1AF-0442-AED0-61D9F70B03AB}"/>
              </a:ext>
            </a:extLst>
          </p:cNvPr>
          <p:cNvSpPr txBox="1"/>
          <p:nvPr/>
        </p:nvSpPr>
        <p:spPr>
          <a:xfrm>
            <a:off x="8123621" y="177254"/>
            <a:ext cx="3378487" cy="6309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Слои контейнера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DBBA1-F7CA-1547-AAC6-D1B0B9AB358A}"/>
              </a:ext>
            </a:extLst>
          </p:cNvPr>
          <p:cNvSpPr txBox="1"/>
          <p:nvPr/>
        </p:nvSpPr>
        <p:spPr>
          <a:xfrm>
            <a:off x="6942664" y="2202962"/>
            <a:ext cx="5740400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E6E6E6"/>
                </a:solidFill>
                <a:effectLst/>
                <a:latin typeface="SFMono-Regular"/>
              </a:rPr>
              <a:t>docker image </a:t>
            </a:r>
            <a:r>
              <a:rPr lang="en-US" b="0" i="0" u="none" strike="noStrike" dirty="0">
                <a:solidFill>
                  <a:srgbClr val="569CD6"/>
                </a:solidFill>
                <a:effectLst/>
                <a:latin typeface="SFMono-Regular"/>
              </a:rPr>
              <a:t>history</a:t>
            </a:r>
            <a:r>
              <a:rPr lang="en-US" b="0" i="0" u="none" strike="noStrike" dirty="0">
                <a:solidFill>
                  <a:srgbClr val="E6E6E6"/>
                </a:solidFill>
                <a:effectLst/>
                <a:latin typeface="SFMono-Regular"/>
              </a:rPr>
              <a:t> getting-started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6880BC-638F-094E-8E2C-F66BC6352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264" y="4136339"/>
            <a:ext cx="101092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108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34A90-C1AF-0442-AED0-61D9F70B03AB}"/>
              </a:ext>
            </a:extLst>
          </p:cNvPr>
          <p:cNvSpPr txBox="1"/>
          <p:nvPr/>
        </p:nvSpPr>
        <p:spPr>
          <a:xfrm>
            <a:off x="8123621" y="177254"/>
            <a:ext cx="2711638" cy="6309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Кэширование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DBBA1-F7CA-1547-AAC6-D1B0B9AB358A}"/>
              </a:ext>
            </a:extLst>
          </p:cNvPr>
          <p:cNvSpPr txBox="1"/>
          <p:nvPr/>
        </p:nvSpPr>
        <p:spPr>
          <a:xfrm>
            <a:off x="3149600" y="1887491"/>
            <a:ext cx="13817600" cy="11695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После изменения слоя все нижестоящие слои также необходимо создать заново.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212DB2-720B-F041-8440-BBC1EC9D5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7" y="4956660"/>
            <a:ext cx="7698871" cy="18753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6D571A-7BEE-2147-BD2F-B9DFBB5ABD9E}"/>
              </a:ext>
            </a:extLst>
          </p:cNvPr>
          <p:cNvSpPr txBox="1"/>
          <p:nvPr/>
        </p:nvSpPr>
        <p:spPr>
          <a:xfrm>
            <a:off x="9921896" y="5578872"/>
            <a:ext cx="747141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VS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0A9E670-02A0-D84E-B53D-27F14B6703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126" y="4956659"/>
            <a:ext cx="6897208" cy="189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2627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60540</TotalTime>
  <Words>626</Words>
  <Application>Microsoft Macintosh PowerPoint</Application>
  <PresentationFormat>Произвольный</PresentationFormat>
  <Paragraphs>85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San Francisco Display Light</vt:lpstr>
      <vt:lpstr>San Francisco Display Thin</vt:lpstr>
      <vt:lpstr>San Francisco Display Ultralight</vt:lpstr>
      <vt:lpstr>SFMono-Regular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Павлин Николай</cp:lastModifiedBy>
  <cp:revision>116</cp:revision>
  <dcterms:modified xsi:type="dcterms:W3CDTF">2021-12-21T04:40:39Z</dcterms:modified>
</cp:coreProperties>
</file>