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67" r:id="rId3"/>
    <p:sldId id="374" r:id="rId4"/>
    <p:sldId id="376" r:id="rId5"/>
    <p:sldId id="375" r:id="rId6"/>
    <p:sldId id="377" r:id="rId7"/>
    <p:sldId id="379" r:id="rId8"/>
    <p:sldId id="380" r:id="rId9"/>
    <p:sldId id="381" r:id="rId10"/>
    <p:sldId id="378" r:id="rId11"/>
    <p:sldId id="373" r:id="rId12"/>
    <p:sldId id="369" r:id="rId13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6396"/>
  </p:normalViewPr>
  <p:slideViewPr>
    <p:cSldViewPr snapToGrid="0" snapToObjects="1" showGuides="1">
      <p:cViewPr varScale="1">
        <p:scale>
          <a:sx n="87" d="100"/>
          <a:sy n="87" d="100"/>
        </p:scale>
        <p:origin x="248" y="448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711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414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835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31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14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016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128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78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499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156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67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iso/ru/principle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alexandertvar/%D0%BA%D0%B0%D0%BA-%D0%BF%D0%B8%D1%81%D0%B0%D1%82%D1%8C-user-story-2410093b23c2" TargetMode="External"/><Relationship Id="rId4" Type="http://schemas.openxmlformats.org/officeDocument/2006/relationships/hyperlink" Target="https://www.mann-ivanov-ferber.ru/books/scru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8" name="Shape 704">
            <a:extLst>
              <a:ext uri="{FF2B5EF4-FFF2-40B4-BE49-F238E27FC236}">
                <a16:creationId xmlns:a16="http://schemas.microsoft.com/office/drawing/2014/main" id="{668DFBB0-5532-E64D-8FE5-D7432ECC90AC}"/>
              </a:ext>
            </a:extLst>
          </p:cNvPr>
          <p:cNvSpPr/>
          <p:nvPr/>
        </p:nvSpPr>
        <p:spPr>
          <a:xfrm>
            <a:off x="8408909" y="352424"/>
            <a:ext cx="114775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Scrum</a:t>
            </a:r>
            <a:endParaRPr dirty="0"/>
          </a:p>
        </p:txBody>
      </p:sp>
      <p:pic>
        <p:nvPicPr>
          <p:cNvPr id="1028" name="Picture 4" descr="Agile vs Scrum – What&amp;#39;s The Difference? - ComputerCareers">
            <a:extLst>
              <a:ext uri="{FF2B5EF4-FFF2-40B4-BE49-F238E27FC236}">
                <a16:creationId xmlns:a16="http://schemas.microsoft.com/office/drawing/2014/main" id="{E9283D97-7025-5249-AE51-41FF3C351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84" y="1558471"/>
            <a:ext cx="13004800" cy="873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33576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5674988" y="880220"/>
            <a:ext cx="876682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Информация для самостоятельного обучения</a:t>
            </a:r>
            <a:endParaRPr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C38D6E-AC6F-384C-AFD1-B0081C60D909}"/>
              </a:ext>
            </a:extLst>
          </p:cNvPr>
          <p:cNvSpPr/>
          <p:nvPr/>
        </p:nvSpPr>
        <p:spPr>
          <a:xfrm>
            <a:off x="981970" y="2898439"/>
            <a:ext cx="21307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  <a:hlinkClick r:id="rId3"/>
              </a:rPr>
              <a:t>Манифест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6C637-EDB4-A749-AAC8-A41948028283}"/>
              </a:ext>
            </a:extLst>
          </p:cNvPr>
          <p:cNvSpPr txBox="1"/>
          <p:nvPr/>
        </p:nvSpPr>
        <p:spPr>
          <a:xfrm>
            <a:off x="981970" y="3837214"/>
            <a:ext cx="10356359" cy="630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  <a:hlinkClick r:id="rId4"/>
              </a:rPr>
              <a:t>Scrum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  <a:sym typeface="San Francisco Display Thin"/>
                <a:hlinkClick r:id="rId4"/>
              </a:rPr>
              <a:t>р</a:t>
            </a:r>
            <a:r>
              <a:rPr lang="ru-RU" sz="3500" dirty="0">
                <a:sym typeface="San Francisco Display Thin"/>
                <a:hlinkClick r:id="rId4"/>
              </a:rPr>
              <a:t>еволюционный метод управления проектами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4EFE7-D7AC-4C49-8373-C5DFAE901BAC}"/>
              </a:ext>
            </a:extLst>
          </p:cNvPr>
          <p:cNvSpPr txBox="1"/>
          <p:nvPr/>
        </p:nvSpPr>
        <p:spPr>
          <a:xfrm>
            <a:off x="981969" y="4855460"/>
            <a:ext cx="1993492" cy="630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  <a:hlinkClick r:id="rId5"/>
              </a:rPr>
              <a:t>User Story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</p:spTree>
    <p:extLst>
      <p:ext uri="{BB962C8B-B14F-4D97-AF65-F5344CB8AC3E}">
        <p14:creationId xmlns:p14="http://schemas.microsoft.com/office/powerpoint/2010/main" val="384652773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31191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7715611" y="1498664"/>
            <a:ext cx="381194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Разбираемся в </a:t>
            </a:r>
            <a:r>
              <a:rPr lang="en-US" dirty="0"/>
              <a:t>Agile</a:t>
            </a:r>
            <a:endParaRPr dirty="0"/>
          </a:p>
        </p:txBody>
      </p:sp>
      <p:sp>
        <p:nvSpPr>
          <p:cNvPr id="16" name="Shape 704">
            <a:extLst>
              <a:ext uri="{FF2B5EF4-FFF2-40B4-BE49-F238E27FC236}">
                <a16:creationId xmlns:a16="http://schemas.microsoft.com/office/drawing/2014/main" id="{AC3CF8BF-3BFA-F941-A93C-9144A0E4CB47}"/>
              </a:ext>
            </a:extLst>
          </p:cNvPr>
          <p:cNvSpPr/>
          <p:nvPr/>
        </p:nvSpPr>
        <p:spPr>
          <a:xfrm>
            <a:off x="1875772" y="4005158"/>
            <a:ext cx="235962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Что изучим?</a:t>
            </a:r>
            <a:endParaRPr dirty="0"/>
          </a:p>
        </p:txBody>
      </p:sp>
      <p:sp>
        <p:nvSpPr>
          <p:cNvPr id="25" name="Shape 704">
            <a:extLst>
              <a:ext uri="{FF2B5EF4-FFF2-40B4-BE49-F238E27FC236}">
                <a16:creationId xmlns:a16="http://schemas.microsoft.com/office/drawing/2014/main" id="{F43ADDBC-FF03-3B42-8757-1E86A2622678}"/>
              </a:ext>
            </a:extLst>
          </p:cNvPr>
          <p:cNvSpPr/>
          <p:nvPr/>
        </p:nvSpPr>
        <p:spPr>
          <a:xfrm>
            <a:off x="7064792" y="4035291"/>
            <a:ext cx="598721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Что будем делать на практике?</a:t>
            </a:r>
            <a:endParaRPr dirty="0"/>
          </a:p>
        </p:txBody>
      </p:sp>
      <p:sp>
        <p:nvSpPr>
          <p:cNvPr id="26" name="Shape 704">
            <a:extLst>
              <a:ext uri="{FF2B5EF4-FFF2-40B4-BE49-F238E27FC236}">
                <a16:creationId xmlns:a16="http://schemas.microsoft.com/office/drawing/2014/main" id="{C956DAC2-27F8-6441-88D9-717BC9829555}"/>
              </a:ext>
            </a:extLst>
          </p:cNvPr>
          <p:cNvSpPr/>
          <p:nvPr/>
        </p:nvSpPr>
        <p:spPr>
          <a:xfrm>
            <a:off x="14944593" y="4035290"/>
            <a:ext cx="314669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Где пригодится?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84264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6C84C4-4446-134E-B195-5AC38AD6BD7F}"/>
              </a:ext>
            </a:extLst>
          </p:cNvPr>
          <p:cNvSpPr/>
          <p:nvPr/>
        </p:nvSpPr>
        <p:spPr>
          <a:xfrm>
            <a:off x="5029199" y="3239631"/>
            <a:ext cx="100584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обобщающий термин для целого ряда подходов и практик, основанных на ценностях Манифеста гибкой разработки программного обеспечения и 12 принципах, лежащих в его основе</a:t>
            </a:r>
          </a:p>
        </p:txBody>
      </p:sp>
      <p:sp>
        <p:nvSpPr>
          <p:cNvPr id="8" name="Shape 704">
            <a:extLst>
              <a:ext uri="{FF2B5EF4-FFF2-40B4-BE49-F238E27FC236}">
                <a16:creationId xmlns:a16="http://schemas.microsoft.com/office/drawing/2014/main" id="{668DFBB0-5532-E64D-8FE5-D7432ECC90AC}"/>
              </a:ext>
            </a:extLst>
          </p:cNvPr>
          <p:cNvSpPr/>
          <p:nvPr/>
        </p:nvSpPr>
        <p:spPr>
          <a:xfrm>
            <a:off x="9608757" y="1147657"/>
            <a:ext cx="89928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Agile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628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6C84C4-4446-134E-B195-5AC38AD6BD7F}"/>
              </a:ext>
            </a:extLst>
          </p:cNvPr>
          <p:cNvSpPr/>
          <p:nvPr/>
        </p:nvSpPr>
        <p:spPr>
          <a:xfrm>
            <a:off x="5029199" y="3239631"/>
            <a:ext cx="100584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люди и взаимодействие важнее процессов и инструментов;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работающий продукт важнее исчерпывающей документации;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сотрудничество с заказчиком важнее согласования условий контракта;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готовность к изменениям важнее следования первоначальному плану.</a:t>
            </a:r>
          </a:p>
        </p:txBody>
      </p:sp>
      <p:sp>
        <p:nvSpPr>
          <p:cNvPr id="8" name="Shape 704">
            <a:extLst>
              <a:ext uri="{FF2B5EF4-FFF2-40B4-BE49-F238E27FC236}">
                <a16:creationId xmlns:a16="http://schemas.microsoft.com/office/drawing/2014/main" id="{668DFBB0-5532-E64D-8FE5-D7432ECC90AC}"/>
              </a:ext>
            </a:extLst>
          </p:cNvPr>
          <p:cNvSpPr/>
          <p:nvPr/>
        </p:nvSpPr>
        <p:spPr>
          <a:xfrm>
            <a:off x="8559591" y="1147657"/>
            <a:ext cx="299761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Основные идеи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94501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6C84C4-4446-134E-B195-5AC38AD6BD7F}"/>
              </a:ext>
            </a:extLst>
          </p:cNvPr>
          <p:cNvSpPr/>
          <p:nvPr/>
        </p:nvSpPr>
        <p:spPr>
          <a:xfrm>
            <a:off x="14170520" y="2432497"/>
            <a:ext cx="100584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Scrum</a:t>
            </a:r>
          </a:p>
          <a:p>
            <a:endParaRPr lang="en-US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8" name="Shape 704">
            <a:extLst>
              <a:ext uri="{FF2B5EF4-FFF2-40B4-BE49-F238E27FC236}">
                <a16:creationId xmlns:a16="http://schemas.microsoft.com/office/drawing/2014/main" id="{668DFBB0-5532-E64D-8FE5-D7432ECC90AC}"/>
              </a:ext>
            </a:extLst>
          </p:cNvPr>
          <p:cNvSpPr/>
          <p:nvPr/>
        </p:nvSpPr>
        <p:spPr>
          <a:xfrm>
            <a:off x="7835034" y="880220"/>
            <a:ext cx="444673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Примеры методологий</a:t>
            </a:r>
            <a:endParaRPr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7D9C0F0-571F-0F4D-B7B2-2FD5539F2536}"/>
              </a:ext>
            </a:extLst>
          </p:cNvPr>
          <p:cNvSpPr/>
          <p:nvPr/>
        </p:nvSpPr>
        <p:spPr>
          <a:xfrm>
            <a:off x="440873" y="3820886"/>
            <a:ext cx="83792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Суть 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Kanban </a:t>
            </a: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в визуализации работы, ограничении объема незавершенной работы и достижении максимальной эффективности (или скорости). 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Kanban-</a:t>
            </a: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команды стремятся максимально сократить время, которое уходит на выполнение проекта (или пользовательской истории) от начала до конца. Для этого они используют доску 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Kanban </a:t>
            </a: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и непрерывно совершенствуют свой рабочий процесс. 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07AF52-4005-0643-9DC5-14060BF4EDB0}"/>
              </a:ext>
            </a:extLst>
          </p:cNvPr>
          <p:cNvSpPr/>
          <p:nvPr/>
        </p:nvSpPr>
        <p:spPr>
          <a:xfrm>
            <a:off x="1140320" y="2432497"/>
            <a:ext cx="1903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Kanban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03356C-754D-7649-8C64-02F1E00C2BF0}"/>
              </a:ext>
            </a:extLst>
          </p:cNvPr>
          <p:cNvSpPr/>
          <p:nvPr/>
        </p:nvSpPr>
        <p:spPr>
          <a:xfrm>
            <a:off x="11446328" y="3820886"/>
            <a:ext cx="82295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Задача команд 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Scrum — </a:t>
            </a: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поставить работающее ПО за ряд промежутков времени, которые называются спринтами. Они стремятся создавать циклы обучения для быстрого сбора и учета отзывов клиентов. 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Scrum-</a:t>
            </a: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команды используют особые роли, создают специальные артефакты и проводят регулярные собрания, чтобы работа шла в нужном русле. Лучше всего методика 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Scrum </a:t>
            </a:r>
            <a:r>
              <a:rPr lang="ru-RU" sz="3200" dirty="0">
                <a:solidFill>
                  <a:srgbClr val="FFFFFF"/>
                </a:solidFill>
                <a:latin typeface="San Francisco Display Thin"/>
              </a:rPr>
              <a:t>описана в руководстве по 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Scrum.</a:t>
            </a:r>
            <a:endParaRPr lang="ru-RU" sz="3200" dirty="0">
              <a:solidFill>
                <a:srgbClr val="FFFFFF"/>
              </a:solidFill>
              <a:latin typeface="San Francisco Display Thin"/>
            </a:endParaRPr>
          </a:p>
        </p:txBody>
      </p:sp>
    </p:spTree>
    <p:extLst>
      <p:ext uri="{BB962C8B-B14F-4D97-AF65-F5344CB8AC3E}">
        <p14:creationId xmlns:p14="http://schemas.microsoft.com/office/powerpoint/2010/main" val="46435645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8" name="Shape 704">
            <a:extLst>
              <a:ext uri="{FF2B5EF4-FFF2-40B4-BE49-F238E27FC236}">
                <a16:creationId xmlns:a16="http://schemas.microsoft.com/office/drawing/2014/main" id="{668DFBB0-5532-E64D-8FE5-D7432ECC90AC}"/>
              </a:ext>
            </a:extLst>
          </p:cNvPr>
          <p:cNvSpPr/>
          <p:nvPr/>
        </p:nvSpPr>
        <p:spPr>
          <a:xfrm>
            <a:off x="7835034" y="880220"/>
            <a:ext cx="309700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Kanban vs Scrum</a:t>
            </a:r>
            <a:endParaRPr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FE75D8-CEA2-C849-8A9C-84A6E2454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35" y="2165350"/>
            <a:ext cx="80772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8741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8" name="Shape 704">
            <a:extLst>
              <a:ext uri="{FF2B5EF4-FFF2-40B4-BE49-F238E27FC236}">
                <a16:creationId xmlns:a16="http://schemas.microsoft.com/office/drawing/2014/main" id="{668DFBB0-5532-E64D-8FE5-D7432ECC90AC}"/>
              </a:ext>
            </a:extLst>
          </p:cNvPr>
          <p:cNvSpPr/>
          <p:nvPr/>
        </p:nvSpPr>
        <p:spPr>
          <a:xfrm>
            <a:off x="7835034" y="880220"/>
            <a:ext cx="190116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User Story</a:t>
            </a: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BD11933-7DB9-004A-8400-EFB955E1E57B}"/>
              </a:ext>
            </a:extLst>
          </p:cNvPr>
          <p:cNvSpPr/>
          <p:nvPr/>
        </p:nvSpPr>
        <p:spPr>
          <a:xfrm>
            <a:off x="4706995" y="3942579"/>
            <a:ext cx="10058400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User Story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описывает, что и как будет делать пользователь.</a:t>
            </a: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Это позволит понять в чем именно для заключается ценность продукта, на понятном для всех языке. На основе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US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можно составлять технические задачи.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0140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8" name="Shape 704">
            <a:extLst>
              <a:ext uri="{FF2B5EF4-FFF2-40B4-BE49-F238E27FC236}">
                <a16:creationId xmlns:a16="http://schemas.microsoft.com/office/drawing/2014/main" id="{668DFBB0-5532-E64D-8FE5-D7432ECC90AC}"/>
              </a:ext>
            </a:extLst>
          </p:cNvPr>
          <p:cNvSpPr/>
          <p:nvPr/>
        </p:nvSpPr>
        <p:spPr>
          <a:xfrm>
            <a:off x="7056777" y="745599"/>
            <a:ext cx="6003246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User Story</a:t>
            </a:r>
            <a:r>
              <a:rPr lang="ru-RU" dirty="0"/>
              <a:t> получилось хорошо?</a:t>
            </a:r>
            <a:endParaRPr lang="ru-RU" sz="4000" b="1" dirty="0"/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BD11933-7DB9-004A-8400-EFB955E1E57B}"/>
              </a:ext>
            </a:extLst>
          </p:cNvPr>
          <p:cNvSpPr/>
          <p:nvPr/>
        </p:nvSpPr>
        <p:spPr>
          <a:xfrm>
            <a:off x="1387928" y="3086785"/>
            <a:ext cx="17340943" cy="714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INVEST:</a:t>
            </a: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br>
              <a:rPr lang="en-US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I - independent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история не зависит от других, меньше зависимостей - легче планировать</a:t>
            </a: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N - negotiable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отражает суть, а не детали</a:t>
            </a: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V - valuable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приносит ценность для продукта, клиентов</a:t>
            </a: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E - estimable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ее можно оценить по сложности и трудозатратам</a:t>
            </a: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S - small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достаточно небольшая, чтобы сделать ее за спринт</a:t>
            </a: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T - Testable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понятно, как протестировать</a:t>
            </a:r>
          </a:p>
          <a:p>
            <a:br>
              <a:rPr lang="ru-RU" sz="3600" dirty="0"/>
            </a:br>
            <a:br>
              <a:rPr lang="ru-RU" sz="3600" dirty="0"/>
            </a:br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</p:spTree>
    <p:extLst>
      <p:ext uri="{BB962C8B-B14F-4D97-AF65-F5344CB8AC3E}">
        <p14:creationId xmlns:p14="http://schemas.microsoft.com/office/powerpoint/2010/main" val="406008576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8" name="Shape 704">
            <a:extLst>
              <a:ext uri="{FF2B5EF4-FFF2-40B4-BE49-F238E27FC236}">
                <a16:creationId xmlns:a16="http://schemas.microsoft.com/office/drawing/2014/main" id="{668DFBB0-5532-E64D-8FE5-D7432ECC90AC}"/>
              </a:ext>
            </a:extLst>
          </p:cNvPr>
          <p:cNvSpPr/>
          <p:nvPr/>
        </p:nvSpPr>
        <p:spPr>
          <a:xfrm>
            <a:off x="7835034" y="880220"/>
            <a:ext cx="440825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User Story </a:t>
            </a:r>
            <a:r>
              <a:rPr lang="ru-RU" dirty="0"/>
              <a:t>как создать?</a:t>
            </a:r>
            <a:endParaRPr lang="ru-RU" sz="4000" b="1" dirty="0"/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BD11933-7DB9-004A-8400-EFB955E1E57B}"/>
              </a:ext>
            </a:extLst>
          </p:cNvPr>
          <p:cNvSpPr/>
          <p:nvPr/>
        </p:nvSpPr>
        <p:spPr>
          <a:xfrm>
            <a:off x="1338943" y="2415552"/>
            <a:ext cx="17340943" cy="817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Составление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US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состоит из ответа на три вопроса: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Кто? Что? Зачем? Шаблон: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Как, &lt;роль/персонаж юзера&gt;, я &lt;что-то хочу получить&gt;, &lt;с такой-то целью&gt; .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Например,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Как руководитель отдела ОТ, я хочу посмотреть как менялся КУТ на РМ, чтобы отчитаться ГД о снижении вредности на РМ.</a:t>
            </a:r>
          </a:p>
          <a:p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Важно помнить, что необходимо сегментировать роли/пользователей, а не писать все от “пользователя”, это поможет понять на кого направлена историю, основную целевую аудиторию или нет.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 том, что хочется получить необходимо указать только одну вещь, избегать слова “и”. Здесь нам важно описать, что хотим получить, “как” подскажет команда.</a:t>
            </a:r>
          </a:p>
          <a:p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</p:spTree>
    <p:extLst>
      <p:ext uri="{BB962C8B-B14F-4D97-AF65-F5344CB8AC3E}">
        <p14:creationId xmlns:p14="http://schemas.microsoft.com/office/powerpoint/2010/main" val="329154772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20889</TotalTime>
  <Words>472</Words>
  <Application>Microsoft Macintosh PowerPoint</Application>
  <PresentationFormat>Произвольный</PresentationFormat>
  <Paragraphs>58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San Francisco Display Light</vt:lpstr>
      <vt:lpstr>San Francisco Display Thin</vt:lpstr>
      <vt:lpstr>San Francisco Display Ultralight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Павлин Николай Константинович</cp:lastModifiedBy>
  <cp:revision>89</cp:revision>
  <dcterms:modified xsi:type="dcterms:W3CDTF">2021-10-03T18:24:42Z</dcterms:modified>
</cp:coreProperties>
</file>