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7" r:id="rId3"/>
    <p:sldId id="371" r:id="rId4"/>
    <p:sldId id="372" r:id="rId5"/>
    <p:sldId id="373" r:id="rId6"/>
    <p:sldId id="375" r:id="rId7"/>
    <p:sldId id="380" r:id="rId8"/>
    <p:sldId id="379" r:id="rId9"/>
    <p:sldId id="378" r:id="rId10"/>
    <p:sldId id="374" r:id="rId11"/>
    <p:sldId id="369" r:id="rId12"/>
    <p:sldId id="381" r:id="rId13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6396"/>
  </p:normalViewPr>
  <p:slideViewPr>
    <p:cSldViewPr snapToGrid="0" snapToObjects="1" showGuides="1">
      <p:cViewPr varScale="1">
        <p:scale>
          <a:sx n="87" d="100"/>
          <a:sy n="87" d="100"/>
        </p:scale>
        <p:origin x="248" y="44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13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7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Узнать, откуда собирать гипотезы</a:t>
            </a:r>
          </a:p>
          <a:p>
            <a:r>
              <a:rPr lang="ru-RU" dirty="0"/>
              <a:t>Узнать, как систематизировать гипотезы для последующей проверки</a:t>
            </a:r>
          </a:p>
          <a:p>
            <a:r>
              <a:rPr lang="ru-RU" dirty="0"/>
              <a:t>Получить чек-лист для </a:t>
            </a:r>
            <a:r>
              <a:rPr lang="ru-RU" dirty="0" err="1"/>
              <a:t>дискаверинга</a:t>
            </a:r>
            <a:r>
              <a:rPr lang="ru-RU" dirty="0"/>
              <a:t> и </a:t>
            </a:r>
            <a:r>
              <a:rPr lang="ru-RU" dirty="0" err="1"/>
              <a:t>валидации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46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7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3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7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0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9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7766907" y="610915"/>
            <a:ext cx="458298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Оценка рынка продукта</a:t>
            </a:r>
            <a:endParaRPr dirty="0"/>
          </a:p>
        </p:txBody>
      </p:sp>
      <p:sp>
        <p:nvSpPr>
          <p:cNvPr id="9" name="Shape 704">
            <a:extLst>
              <a:ext uri="{FF2B5EF4-FFF2-40B4-BE49-F238E27FC236}">
                <a16:creationId xmlns:a16="http://schemas.microsoft.com/office/drawing/2014/main" id="{04372023-96DD-2449-86F7-EB8CA80DEC2F}"/>
              </a:ext>
            </a:extLst>
          </p:cNvPr>
          <p:cNvSpPr/>
          <p:nvPr/>
        </p:nvSpPr>
        <p:spPr>
          <a:xfrm>
            <a:off x="5042604" y="4947791"/>
            <a:ext cx="1003159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Разберем на вашем продукте или на заготовленном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64738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7888960" y="5217095"/>
            <a:ext cx="433888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bit.ly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/mtuci_lecture2</a:t>
            </a:r>
          </a:p>
        </p:txBody>
      </p:sp>
    </p:spTree>
    <p:extLst>
      <p:ext uri="{BB962C8B-B14F-4D97-AF65-F5344CB8AC3E}">
        <p14:creationId xmlns:p14="http://schemas.microsoft.com/office/powerpoint/2010/main" val="224521425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096324" y="1025136"/>
            <a:ext cx="392415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Работа с гипотезами</a:t>
            </a:r>
            <a:endParaRPr dirty="0"/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изучим?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 на практике?</a:t>
            </a:r>
            <a:endParaRPr dirty="0"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Где пригодится?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687832" y="433402"/>
            <a:ext cx="274113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Исследование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2316122-105E-3442-8A9F-D24564395552}"/>
              </a:ext>
            </a:extLst>
          </p:cNvPr>
          <p:cNvSpPr/>
          <p:nvPr/>
        </p:nvSpPr>
        <p:spPr>
          <a:xfrm>
            <a:off x="542925" y="2098625"/>
            <a:ext cx="18930938" cy="817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Ищем ответ на вопрос: какие стратегические задачи стоят перед нами, кто оказывает влияние на компанию, каковы наши приоритеты;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Собираем все, что известно по теме: это могут быть как факты, так и предположения;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Формулируем гипотезу о возможном пути решения проблемы. Помните: суть не в том, чтобы придумать гипотезу, а в том, чтобы она была качественной.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Качественная гипотеза: </a:t>
            </a:r>
          </a:p>
          <a:p>
            <a:pPr lvl="2" indent="0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Можно проверить – и есть определенные критерии – </a:t>
            </a:r>
          </a:p>
          <a:p>
            <a:pPr lvl="2" indent="0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Можно количественно оценить - влияние на определенную метрику</a:t>
            </a:r>
          </a:p>
          <a:p>
            <a:pPr lvl="2" indent="0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Имеет конкурентов/аналогов/антиподов </a:t>
            </a:r>
          </a:p>
          <a:p>
            <a:pPr lvl="2" indent="0"/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pPr lvl="2" indent="0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Пример гипотезы: + Недоступные товары на витрине повышают конверсию в покупку всего сайта/приложения на 10% + Рекомендации для пользователя стимулируют продажи только для активных юзеров. Для новых лучше предложить ТОП товаров, которые покупают на сайте новые пользователи.</a:t>
            </a:r>
          </a:p>
        </p:txBody>
      </p:sp>
    </p:spTree>
    <p:extLst>
      <p:ext uri="{BB962C8B-B14F-4D97-AF65-F5344CB8AC3E}">
        <p14:creationId xmlns:p14="http://schemas.microsoft.com/office/powerpoint/2010/main" val="2266464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2316122-105E-3442-8A9F-D24564395552}"/>
              </a:ext>
            </a:extLst>
          </p:cNvPr>
          <p:cNvSpPr/>
          <p:nvPr/>
        </p:nvSpPr>
        <p:spPr>
          <a:xfrm>
            <a:off x="3714928" y="2484387"/>
            <a:ext cx="138731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Какую проблему мы будем решать?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Действительно ли эта проблема важна для целевых потребительских сегментов?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Готовы ли они платить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/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инвестировать в решение этой проблемы?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Если готовы, то почему они будут платить именно вам? Сколько и как готовы платить?</a:t>
            </a:r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6066120" y="745599"/>
            <a:ext cx="917078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Чек-лист вопросов для формулировки гипотезы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043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8129185" y="745599"/>
            <a:ext cx="385842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Где искать гипотезы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BDB4A6-84B6-5142-BB2D-B9909FDBD1E7}"/>
              </a:ext>
            </a:extLst>
          </p:cNvPr>
          <p:cNvSpPr/>
          <p:nvPr/>
        </p:nvSpPr>
        <p:spPr>
          <a:xfrm>
            <a:off x="1237882" y="2445321"/>
            <a:ext cx="556434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Внешние источники гипотез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BDFBF3-5C1C-8442-8F92-F33662EA916E}"/>
              </a:ext>
            </a:extLst>
          </p:cNvPr>
          <p:cNvSpPr/>
          <p:nvPr/>
        </p:nvSpPr>
        <p:spPr>
          <a:xfrm>
            <a:off x="438470" y="3787720"/>
            <a:ext cx="71631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Тренды в вашей индустрии: что происходит на рынке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делают конкуренты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Какие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фичи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просят пользователи конкурентов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делают похожие бизнесы на других рынках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обсуждают на конференциях/форумах/спец ресурсах в вашей индустрии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Какие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фичи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просят ваши пользователи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7E7DB3-F165-7148-BE97-D5C886CA43CF}"/>
              </a:ext>
            </a:extLst>
          </p:cNvPr>
          <p:cNvSpPr/>
          <p:nvPr/>
        </p:nvSpPr>
        <p:spPr>
          <a:xfrm>
            <a:off x="8834806" y="3671560"/>
            <a:ext cx="1128199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пользователи делают в продукте (или не могут сделать) Что говорят пользователи, которые перестали пользоваться продуктом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говорят другие отделы, которые общаются с пользователями (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саппорт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,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сейлзы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, маркетинг)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говорит руководство компании/топ менеджеры/лидеры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делают другие команды в вашей компании, есть ли возможность для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коллаборации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или заимствования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Догфудинг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(интенсивное использование продукта самой командой)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Небольшие сфокусированные дискуссии с командой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BDFFFE-B9F6-1442-A5B6-4270518A5C75}"/>
              </a:ext>
            </a:extLst>
          </p:cNvPr>
          <p:cNvSpPr/>
          <p:nvPr/>
        </p:nvSpPr>
        <p:spPr>
          <a:xfrm>
            <a:off x="11305806" y="2445321"/>
            <a:ext cx="60901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Внутренние источники гипотез</a:t>
            </a:r>
          </a:p>
        </p:txBody>
      </p:sp>
    </p:spTree>
    <p:extLst>
      <p:ext uri="{BB962C8B-B14F-4D97-AF65-F5344CB8AC3E}">
        <p14:creationId xmlns:p14="http://schemas.microsoft.com/office/powerpoint/2010/main" val="295514712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8933092" y="656490"/>
            <a:ext cx="22506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HADI </a:t>
            </a:r>
            <a:r>
              <a:rPr lang="ru-RU" dirty="0"/>
              <a:t>циклы</a:t>
            </a:r>
            <a:endParaRPr dirty="0"/>
          </a:p>
        </p:txBody>
      </p:sp>
      <p:pic>
        <p:nvPicPr>
          <p:cNvPr id="1028" name="Picture 4" descr="HADI-циклы в развитии бизнеса | Саша Теняев | Яндекс Дзен">
            <a:extLst>
              <a:ext uri="{FF2B5EF4-FFF2-40B4-BE49-F238E27FC236}">
                <a16:creationId xmlns:a16="http://schemas.microsoft.com/office/drawing/2014/main" id="{B783303B-FFBD-D647-8280-48C805CA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43810"/>
            <a:ext cx="1524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187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8058884" y="610915"/>
            <a:ext cx="334386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Действие (</a:t>
            </a:r>
            <a:r>
              <a:rPr lang="en-US" sz="3500" dirty="0">
                <a:sym typeface="San Francisco Display Thin"/>
              </a:rPr>
              <a:t>Action)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6436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8058884" y="610915"/>
            <a:ext cx="325409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Аналитика (</a:t>
            </a:r>
            <a:r>
              <a:rPr lang="en-US" sz="3500" dirty="0">
                <a:sym typeface="San Francisco Display Thin"/>
              </a:rPr>
              <a:t>Data)</a:t>
            </a:r>
            <a:endParaRPr dirty="0"/>
          </a:p>
        </p:txBody>
      </p:sp>
      <p:sp>
        <p:nvSpPr>
          <p:cNvPr id="6" name="Shape 704">
            <a:extLst>
              <a:ext uri="{FF2B5EF4-FFF2-40B4-BE49-F238E27FC236}">
                <a16:creationId xmlns:a16="http://schemas.microsoft.com/office/drawing/2014/main" id="{03F0957F-9FDF-734B-8566-C353702E6B0C}"/>
              </a:ext>
            </a:extLst>
          </p:cNvPr>
          <p:cNvSpPr/>
          <p:nvPr/>
        </p:nvSpPr>
        <p:spPr>
          <a:xfrm>
            <a:off x="1447298" y="2949367"/>
            <a:ext cx="1771799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На этом этапе происходит сбор данных за заданный период. 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В нашем примере – это конверсия в регистрацию. 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Анализируются внесённые изменения по отношению к изменениям ключевых показателей.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37434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320B2047-7B8D-414E-A792-2F4FEE9E8974}"/>
              </a:ext>
            </a:extLst>
          </p:cNvPr>
          <p:cNvSpPr/>
          <p:nvPr/>
        </p:nvSpPr>
        <p:spPr>
          <a:xfrm>
            <a:off x="8008960" y="610979"/>
            <a:ext cx="3318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Выводы (</a:t>
            </a:r>
            <a:r>
              <a:rPr lang="en-US" sz="3500" dirty="0">
                <a:sym typeface="San Francisco Display Thin"/>
              </a:rPr>
              <a:t>Insights)</a:t>
            </a:r>
            <a:endParaRPr dirty="0"/>
          </a:p>
        </p:txBody>
      </p:sp>
      <p:sp>
        <p:nvSpPr>
          <p:cNvPr id="6" name="Shape 704">
            <a:extLst>
              <a:ext uri="{FF2B5EF4-FFF2-40B4-BE49-F238E27FC236}">
                <a16:creationId xmlns:a16="http://schemas.microsoft.com/office/drawing/2014/main" id="{03F0957F-9FDF-734B-8566-C353702E6B0C}"/>
              </a:ext>
            </a:extLst>
          </p:cNvPr>
          <p:cNvSpPr/>
          <p:nvPr/>
        </p:nvSpPr>
        <p:spPr>
          <a:xfrm>
            <a:off x="1447298" y="2949367"/>
            <a:ext cx="13159052" cy="5386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Этап так же называют интерпретацией. </a:t>
            </a:r>
            <a:endParaRPr lang="en-US" sz="3500" dirty="0">
              <a:sym typeface="San Francisco Display Thin"/>
            </a:endParaRP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Анализируем, сработала ли гипотеза. </a:t>
            </a:r>
            <a:endParaRPr lang="en-US" sz="3500" dirty="0">
              <a:sym typeface="San Francisco Display Thin"/>
            </a:endParaRP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Если да, то планируем ее улучшение, масштабируем. </a:t>
            </a:r>
            <a:endParaRPr lang="en-US" sz="3500" dirty="0">
              <a:sym typeface="San Francisco Display Thin"/>
            </a:endParaRP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Как делать выводы? </a:t>
            </a:r>
            <a:endParaRPr lang="en-US" sz="3500" dirty="0">
              <a:sym typeface="San Francisco Display Thin"/>
            </a:endParaRP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Выводы делаются из аналитики, какие были изменения в метриках, </a:t>
            </a:r>
            <a:endParaRPr lang="en-US" sz="3500" dirty="0">
              <a:sym typeface="San Francisco Display Thin"/>
            </a:endParaRP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больше, меньше или никаких. </a:t>
            </a:r>
            <a:endParaRPr lang="en-US" sz="3500" dirty="0">
              <a:sym typeface="San Francisco Display Thin"/>
            </a:endParaRP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Стали больше покупать или нет? </a:t>
            </a:r>
            <a:endParaRPr lang="en-US" sz="3500" dirty="0">
              <a:sym typeface="San Francisco Display Thin"/>
            </a:endParaRP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Стали больше нажимать или нет? </a:t>
            </a:r>
            <a:endParaRPr lang="en-US" sz="3500" dirty="0">
              <a:sym typeface="San Francisco Display Thin"/>
            </a:endParaRP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Стали меньше задавать вопросы при обращении или нет? </a:t>
            </a:r>
            <a:endParaRPr lang="en-US" sz="3500" dirty="0">
              <a:sym typeface="San Francisco Display Thin"/>
            </a:endParaRP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ym typeface="San Francisco Display Thin"/>
              </a:rPr>
              <a:t>Стало больше переходов и на сколько по сравнению с прошлым?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13306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14837</TotalTime>
  <Words>494</Words>
  <Application>Microsoft Macintosh PowerPoint</Application>
  <PresentationFormat>Произвольный</PresentationFormat>
  <Paragraphs>73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 Константинович</cp:lastModifiedBy>
  <cp:revision>90</cp:revision>
  <dcterms:modified xsi:type="dcterms:W3CDTF">2021-10-03T18:22:44Z</dcterms:modified>
</cp:coreProperties>
</file>