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67" r:id="rId3"/>
    <p:sldId id="372" r:id="rId4"/>
    <p:sldId id="394" r:id="rId5"/>
    <p:sldId id="393" r:id="rId6"/>
    <p:sldId id="373" r:id="rId7"/>
    <p:sldId id="375" r:id="rId8"/>
    <p:sldId id="380" r:id="rId9"/>
    <p:sldId id="379" r:id="rId10"/>
    <p:sldId id="378" r:id="rId11"/>
    <p:sldId id="392" r:id="rId12"/>
    <p:sldId id="391" r:id="rId13"/>
    <p:sldId id="381" r:id="rId14"/>
    <p:sldId id="369" r:id="rId15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/>
    <p:restoredTop sz="96396"/>
  </p:normalViewPr>
  <p:slideViewPr>
    <p:cSldViewPr snapToGrid="0" snapToObjects="1" showGuides="1">
      <p:cViewPr varScale="1">
        <p:scale>
          <a:sx n="88" d="100"/>
          <a:sy n="88" d="100"/>
        </p:scale>
        <p:origin x="248" y="400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711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593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450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340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2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8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Узнать, откуда собирать гипотезы</a:t>
            </a:r>
          </a:p>
          <a:p>
            <a:r>
              <a:rPr lang="ru-RU"/>
              <a:t>Узнать, как систематизировать гипотезы для последующей проверки</a:t>
            </a:r>
          </a:p>
          <a:p>
            <a:r>
              <a:rPr lang="ru-RU"/>
              <a:t>Получить чек-лист для </a:t>
            </a:r>
            <a:r>
              <a:rPr lang="ru-RU" err="1"/>
              <a:t>дискаверинга</a:t>
            </a:r>
            <a:r>
              <a:rPr lang="ru-RU"/>
              <a:t> и </a:t>
            </a:r>
            <a:r>
              <a:rPr lang="ru-RU" err="1"/>
              <a:t>валидации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4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7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74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20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23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07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60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88" r:id="rId7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8933422D-A55C-9544-AE41-4A888FFB6478}"/>
              </a:ext>
            </a:extLst>
          </p:cNvPr>
          <p:cNvSpPr/>
          <p:nvPr/>
        </p:nvSpPr>
        <p:spPr>
          <a:xfrm>
            <a:off x="8513906" y="610915"/>
            <a:ext cx="308898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Бизнес-метрики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A8B3E5-E91A-204F-8606-085C927EC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49" y="3165021"/>
            <a:ext cx="115951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3306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8933422D-A55C-9544-AE41-4A888FFB6478}"/>
              </a:ext>
            </a:extLst>
          </p:cNvPr>
          <p:cNvSpPr/>
          <p:nvPr/>
        </p:nvSpPr>
        <p:spPr>
          <a:xfrm>
            <a:off x="7671527" y="610915"/>
            <a:ext cx="477374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Экономические-метрики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81A9B-71CF-1345-8D46-EFD93D42634B}"/>
              </a:ext>
            </a:extLst>
          </p:cNvPr>
          <p:cNvSpPr txBox="1"/>
          <p:nvPr/>
        </p:nvSpPr>
        <p:spPr>
          <a:xfrm>
            <a:off x="2369090" y="1757426"/>
            <a:ext cx="15378616" cy="3862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Стоимость привлечения клиента (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Customer Acquisition Cost, CAC)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это сумма, в которую вам обходится каждый новый клиент. Разумно считать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CAC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по разным маркетинговым каналам, чтобы правильно оценивать эффективность каждого из них. </a:t>
            </a:r>
          </a:p>
          <a:p>
            <a:pPr algn="l"/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Часто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CAC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путают с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CPA (Cost Per Action),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но это большая ошибка.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CAC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измеряет стоимость привлечения именно покупателя, а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CPA —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стоимость определённого действия, которое совершил пользователь.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7FF10-1832-F340-9978-BB7C99878641}"/>
              </a:ext>
            </a:extLst>
          </p:cNvPr>
          <p:cNvSpPr txBox="1"/>
          <p:nvPr/>
        </p:nvSpPr>
        <p:spPr>
          <a:xfrm>
            <a:off x="2369091" y="6227924"/>
            <a:ext cx="15378616" cy="1708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AOV (average order value) 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это один из важнейших показателей эффективности розничной торговли, широко использующийся в электронной коммерции и означающий средний доход с каждого посетителя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79548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8933422D-A55C-9544-AE41-4A888FFB6478}"/>
              </a:ext>
            </a:extLst>
          </p:cNvPr>
          <p:cNvSpPr/>
          <p:nvPr/>
        </p:nvSpPr>
        <p:spPr>
          <a:xfrm>
            <a:off x="7914383" y="610979"/>
            <a:ext cx="428803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Продуктовые метрики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150896-7229-5947-9E17-56D5BC97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49" y="2647950"/>
            <a:ext cx="135509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7312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4BAF9-4797-B541-A952-7241646B059C}"/>
              </a:ext>
            </a:extLst>
          </p:cNvPr>
          <p:cNvSpPr txBox="1"/>
          <p:nvPr/>
        </p:nvSpPr>
        <p:spPr>
          <a:xfrm>
            <a:off x="7706019" y="406581"/>
            <a:ext cx="688462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Что еще может быть в пирамиде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A0CE5-3E82-CA40-9494-3D1B912B81A3}"/>
              </a:ext>
            </a:extLst>
          </p:cNvPr>
          <p:cNvSpPr txBox="1"/>
          <p:nvPr/>
        </p:nvSpPr>
        <p:spPr>
          <a:xfrm>
            <a:off x="1318470" y="2666077"/>
            <a:ext cx="14226329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Платформенные метрики – доступность сервиса, время ответа сервера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9CC28-AAD6-874E-8290-C8DDE9D321AF}"/>
              </a:ext>
            </a:extLst>
          </p:cNvPr>
          <p:cNvSpPr txBox="1"/>
          <p:nvPr/>
        </p:nvSpPr>
        <p:spPr>
          <a:xfrm>
            <a:off x="1318470" y="4285233"/>
            <a:ext cx="14226329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Интерфейсные метрики – взаимодействие с пользователем, конверсия кнопок</a:t>
            </a:r>
          </a:p>
        </p:txBody>
      </p:sp>
    </p:spTree>
    <p:extLst>
      <p:ext uri="{BB962C8B-B14F-4D97-AF65-F5344CB8AC3E}">
        <p14:creationId xmlns:p14="http://schemas.microsoft.com/office/powerpoint/2010/main" val="87631947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/>
              <a:t>QA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07084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  <p:sp>
        <p:nvSpPr>
          <p:cNvPr id="704" name="Shape 704"/>
          <p:cNvSpPr/>
          <p:nvPr/>
        </p:nvSpPr>
        <p:spPr>
          <a:xfrm>
            <a:off x="8096324" y="1025136"/>
            <a:ext cx="356507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Метрики продукта</a:t>
            </a:r>
            <a:endParaRPr dirty="0"/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AC3CF8BF-3BFA-F941-A93C-9144A0E4CB47}"/>
              </a:ext>
            </a:extLst>
          </p:cNvPr>
          <p:cNvSpPr/>
          <p:nvPr/>
        </p:nvSpPr>
        <p:spPr>
          <a:xfrm>
            <a:off x="1875772" y="4005158"/>
            <a:ext cx="235962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изучим?</a:t>
            </a:r>
            <a:endParaRPr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7064792" y="4035291"/>
            <a:ext cx="598721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Что будем делать на практике?</a:t>
            </a:r>
            <a:endParaRPr/>
          </a:p>
        </p:txBody>
      </p:sp>
      <p:sp>
        <p:nvSpPr>
          <p:cNvPr id="26" name="Shape 704">
            <a:extLst>
              <a:ext uri="{FF2B5EF4-FFF2-40B4-BE49-F238E27FC236}">
                <a16:creationId xmlns:a16="http://schemas.microsoft.com/office/drawing/2014/main" id="{C956DAC2-27F8-6441-88D9-717BC9829555}"/>
              </a:ext>
            </a:extLst>
          </p:cNvPr>
          <p:cNvSpPr/>
          <p:nvPr/>
        </p:nvSpPr>
        <p:spPr>
          <a:xfrm>
            <a:off x="14944593" y="4035290"/>
            <a:ext cx="314669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/>
              <a:t>Где пригодится?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58426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22375-179B-124E-A083-5AB5323AF298}"/>
              </a:ext>
            </a:extLst>
          </p:cNvPr>
          <p:cNvSpPr txBox="1"/>
          <p:nvPr/>
        </p:nvSpPr>
        <p:spPr>
          <a:xfrm>
            <a:off x="3748314" y="2581441"/>
            <a:ext cx="12620172" cy="2646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base" latinLnBrk="0"/>
            <a:r>
              <a:rPr lang="ru-RU" sz="3600" dirty="0">
                <a:solidFill>
                  <a:schemeClr val="bg1"/>
                </a:solidFill>
              </a:rPr>
              <a:t>Метрика — это качественный или количественный показатель, который отражает ту или иную характеристику и уровень успешности продукта. 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43A82-855A-434D-A316-737D7DA64ADD}"/>
              </a:ext>
            </a:extLst>
          </p:cNvPr>
          <p:cNvSpPr txBox="1"/>
          <p:nvPr/>
        </p:nvSpPr>
        <p:spPr>
          <a:xfrm>
            <a:off x="3748314" y="5744482"/>
            <a:ext cx="12620172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fontAlgn="base"/>
            <a:r>
              <a:rPr lang="ru-RU" sz="3200" dirty="0">
                <a:solidFill>
                  <a:schemeClr val="bg1"/>
                </a:solidFill>
              </a:rPr>
              <a:t>Аналитика ключевых метрик помогает понять, какие действия предпринять, чтобы прийти к нужному результату. В каждой отрасли свое понимание успешности, и измеряется она по-разному. </a:t>
            </a:r>
          </a:p>
        </p:txBody>
      </p:sp>
    </p:spTree>
    <p:extLst>
      <p:ext uri="{BB962C8B-B14F-4D97-AF65-F5344CB8AC3E}">
        <p14:creationId xmlns:p14="http://schemas.microsoft.com/office/powerpoint/2010/main" val="3458043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22375-179B-124E-A083-5AB5323AF298}"/>
              </a:ext>
            </a:extLst>
          </p:cNvPr>
          <p:cNvSpPr txBox="1"/>
          <p:nvPr/>
        </p:nvSpPr>
        <p:spPr>
          <a:xfrm>
            <a:off x="3748314" y="3224242"/>
            <a:ext cx="12620172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fontAlgn="base"/>
            <a:r>
              <a:rPr lang="ru-RU" sz="3600" dirty="0">
                <a:solidFill>
                  <a:schemeClr val="bg1"/>
                </a:solidFill>
              </a:rPr>
              <a:t>Продуктовые метрики бывают качественными и количественными – чаще используются последние, поскольку их легче сравнивать. Отслеживая динамику этих показателей во времени, бизнес делает выводы об успешности продукта: как меняется его популярность, частота и длительность использования, уровень удовлетворенности пользователей и т.д. </a:t>
            </a:r>
            <a:br>
              <a:rPr lang="ru-RU" sz="3600" dirty="0">
                <a:solidFill>
                  <a:schemeClr val="bg1"/>
                </a:solidFill>
              </a:rPr>
            </a:b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0470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77264-82A7-BE46-80AE-534A709501F8}"/>
              </a:ext>
            </a:extLst>
          </p:cNvPr>
          <p:cNvSpPr txBox="1"/>
          <p:nvPr/>
        </p:nvSpPr>
        <p:spPr>
          <a:xfrm>
            <a:off x="7318828" y="880220"/>
            <a:ext cx="547914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Метрика полярной звезды</a:t>
            </a:r>
            <a:endParaRPr lang="ru-RU" sz="3500" dirty="0">
              <a:solidFill>
                <a:schemeClr val="bg1"/>
              </a:solidFill>
              <a:latin typeface="San Francisco Display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A94D-779E-944C-BB22-06147F21B67A}"/>
              </a:ext>
            </a:extLst>
          </p:cNvPr>
          <p:cNvSpPr txBox="1"/>
          <p:nvPr/>
        </p:nvSpPr>
        <p:spPr>
          <a:xfrm>
            <a:off x="4034970" y="3761103"/>
            <a:ext cx="12046857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North Star Metric (NSM) - </a:t>
            </a:r>
            <a:r>
              <a:rPr lang="ru-RU" sz="3600" dirty="0">
                <a:solidFill>
                  <a:schemeClr val="bg1"/>
                </a:solidFill>
              </a:rPr>
              <a:t>единый показатель</a:t>
            </a:r>
            <a:r>
              <a:rPr lang="en-US" sz="3600" dirty="0">
                <a:solidFill>
                  <a:schemeClr val="bg1"/>
                </a:solidFill>
              </a:rPr>
              <a:t>, </a:t>
            </a:r>
            <a:r>
              <a:rPr lang="ru-RU" sz="3600" dirty="0">
                <a:solidFill>
                  <a:schemeClr val="bg1"/>
                </a:solidFill>
              </a:rPr>
              <a:t>которую отражает основную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ценность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продукта для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клиентов. </a:t>
            </a:r>
          </a:p>
        </p:txBody>
      </p:sp>
    </p:spTree>
    <p:extLst>
      <p:ext uri="{BB962C8B-B14F-4D97-AF65-F5344CB8AC3E}">
        <p14:creationId xmlns:p14="http://schemas.microsoft.com/office/powerpoint/2010/main" val="41937816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B19372-C9AE-B04F-B2D7-0A04AE17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571500"/>
            <a:ext cx="8877300" cy="982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14712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2B26E-34F8-D14F-936E-B2B6BB8C4867}"/>
              </a:ext>
            </a:extLst>
          </p:cNvPr>
          <p:cNvSpPr txBox="1"/>
          <p:nvPr/>
        </p:nvSpPr>
        <p:spPr>
          <a:xfrm>
            <a:off x="2302713" y="2604640"/>
            <a:ext cx="15511373" cy="2785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NSM -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метрика с сильным запаздыванием (а необходима оперативность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и в идеале - предикативность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) 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отражает только одну сторону бизнеса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слепое следование приводит к перекосам (организационным, продуктовым)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агрегатный показатель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не позволяет выявлять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зону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роста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28F66-9B00-604C-A429-D33F1AC1705D}"/>
              </a:ext>
            </a:extLst>
          </p:cNvPr>
          <p:cNvSpPr txBox="1"/>
          <p:nvPr/>
        </p:nvSpPr>
        <p:spPr>
          <a:xfrm>
            <a:off x="9135834" y="745599"/>
            <a:ext cx="184513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Минусы</a:t>
            </a:r>
          </a:p>
        </p:txBody>
      </p:sp>
    </p:spTree>
    <p:extLst>
      <p:ext uri="{BB962C8B-B14F-4D97-AF65-F5344CB8AC3E}">
        <p14:creationId xmlns:p14="http://schemas.microsoft.com/office/powerpoint/2010/main" val="250171871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497ED-9F41-FF42-8C6E-FD8D56B6A92D}"/>
              </a:ext>
            </a:extLst>
          </p:cNvPr>
          <p:cNvSpPr txBox="1"/>
          <p:nvPr/>
        </p:nvSpPr>
        <p:spPr>
          <a:xfrm>
            <a:off x="8123463" y="360351"/>
            <a:ext cx="539659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Пирамида метрик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9F64E-E14A-7341-9CA0-9301842591B8}"/>
              </a:ext>
            </a:extLst>
          </p:cNvPr>
          <p:cNvSpPr txBox="1"/>
          <p:nvPr/>
        </p:nvSpPr>
        <p:spPr>
          <a:xfrm>
            <a:off x="2623930" y="4027062"/>
            <a:ext cx="15467358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Пирамида метрик - это иерархия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метрик от оперативных до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верхнеуровневых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, классифицированных для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отражения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разных аспектов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11396436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pic>
        <p:nvPicPr>
          <p:cNvPr id="6" name="Picture 2" descr="Что такое иерархия и пирамида метрик">
            <a:extLst>
              <a:ext uri="{FF2B5EF4-FFF2-40B4-BE49-F238E27FC236}">
                <a16:creationId xmlns:a16="http://schemas.microsoft.com/office/drawing/2014/main" id="{63B47EA8-AF2D-5045-9BC7-DC906427B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46" y="1645373"/>
            <a:ext cx="13542508" cy="76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7434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29950</TotalTime>
  <Words>356</Words>
  <Application>Microsoft Macintosh PowerPoint</Application>
  <PresentationFormat>Произвольный</PresentationFormat>
  <Paragraphs>46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Tahoma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Павлин Николай</cp:lastModifiedBy>
  <cp:revision>97</cp:revision>
  <dcterms:modified xsi:type="dcterms:W3CDTF">2021-10-26T07:17:51Z</dcterms:modified>
</cp:coreProperties>
</file>