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7" r:id="rId3"/>
    <p:sldId id="372" r:id="rId4"/>
    <p:sldId id="394" r:id="rId5"/>
    <p:sldId id="393" r:id="rId6"/>
    <p:sldId id="373" r:id="rId7"/>
    <p:sldId id="375" r:id="rId8"/>
    <p:sldId id="380" r:id="rId9"/>
    <p:sldId id="395" r:id="rId10"/>
    <p:sldId id="396" r:id="rId11"/>
    <p:sldId id="397" r:id="rId12"/>
    <p:sldId id="398" r:id="rId13"/>
    <p:sldId id="399" r:id="rId14"/>
    <p:sldId id="400" r:id="rId15"/>
    <p:sldId id="378" r:id="rId16"/>
    <p:sldId id="369" r:id="rId17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7"/>
    <p:restoredTop sz="96405"/>
  </p:normalViewPr>
  <p:slideViewPr>
    <p:cSldViewPr snapToGrid="0" snapToObjects="1" showGuides="1">
      <p:cViewPr varScale="1">
        <p:scale>
          <a:sx n="65" d="100"/>
          <a:sy n="65" d="100"/>
        </p:scale>
        <p:origin x="264" y="68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9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9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1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4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1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9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4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0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3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0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2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9300688" y="430128"/>
            <a:ext cx="211384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Подписка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1552127"/>
            <a:ext cx="16679932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донести ценность подписки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Модель: «Хорошо — Лучше — Превосходно», большинство выберет по середине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Во всех коммуникациях демонстрируйте выгоду тарифа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даёте скидку, объясните почему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Используйте социальные доказательства.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0416-3C25-A048-891A-9D645AA2DBF3}"/>
              </a:ext>
            </a:extLst>
          </p:cNvPr>
          <p:cNvSpPr txBox="1"/>
          <p:nvPr/>
        </p:nvSpPr>
        <p:spPr>
          <a:xfrm>
            <a:off x="2623930" y="4828652"/>
            <a:ext cx="1667993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Проблема контроля списаний за подписку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Избегайте формата "кто-то пришел и без спроса взял деньги со счёта клиента»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Нужна идеальная поддержка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 списании заранее лучше не предупреждать, единственное возможное действие от такого сообщение это желание отписаться.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40934-202E-1E43-A091-1F8FFFC78A1C}"/>
              </a:ext>
            </a:extLst>
          </p:cNvPr>
          <p:cNvSpPr txBox="1"/>
          <p:nvPr/>
        </p:nvSpPr>
        <p:spPr>
          <a:xfrm>
            <a:off x="2623930" y="7909635"/>
            <a:ext cx="1667993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работать с оттоком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Обязательно опрашивайте тех, кто отписывается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Предлагайте заморозку или переход на более дешевый тариф вместо отписки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Повышайте боль от потери подписки.</a:t>
            </a:r>
          </a:p>
        </p:txBody>
      </p:sp>
    </p:spTree>
    <p:extLst>
      <p:ext uri="{BB962C8B-B14F-4D97-AF65-F5344CB8AC3E}">
        <p14:creationId xmlns:p14="http://schemas.microsoft.com/office/powerpoint/2010/main" val="2685104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5247727" y="430038"/>
            <a:ext cx="1143233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Freemium (</a:t>
            </a:r>
            <a:r>
              <a:rPr lang="ru-RU" sz="3500" dirty="0">
                <a:sym typeface="San Francisco Display Thin"/>
              </a:rPr>
              <a:t>условно бесплатно) и </a:t>
            </a:r>
            <a:r>
              <a:rPr lang="en-US" sz="3500" dirty="0">
                <a:sym typeface="San Francisco Display Thin"/>
              </a:rPr>
              <a:t>F2P (free to play)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1552127"/>
            <a:ext cx="1667993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Основной продукт бесплатный, но есть платные дополнения.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Необходима большая аудитория, так как только малая ее часть будет платить. Обязательная работа с удержанием пользователей.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Платный продукт должен обладать дополнительной ценностью.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0416-3C25-A048-891A-9D645AA2DBF3}"/>
              </a:ext>
            </a:extLst>
          </p:cNvPr>
          <p:cNvSpPr txBox="1"/>
          <p:nvPr/>
        </p:nvSpPr>
        <p:spPr>
          <a:xfrm>
            <a:off x="2623930" y="4828652"/>
            <a:ext cx="16679932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Monthly revenue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ежемесячная выручка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Revenue CMGR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ежемесячный темп роста выручки (%)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Gross margin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прибыль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Paid CAC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привлеченного клиента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DAU (Daily active users)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ежедневное число активных пользователей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MAU (Monthly active users)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ежемесячное число активных пользователей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Percent logged-in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доля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залогиненных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(%)</a:t>
            </a:r>
          </a:p>
        </p:txBody>
      </p:sp>
    </p:spTree>
    <p:extLst>
      <p:ext uri="{BB962C8B-B14F-4D97-AF65-F5344CB8AC3E}">
        <p14:creationId xmlns:p14="http://schemas.microsoft.com/office/powerpoint/2010/main" val="175723015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8567396" y="430128"/>
            <a:ext cx="395590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Рекламная модель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33735" y="1790699"/>
            <a:ext cx="1186732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Легко встраивается.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Результат хорошо прогнозируется.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Зависимость от сезонности рекламного рынка.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Рекламная нагрузка на пользователя.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0416-3C25-A048-891A-9D645AA2DBF3}"/>
              </a:ext>
            </a:extLst>
          </p:cNvPr>
          <p:cNvSpPr txBox="1"/>
          <p:nvPr/>
        </p:nvSpPr>
        <p:spPr>
          <a:xfrm>
            <a:off x="2623930" y="4828652"/>
            <a:ext cx="1667993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DAU (Daily active users)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ежедневное число активных пользователей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MAU (Monthly active users)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ежемесячное число активных пользователей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Percent logged-in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доля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залогиненных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(%)</a:t>
            </a:r>
          </a:p>
        </p:txBody>
      </p:sp>
    </p:spTree>
    <p:extLst>
      <p:ext uri="{BB962C8B-B14F-4D97-AF65-F5344CB8AC3E}">
        <p14:creationId xmlns:p14="http://schemas.microsoft.com/office/powerpoint/2010/main" val="330712310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7624281" y="295508"/>
            <a:ext cx="667923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Транзакционная модель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2254272"/>
            <a:ext cx="1186732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Наш продукт, это промежуточное звено. </a:t>
            </a: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Зарабатываем с транзакций и переводов.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0416-3C25-A048-891A-9D645AA2DBF3}"/>
              </a:ext>
            </a:extLst>
          </p:cNvPr>
          <p:cNvSpPr txBox="1"/>
          <p:nvPr/>
        </p:nvSpPr>
        <p:spPr>
          <a:xfrm>
            <a:off x="2623930" y="4828652"/>
            <a:ext cx="1667993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Gross transaction volume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общий объем транзакций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Net revenue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выручка с комиссий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User retention -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возвращаемость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клиентов (%)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Paid CAC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привлеченного клиента ($)</a:t>
            </a:r>
          </a:p>
        </p:txBody>
      </p:sp>
    </p:spTree>
    <p:extLst>
      <p:ext uri="{BB962C8B-B14F-4D97-AF65-F5344CB8AC3E}">
        <p14:creationId xmlns:p14="http://schemas.microsoft.com/office/powerpoint/2010/main" val="131091804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7624281" y="295508"/>
            <a:ext cx="667923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Market place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2254272"/>
            <a:ext cx="1186732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Наш продукт – это звено между другими продуктами Зарабатываем с транзакций и переводов.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0416-3C25-A048-891A-9D645AA2DBF3}"/>
              </a:ext>
            </a:extLst>
          </p:cNvPr>
          <p:cNvSpPr txBox="1"/>
          <p:nvPr/>
        </p:nvSpPr>
        <p:spPr>
          <a:xfrm>
            <a:off x="2623930" y="4828652"/>
            <a:ext cx="1667993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GMV (Gross merchandise value)-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общий объем сделок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Net revenue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выручка с комиссий ($)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Net revenue CMGR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ежемесячный темп роста выручки (%)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User retention -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возвращаемость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клиентов (%) </a:t>
            </a: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Paid CAC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привлеченного клиента ($)</a:t>
            </a:r>
          </a:p>
        </p:txBody>
      </p:sp>
    </p:spTree>
    <p:extLst>
      <p:ext uri="{BB962C8B-B14F-4D97-AF65-F5344CB8AC3E}">
        <p14:creationId xmlns:p14="http://schemas.microsoft.com/office/powerpoint/2010/main" val="271988621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8933422D-A55C-9544-AE41-4A888FFB6478}"/>
              </a:ext>
            </a:extLst>
          </p:cNvPr>
          <p:cNvSpPr/>
          <p:nvPr/>
        </p:nvSpPr>
        <p:spPr>
          <a:xfrm>
            <a:off x="6728161" y="610915"/>
            <a:ext cx="6660478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Вопросы для выбора монетизации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CDA99-91BC-A540-8090-9E42A495E1F8}"/>
              </a:ext>
            </a:extLst>
          </p:cNvPr>
          <p:cNvSpPr txBox="1"/>
          <p:nvPr/>
        </p:nvSpPr>
        <p:spPr>
          <a:xfrm>
            <a:off x="646044" y="2110534"/>
            <a:ext cx="18824712" cy="817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Ваши клиенты примут данную модель монетизации? Насколько ваша модель предсказуемая, гибкая, справедливая и прозрачная для вашей конкретной клиентской базы? У клиентов почти всегда есть определенные предпочтения. Убедитесь, что ваша модель соответствует им. Протестируйте разные модели, чтобы выяснить, какие из них больше всего нравятся клиентам. </a:t>
            </a:r>
          </a:p>
          <a:p>
            <a:pPr marL="514350" indent="-514350">
              <a:buAutoNum type="arabicPeriod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будущие тенденции развития повлияют на вашу модель? Обязательно сделайте прогноз на будущее относительно вашей модели. Каковы ключевые тенденции в вашем бизнесе? </a:t>
            </a:r>
          </a:p>
          <a:p>
            <a:pPr marL="514350" indent="-514350">
              <a:buAutoNum type="arabicPeriod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 какой стадии ваша компания и насколько этому соответствует выбранная модель? Если вы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стартап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к примеру, лучше сделать все процессы максимально простыми и прозрачными. Зрелой компании, напротив, нужно отличаться от конкурентов с помощью более изощренной системы. </a:t>
            </a:r>
          </a:p>
          <a:p>
            <a:pPr marL="514350" indent="-514350">
              <a:buAutoNum type="arabicPeriod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делают ваши конкуренты? </a:t>
            </a:r>
          </a:p>
          <a:p>
            <a:pPr marL="514350" indent="-514350">
              <a:buAutoNum type="arabicPeriod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Насколько сложно внедрить модель монетизации? Рассчитайте общие расходы и доходы. Эффективная модель монетизации помогает обойти конкурентов так, как не позволит эффективный продукт сам по себе.</a:t>
            </a:r>
          </a:p>
        </p:txBody>
      </p:sp>
    </p:spTree>
    <p:extLst>
      <p:ext uri="{BB962C8B-B14F-4D97-AF65-F5344CB8AC3E}">
        <p14:creationId xmlns:p14="http://schemas.microsoft.com/office/powerpoint/2010/main" val="236813306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767181" y="880220"/>
            <a:ext cx="2582438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 err="1"/>
              <a:t>Монетезация</a:t>
            </a:r>
            <a:endParaRPr lang="ru-RU"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2375-179B-124E-A083-5AB5323AF298}"/>
              </a:ext>
            </a:extLst>
          </p:cNvPr>
          <p:cNvSpPr txBox="1"/>
          <p:nvPr/>
        </p:nvSpPr>
        <p:spPr>
          <a:xfrm>
            <a:off x="3748314" y="4701570"/>
            <a:ext cx="12620172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Monetization</a:t>
            </a:r>
            <a:r>
              <a:rPr lang="en-US" sz="3200" dirty="0">
                <a:solidFill>
                  <a:schemeClr val="bg1"/>
                </a:solidFill>
              </a:rPr>
              <a:t> is the process of deriving revenue from the value you offer to your users.</a:t>
            </a:r>
            <a:br>
              <a:rPr lang="ru-RU" sz="3200" dirty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897D7-37ED-154E-AE6B-F3D4ED2AB0EB}"/>
              </a:ext>
            </a:extLst>
          </p:cNvPr>
          <p:cNvSpPr txBox="1"/>
          <p:nvPr/>
        </p:nvSpPr>
        <p:spPr>
          <a:xfrm>
            <a:off x="6569765" y="880220"/>
            <a:ext cx="69772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Основные метрики в монетизации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C6FBC-39DF-2F41-A28B-7A7D332E2819}"/>
              </a:ext>
            </a:extLst>
          </p:cNvPr>
          <p:cNvSpPr txBox="1"/>
          <p:nvPr/>
        </p:nvSpPr>
        <p:spPr>
          <a:xfrm>
            <a:off x="2265391" y="2947243"/>
            <a:ext cx="16071574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CAC, customer acquisition cost — </a:t>
            </a:r>
            <a:r>
              <a:rPr lang="ru-RU" sz="3600" dirty="0">
                <a:solidFill>
                  <a:schemeClr val="bg1"/>
                </a:solidFill>
              </a:rPr>
              <a:t>стоимость привлечения клиента — сколько денег в среднем нужно потратить на рекламу и продвижение, чтобы привлечь одного пользователя . 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GMV, gross merchandise volume — </a:t>
            </a:r>
            <a:r>
              <a:rPr lang="ru-RU" sz="3600" dirty="0">
                <a:solidFill>
                  <a:schemeClr val="bg1"/>
                </a:solidFill>
              </a:rPr>
              <a:t>валовый объём торговых операций — сколько вы заработали на продаже продукта. 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LTV, lifetime value — </a:t>
            </a:r>
            <a:r>
              <a:rPr lang="ru-RU" sz="3600" dirty="0">
                <a:solidFill>
                  <a:schemeClr val="bg1"/>
                </a:solidFill>
              </a:rPr>
              <a:t>сколько денег приносит пользователь за время, что он пользуется продуктом, или за определённый выбранный срок. 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ARPU — </a:t>
            </a:r>
            <a:r>
              <a:rPr lang="ru-RU" sz="3600" dirty="0">
                <a:solidFill>
                  <a:schemeClr val="bg1"/>
                </a:solidFill>
              </a:rPr>
              <a:t>средняя прибыль от одного пользователя за определённый срок .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ARPPU — </a:t>
            </a:r>
            <a:r>
              <a:rPr lang="ru-RU" sz="3600" dirty="0">
                <a:solidFill>
                  <a:schemeClr val="bg1"/>
                </a:solidFill>
              </a:rPr>
              <a:t>средняя прибыль от одного платящего пользователя за определённый срок.</a:t>
            </a:r>
          </a:p>
        </p:txBody>
      </p:sp>
    </p:spTree>
    <p:extLst>
      <p:ext uri="{BB962C8B-B14F-4D97-AF65-F5344CB8AC3E}">
        <p14:creationId xmlns:p14="http://schemas.microsoft.com/office/powerpoint/2010/main" val="25885047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9463864" y="880220"/>
            <a:ext cx="395396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RFM - </a:t>
            </a:r>
            <a:r>
              <a:rPr lang="ru-RU" sz="3600" dirty="0">
                <a:solidFill>
                  <a:schemeClr val="bg1"/>
                </a:solidFill>
              </a:rPr>
              <a:t>анализ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A28F-6927-FD45-BEEE-1EDA9877A0DB}"/>
              </a:ext>
            </a:extLst>
          </p:cNvPr>
          <p:cNvSpPr txBox="1"/>
          <p:nvPr/>
        </p:nvSpPr>
        <p:spPr>
          <a:xfrm>
            <a:off x="1789043" y="3337102"/>
            <a:ext cx="1681908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RFM-</a:t>
            </a:r>
            <a:r>
              <a:rPr lang="ru-RU" sz="3600" dirty="0">
                <a:solidFill>
                  <a:schemeClr val="bg1"/>
                </a:solidFill>
              </a:rPr>
              <a:t>анализ — метод анализа, позволяющий сегментировать клиентов по частоте и сумме покупок и выявлять тех, которые приносят больше денег.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1789043" y="5665305"/>
            <a:ext cx="17075426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Recency — </a:t>
            </a:r>
            <a:r>
              <a:rPr lang="ru-RU" sz="3600" dirty="0">
                <a:solidFill>
                  <a:schemeClr val="bg1"/>
                </a:solidFill>
              </a:rPr>
              <a:t>давность последнего платежа. Хорошая оценка — если платеж сделан совсем недавно; плохая — если платеж сделан давно.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Frequency — </a:t>
            </a:r>
            <a:r>
              <a:rPr lang="ru-RU" sz="3600" dirty="0">
                <a:solidFill>
                  <a:schemeClr val="bg1"/>
                </a:solidFill>
              </a:rPr>
              <a:t>регулярность платежей. Хорошая оценка — если пользователь платит регулярно; плохая — если платежи идут нерегулярно либо если был пока лишь один платеж.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Monetary — </a:t>
            </a:r>
            <a:r>
              <a:rPr lang="ru-RU" sz="3600" dirty="0">
                <a:solidFill>
                  <a:schemeClr val="bg1"/>
                </a:solidFill>
              </a:rPr>
              <a:t>размер платежей. Хорошая оценка — если суммарно пользователь заплатил много денег; плохая — если мало.</a:t>
            </a:r>
          </a:p>
        </p:txBody>
      </p:sp>
    </p:spTree>
    <p:extLst>
      <p:ext uri="{BB962C8B-B14F-4D97-AF65-F5344CB8AC3E}">
        <p14:creationId xmlns:p14="http://schemas.microsoft.com/office/powerpoint/2010/main" val="41937816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026" name="Picture 2" descr="Монетизация интернет продуктов. Какие виды существуют?">
            <a:extLst>
              <a:ext uri="{FF2B5EF4-FFF2-40B4-BE49-F238E27FC236}">
                <a16:creationId xmlns:a16="http://schemas.microsoft.com/office/drawing/2014/main" id="{F2F290DA-93CF-0645-A1A8-120F232D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23" y="1464237"/>
            <a:ext cx="11489634" cy="83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471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B26E-34F8-D14F-936E-B2B6BB8C4867}"/>
              </a:ext>
            </a:extLst>
          </p:cNvPr>
          <p:cNvSpPr txBox="1"/>
          <p:nvPr/>
        </p:nvSpPr>
        <p:spPr>
          <a:xfrm>
            <a:off x="5281950" y="3555102"/>
            <a:ext cx="11890365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Продажа осуществляется один раз.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Life time value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равен стоимости покупки.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1 -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Monthly revenue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ежемесячная выручка ($)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2 -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Revenue CMGR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ежемесячный темп роста выручки (%)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3 -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Gross margin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прибыль ($)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4 -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Paid CAC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привлеченного клиента ($)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28F66-9B00-604C-A429-D33F1AC1705D}"/>
              </a:ext>
            </a:extLst>
          </p:cNvPr>
          <p:cNvSpPr txBox="1"/>
          <p:nvPr/>
        </p:nvSpPr>
        <p:spPr>
          <a:xfrm>
            <a:off x="9135833" y="745599"/>
            <a:ext cx="418260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B2P – buy to play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25017187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8123463" y="360351"/>
            <a:ext cx="539659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Subscription (</a:t>
            </a:r>
            <a:r>
              <a:rPr lang="ru-RU" sz="3500" dirty="0">
                <a:sym typeface="San Francisco Display Thin"/>
              </a:rPr>
              <a:t>подписка) В2С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4027062"/>
            <a:ext cx="1546735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Платим вперед за доступ к функционалу, контенту, услугам.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Life time value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равен среднему времени подписки, умноженному на стоимость подписки.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Нужно постоянно поддерживать интерес пользователя.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8374-D590-2B42-8EF8-0C6411B049EC}"/>
              </a:ext>
            </a:extLst>
          </p:cNvPr>
          <p:cNvSpPr txBox="1"/>
          <p:nvPr/>
        </p:nvSpPr>
        <p:spPr>
          <a:xfrm>
            <a:off x="2623930" y="7173904"/>
            <a:ext cx="1546735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MRR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ежемесячно возобновляемая выручка ($)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MRR CMGR* (Compound Monthly Growth Rate)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ежемесячный темп роста возобновляемой выручки (%)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Gross user churn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потерянные подписчики ($)</a:t>
            </a:r>
          </a:p>
        </p:txBody>
      </p:sp>
    </p:spTree>
    <p:extLst>
      <p:ext uri="{BB962C8B-B14F-4D97-AF65-F5344CB8AC3E}">
        <p14:creationId xmlns:p14="http://schemas.microsoft.com/office/powerpoint/2010/main" val="1139643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8123463" y="360351"/>
            <a:ext cx="539659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sz="3500" dirty="0">
                <a:sym typeface="San Francisco Display Thin"/>
              </a:rPr>
              <a:t>Subscription (</a:t>
            </a:r>
            <a:r>
              <a:rPr lang="ru-RU" sz="3500" dirty="0">
                <a:sym typeface="San Francisco Display Thin"/>
              </a:rPr>
              <a:t>подписка) В2В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4027062"/>
            <a:ext cx="1546735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Платим вперед за доступ к функционалу, контенту, услугам.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Life time value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равен среднему времени подписки, умноженному на стоимость подписки.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Нужно постоянно поддерживать интерес ЛПР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8374-D590-2B42-8EF8-0C6411B049EC}"/>
              </a:ext>
            </a:extLst>
          </p:cNvPr>
          <p:cNvSpPr txBox="1"/>
          <p:nvPr/>
        </p:nvSpPr>
        <p:spPr>
          <a:xfrm>
            <a:off x="2623930" y="7173904"/>
            <a:ext cx="1614114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MRR (Monthly recurring revenue)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ежемесячно возобновляемая выручка ($)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ARR (Annually recurring revenue)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ежегодно возобновляемая выручка ($)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Gross MRR Churn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потери ежемесячной выручки из-за отписавшихся клиентов ($)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Paid CAC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привлеченного клиента ($)</a:t>
            </a:r>
          </a:p>
        </p:txBody>
      </p:sp>
    </p:spTree>
    <p:extLst>
      <p:ext uri="{BB962C8B-B14F-4D97-AF65-F5344CB8AC3E}">
        <p14:creationId xmlns:p14="http://schemas.microsoft.com/office/powerpoint/2010/main" val="8768401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29988</TotalTime>
  <Words>953</Words>
  <Application>Microsoft Macintosh PowerPoint</Application>
  <PresentationFormat>Произвольный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98</cp:revision>
  <dcterms:modified xsi:type="dcterms:W3CDTF">2021-10-31T10:53:16Z</dcterms:modified>
</cp:coreProperties>
</file>