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7" r:id="rId3"/>
    <p:sldId id="372" r:id="rId4"/>
    <p:sldId id="394" r:id="rId5"/>
    <p:sldId id="393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369" r:id="rId17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/>
    <p:restoredTop sz="96403"/>
  </p:normalViewPr>
  <p:slideViewPr>
    <p:cSldViewPr snapToGrid="0" snapToObjects="1" showGuides="1">
      <p:cViewPr varScale="1">
        <p:scale>
          <a:sx n="89" d="100"/>
          <a:sy n="89" d="100"/>
        </p:scale>
        <p:origin x="208" y="624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2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576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7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38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13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4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0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5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81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8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5632438" y="422433"/>
            <a:ext cx="673414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Инструменты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A35D-42E4-1942-948B-01E9FF185DB6}"/>
              </a:ext>
            </a:extLst>
          </p:cNvPr>
          <p:cNvSpPr txBox="1"/>
          <p:nvPr/>
        </p:nvSpPr>
        <p:spPr>
          <a:xfrm>
            <a:off x="2775856" y="3236171"/>
            <a:ext cx="12447312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Метрика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</a:rPr>
              <a:t>MixPannel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Amplitude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ru-RU" sz="3600" dirty="0">
                <a:solidFill>
                  <a:schemeClr val="bg1"/>
                </a:solidFill>
              </a:rPr>
              <a:t>Минус коробочных решений состоит в том, что они фиксируют простые действия завязанные на события в интерфейсе на сайте или в приложении и не могут отследить более сложные комбинации или </a:t>
            </a:r>
            <a:r>
              <a:rPr lang="ru-RU" sz="3600" dirty="0" err="1">
                <a:solidFill>
                  <a:schemeClr val="bg1"/>
                </a:solidFill>
              </a:rPr>
              <a:t>оффлайновые</a:t>
            </a:r>
            <a:r>
              <a:rPr lang="ru-RU" sz="3600" dirty="0">
                <a:solidFill>
                  <a:schemeClr val="bg1"/>
                </a:solidFill>
              </a:rPr>
              <a:t>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407445799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9067000" y="422433"/>
            <a:ext cx="19828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Пример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12D650-D21D-0541-B79A-4B919746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2650"/>
            <a:ext cx="11430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37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9067000" y="422433"/>
            <a:ext cx="19828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Графики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1BE4CE-0FC3-4B44-9AC8-066C959C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2279650"/>
            <a:ext cx="138938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961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9067000" y="422433"/>
            <a:ext cx="19828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Графики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C1EF96-4B3D-A345-9504-80ACF780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665255"/>
            <a:ext cx="140208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55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9067000" y="422433"/>
            <a:ext cx="19828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Графики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C1EF96-4B3D-A345-9504-80ACF780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665255"/>
            <a:ext cx="14020800" cy="6527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CDE04-E27A-2043-89DD-ADFC98E62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50" y="2419350"/>
            <a:ext cx="131191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988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7090962" y="422433"/>
            <a:ext cx="593487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Какая самая оптимальная?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CDE04-E27A-2043-89DD-ADFC98E62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67" y="1385888"/>
            <a:ext cx="17325767" cy="8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3647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311127" y="880220"/>
            <a:ext cx="349454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 err="1"/>
              <a:t>Когортный</a:t>
            </a:r>
            <a:r>
              <a:rPr lang="ru-RU" dirty="0"/>
              <a:t> анализ</a:t>
            </a:r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7C33A-93C8-2842-B21F-BB1F54C1EC52}"/>
              </a:ext>
            </a:extLst>
          </p:cNvPr>
          <p:cNvSpPr txBox="1"/>
          <p:nvPr/>
        </p:nvSpPr>
        <p:spPr>
          <a:xfrm>
            <a:off x="4898571" y="2882052"/>
            <a:ext cx="1005840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Когорта — это группа людей, которые совершили определенное действие в заданный отрезок времени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2F21D-5F8A-C34F-B2BA-EBA955FD7615}"/>
              </a:ext>
            </a:extLst>
          </p:cNvPr>
          <p:cNvSpPr txBox="1"/>
          <p:nvPr/>
        </p:nvSpPr>
        <p:spPr>
          <a:xfrm>
            <a:off x="4898571" y="6205325"/>
            <a:ext cx="1005840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Пример: пользователи, купившие продукт внутри одного месяца: декабрьская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когорта апрельская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когорта</a:t>
            </a:r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65196-487D-2444-9EDB-9E5428299A4D}"/>
              </a:ext>
            </a:extLst>
          </p:cNvPr>
          <p:cNvSpPr txBox="1"/>
          <p:nvPr/>
        </p:nvSpPr>
        <p:spPr>
          <a:xfrm>
            <a:off x="5029200" y="2931855"/>
            <a:ext cx="10058400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</a:rPr>
              <a:t>Когортный</a:t>
            </a:r>
            <a:r>
              <a:rPr lang="ru-RU" sz="3200" dirty="0">
                <a:solidFill>
                  <a:schemeClr val="bg1"/>
                </a:solidFill>
              </a:rPr>
              <a:t> анализ — это метод маркетингового анализа, в котором пользователей рассматриваются не как единое множество, а делят на когорты. Чтобы лучше понимать, что такое </a:t>
            </a:r>
            <a:r>
              <a:rPr lang="ru-RU" sz="3200" dirty="0" err="1">
                <a:solidFill>
                  <a:schemeClr val="bg1"/>
                </a:solidFill>
              </a:rPr>
              <a:t>когортный</a:t>
            </a:r>
            <a:r>
              <a:rPr lang="ru-RU" sz="3200" dirty="0">
                <a:solidFill>
                  <a:schemeClr val="bg1"/>
                </a:solidFill>
              </a:rPr>
              <a:t> анализ, разберемся для начала с понятием «когорта».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61EDF-4B26-FE43-A6F2-A47B0F58027D}"/>
              </a:ext>
            </a:extLst>
          </p:cNvPr>
          <p:cNvSpPr txBox="1"/>
          <p:nvPr/>
        </p:nvSpPr>
        <p:spPr>
          <a:xfrm>
            <a:off x="5029200" y="6501649"/>
            <a:ext cx="100584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Признак когорты - характеристика, определяющая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границу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когорты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r>
              <a:rPr lang="ru-RU" sz="3200" dirty="0">
                <a:solidFill>
                  <a:schemeClr val="bg1"/>
                </a:solidFill>
              </a:rPr>
              <a:t>Пользователи, которые обладают этой характеристикой, принадлежат одной когорте.</a:t>
            </a:r>
          </a:p>
        </p:txBody>
      </p:sp>
    </p:spTree>
    <p:extLst>
      <p:ext uri="{BB962C8B-B14F-4D97-AF65-F5344CB8AC3E}">
        <p14:creationId xmlns:p14="http://schemas.microsoft.com/office/powerpoint/2010/main" val="25885047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5173997" y="422433"/>
            <a:ext cx="1004917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 err="1">
                <a:solidFill>
                  <a:schemeClr val="bg1"/>
                </a:solidFill>
              </a:rPr>
              <a:t>Когортный</a:t>
            </a:r>
            <a:r>
              <a:rPr lang="ru-RU" sz="3600" dirty="0">
                <a:solidFill>
                  <a:schemeClr val="bg1"/>
                </a:solidFill>
              </a:rPr>
              <a:t> анализ изучает поведение во времени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A35D-42E4-1942-948B-01E9FF185DB6}"/>
              </a:ext>
            </a:extLst>
          </p:cNvPr>
          <p:cNvSpPr txBox="1"/>
          <p:nvPr/>
        </p:nvSpPr>
        <p:spPr>
          <a:xfrm>
            <a:off x="2775856" y="3236171"/>
            <a:ext cx="1244731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Сколько пользователей совершили целевое действие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Сколько пользователей повторили активность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 пользователи активизировались во времени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 долго пользователи жили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Каков коэффициент умирания</a:t>
            </a:r>
          </a:p>
        </p:txBody>
      </p:sp>
    </p:spTree>
    <p:extLst>
      <p:ext uri="{BB962C8B-B14F-4D97-AF65-F5344CB8AC3E}">
        <p14:creationId xmlns:p14="http://schemas.microsoft.com/office/powerpoint/2010/main" val="41937816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5632438" y="422433"/>
            <a:ext cx="673414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Изучаем поведение во времени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A35D-42E4-1942-948B-01E9FF185DB6}"/>
              </a:ext>
            </a:extLst>
          </p:cNvPr>
          <p:cNvSpPr txBox="1"/>
          <p:nvPr/>
        </p:nvSpPr>
        <p:spPr>
          <a:xfrm>
            <a:off x="2775856" y="3236171"/>
            <a:ext cx="1244731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Сколько пользователей совершили целевое действие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Сколько пользователей повторили активность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 пользователи активизировались во времени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 долго пользователи жили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Каков коэффициент умирания</a:t>
            </a:r>
          </a:p>
        </p:txBody>
      </p:sp>
    </p:spTree>
    <p:extLst>
      <p:ext uri="{BB962C8B-B14F-4D97-AF65-F5344CB8AC3E}">
        <p14:creationId xmlns:p14="http://schemas.microsoft.com/office/powerpoint/2010/main" val="137949001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5632438" y="422433"/>
            <a:ext cx="673414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Сравниваем когорты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A35D-42E4-1942-948B-01E9FF185DB6}"/>
              </a:ext>
            </a:extLst>
          </p:cNvPr>
          <p:cNvSpPr txBox="1"/>
          <p:nvPr/>
        </p:nvSpPr>
        <p:spPr>
          <a:xfrm>
            <a:off x="2775856" y="3236171"/>
            <a:ext cx="12447312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 поведение одной когорты отличалось от другой (сравниваем, родственные когорты из разных интервалов времени, так и когорты одного месяца из разных сегментов)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 когорта активировалась лучше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Какая когорта принесла больше денег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891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5632438" y="422433"/>
            <a:ext cx="673414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Почему появился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A35D-42E4-1942-948B-01E9FF185DB6}"/>
              </a:ext>
            </a:extLst>
          </p:cNvPr>
          <p:cNvSpPr txBox="1"/>
          <p:nvPr/>
        </p:nvSpPr>
        <p:spPr>
          <a:xfrm>
            <a:off x="2775856" y="3236171"/>
            <a:ext cx="12447312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Пользовательская база неоднородна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Поведение новых пользователей отличается от поведения старых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Коэффициент умирания меняется во времени даже для одной когорты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98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88B43-66F4-0049-8391-76EAFB110071}"/>
              </a:ext>
            </a:extLst>
          </p:cNvPr>
          <p:cNvSpPr txBox="1"/>
          <p:nvPr/>
        </p:nvSpPr>
        <p:spPr>
          <a:xfrm>
            <a:off x="5632438" y="422433"/>
            <a:ext cx="673414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Почему важен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EA35D-42E4-1942-948B-01E9FF185DB6}"/>
              </a:ext>
            </a:extLst>
          </p:cNvPr>
          <p:cNvSpPr txBox="1"/>
          <p:nvPr/>
        </p:nvSpPr>
        <p:spPr>
          <a:xfrm>
            <a:off x="2775856" y="3236171"/>
            <a:ext cx="12447312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Позволяет количественно доказать, что дела у продукта становятся хуже</a:t>
            </a:r>
            <a:r>
              <a:rPr lang="en-US" sz="3600" dirty="0">
                <a:solidFill>
                  <a:schemeClr val="bg1"/>
                </a:solidFill>
              </a:rPr>
              <a:t>/</a:t>
            </a:r>
            <a:r>
              <a:rPr lang="ru-RU" sz="3600" dirty="0">
                <a:solidFill>
                  <a:schemeClr val="bg1"/>
                </a:solidFill>
              </a:rPr>
              <a:t>лучше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Позволяет выявить эффективные каналы привлечения клиентов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</a:rPr>
              <a:t>Позволяет выявлять переломные моменты в жизненном цикле пользователей и </a:t>
            </a:r>
            <a:r>
              <a:rPr lang="ru-RU" sz="3600" dirty="0" err="1">
                <a:solidFill>
                  <a:schemeClr val="bg1"/>
                </a:solidFill>
              </a:rPr>
              <a:t>концетрироваться</a:t>
            </a:r>
            <a:r>
              <a:rPr lang="ru-RU" sz="3600" dirty="0">
                <a:solidFill>
                  <a:schemeClr val="bg1"/>
                </a:solidFill>
              </a:rPr>
              <a:t> на </a:t>
            </a:r>
            <a:r>
              <a:rPr lang="ru-RU" sz="3600" dirty="0" err="1">
                <a:solidFill>
                  <a:schemeClr val="bg1"/>
                </a:solidFill>
              </a:rPr>
              <a:t>возвдействии</a:t>
            </a:r>
            <a:r>
              <a:rPr lang="ru-RU" sz="3600" dirty="0">
                <a:solidFill>
                  <a:schemeClr val="bg1"/>
                </a:solidFill>
              </a:rPr>
              <a:t> на них</a:t>
            </a:r>
          </a:p>
          <a:p>
            <a:endParaRPr lang="ru-RU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2040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31626</TotalTime>
  <Words>329</Words>
  <Application>Microsoft Macintosh PowerPoint</Application>
  <PresentationFormat>Произвольный</PresentationFormat>
  <Paragraphs>66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99</cp:revision>
  <dcterms:modified xsi:type="dcterms:W3CDTF">2021-11-08T19:40:44Z</dcterms:modified>
</cp:coreProperties>
</file>