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403" r:id="rId3"/>
    <p:sldId id="372" r:id="rId4"/>
    <p:sldId id="394" r:id="rId5"/>
    <p:sldId id="393" r:id="rId6"/>
    <p:sldId id="401" r:id="rId7"/>
    <p:sldId id="402" r:id="rId8"/>
    <p:sldId id="369" r:id="rId9"/>
  </p:sldIdLst>
  <p:sldSz cx="20116800" cy="10972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746149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149230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223845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29846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37307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44769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52230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5969203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6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8"/>
    <p:restoredTop sz="96405"/>
  </p:normalViewPr>
  <p:slideViewPr>
    <p:cSldViewPr snapToGrid="0" snapToObjects="1" showGuides="1">
      <p:cViewPr varScale="1">
        <p:scale>
          <a:sx n="79" d="100"/>
          <a:sy n="79" d="100"/>
        </p:scale>
        <p:origin x="592" y="208"/>
      </p:cViewPr>
      <p:guideLst>
        <p:guide orient="horz" pos="3456"/>
        <p:guide pos="6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7" name="Shape 5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15861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492300" latinLnBrk="0">
      <a:defRPr sz="1200">
        <a:latin typeface="+mj-lt"/>
        <a:ea typeface="+mj-ea"/>
        <a:cs typeface="+mj-cs"/>
        <a:sym typeface="Calibri"/>
      </a:defRPr>
    </a:lvl1pPr>
    <a:lvl2pPr indent="228600" defTabSz="1492300" latinLnBrk="0">
      <a:defRPr sz="1200">
        <a:latin typeface="+mj-lt"/>
        <a:ea typeface="+mj-ea"/>
        <a:cs typeface="+mj-cs"/>
        <a:sym typeface="Calibri"/>
      </a:defRPr>
    </a:lvl2pPr>
    <a:lvl3pPr indent="457200" defTabSz="1492300" latinLnBrk="0">
      <a:defRPr sz="1200">
        <a:latin typeface="+mj-lt"/>
        <a:ea typeface="+mj-ea"/>
        <a:cs typeface="+mj-cs"/>
        <a:sym typeface="Calibri"/>
      </a:defRPr>
    </a:lvl3pPr>
    <a:lvl4pPr indent="685800" defTabSz="1492300" latinLnBrk="0">
      <a:defRPr sz="1200">
        <a:latin typeface="+mj-lt"/>
        <a:ea typeface="+mj-ea"/>
        <a:cs typeface="+mj-cs"/>
        <a:sym typeface="Calibri"/>
      </a:defRPr>
    </a:lvl4pPr>
    <a:lvl5pPr indent="914400" defTabSz="1492300" latinLnBrk="0">
      <a:defRPr sz="1200">
        <a:latin typeface="+mj-lt"/>
        <a:ea typeface="+mj-ea"/>
        <a:cs typeface="+mj-cs"/>
        <a:sym typeface="Calibri"/>
      </a:defRPr>
    </a:lvl5pPr>
    <a:lvl6pPr indent="1143000" defTabSz="1492300" latinLnBrk="0">
      <a:defRPr sz="1200">
        <a:latin typeface="+mj-lt"/>
        <a:ea typeface="+mj-ea"/>
        <a:cs typeface="+mj-cs"/>
        <a:sym typeface="Calibri"/>
      </a:defRPr>
    </a:lvl6pPr>
    <a:lvl7pPr indent="1371600" defTabSz="1492300" latinLnBrk="0">
      <a:defRPr sz="1200">
        <a:latin typeface="+mj-lt"/>
        <a:ea typeface="+mj-ea"/>
        <a:cs typeface="+mj-cs"/>
        <a:sym typeface="Calibri"/>
      </a:defRPr>
    </a:lvl7pPr>
    <a:lvl8pPr indent="1600200" defTabSz="1492300" latinLnBrk="0">
      <a:defRPr sz="1200">
        <a:latin typeface="+mj-lt"/>
        <a:ea typeface="+mj-ea"/>
        <a:cs typeface="+mj-cs"/>
        <a:sym typeface="Calibri"/>
      </a:defRPr>
    </a:lvl8pPr>
    <a:lvl9pPr indent="1828800" defTabSz="14923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711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33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677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740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204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549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811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81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t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Heade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44499" y="0"/>
            <a:ext cx="16441665" cy="57148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0" name="Shape 3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adient BG 02">
    <p:bg>
      <p:bgPr>
        <a:gradFill flip="none" rotWithShape="1">
          <a:gsLst>
            <a:gs pos="0">
              <a:srgbClr val="5267A4"/>
            </a:gs>
            <a:gs pos="100000">
              <a:srgbClr val="1992AA"/>
            </a:gs>
          </a:gsLst>
          <a:lin ang="1690303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3764076" y="-2"/>
            <a:ext cx="6352724" cy="109728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63507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8091288" y="610979"/>
            <a:ext cx="24567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67" r:id="rId5"/>
    <p:sldLayoutId id="2147483670" r:id="rId6"/>
    <p:sldLayoutId id="2147483688" r:id="rId7"/>
  </p:sldLayoutIdLst>
  <p:transition spd="med"/>
  <p:txStyles>
    <p:titleStyle>
      <a:lvl1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0" marR="0" indent="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73151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146303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219456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292607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365760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438912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512064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585215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1pPr>
      <a:lvl2pPr marL="0" marR="0" indent="746149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2pPr>
      <a:lvl3pPr marL="0" marR="0" indent="149230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3pPr>
      <a:lvl4pPr marL="0" marR="0" indent="223845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4pPr>
      <a:lvl5pPr marL="0" marR="0" indent="29846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5pPr>
      <a:lvl6pPr marL="0" marR="0" indent="37307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6pPr>
      <a:lvl7pPr marL="0" marR="0" indent="44769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7pPr>
      <a:lvl8pPr marL="0" marR="0" indent="52230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8pPr>
      <a:lvl9pPr marL="0" marR="0" indent="5969203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590" name="Shape 590"/>
          <p:cNvSpPr/>
          <p:nvPr/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rgbClr val="21222C">
              <a:alpha val="64283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91" name="Shape 5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 dirty="0"/>
          </a:p>
        </p:txBody>
      </p:sp>
      <p:sp>
        <p:nvSpPr>
          <p:cNvPr id="592" name="Shape 592"/>
          <p:cNvSpPr/>
          <p:nvPr/>
        </p:nvSpPr>
        <p:spPr>
          <a:xfrm rot="21081982"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16903030"/>
          </a:gradFill>
          <a:ln w="12700">
            <a:miter lim="400000"/>
          </a:ln>
          <a:effectLst>
            <a:outerShdw blurRad="127000" dist="25400" dir="2150891" rotWithShape="0">
              <a:srgbClr val="000000">
                <a:alpha val="25253"/>
              </a:srgbClr>
            </a:outerShdw>
          </a:effectLst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93" name="Shape 593"/>
          <p:cNvSpPr/>
          <p:nvPr/>
        </p:nvSpPr>
        <p:spPr>
          <a:xfrm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solidFill>
            <a:srgbClr val="21222C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94" name="Shape 594"/>
          <p:cNvSpPr/>
          <p:nvPr/>
        </p:nvSpPr>
        <p:spPr>
          <a:xfrm>
            <a:off x="9126575" y="4993957"/>
            <a:ext cx="1863650" cy="98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Проектный</a:t>
            </a:r>
            <a:endParaRPr dirty="0"/>
          </a:p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Практикум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" grpId="0" animBg="1"/>
      <p:bldP spid="59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D77264-82A7-BE46-80AE-534A709501F8}"/>
              </a:ext>
            </a:extLst>
          </p:cNvPr>
          <p:cNvSpPr txBox="1"/>
          <p:nvPr/>
        </p:nvSpPr>
        <p:spPr>
          <a:xfrm>
            <a:off x="8698207" y="880220"/>
            <a:ext cx="2720385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Google maps</a:t>
            </a:r>
            <a:endParaRPr lang="ru-RU" sz="3500" dirty="0">
              <a:solidFill>
                <a:schemeClr val="bg1"/>
              </a:solidFill>
              <a:latin typeface="San Francisco Display Thi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2A28F-6927-FD45-BEEE-1EDA9877A0DB}"/>
              </a:ext>
            </a:extLst>
          </p:cNvPr>
          <p:cNvSpPr txBox="1"/>
          <p:nvPr/>
        </p:nvSpPr>
        <p:spPr>
          <a:xfrm>
            <a:off x="1845129" y="3337102"/>
            <a:ext cx="16762994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Google Maps — </a:t>
            </a:r>
            <a:r>
              <a:rPr lang="ru-RU" sz="3600" dirty="0">
                <a:solidFill>
                  <a:schemeClr val="bg1"/>
                </a:solidFill>
              </a:rPr>
              <a:t>картографический онлайн-сервис, самый крупный игрок на рынке онлайн-карт. Представьте, что ты менеджер этого продукта.</a:t>
            </a:r>
          </a:p>
          <a:p>
            <a:r>
              <a:rPr lang="ru-RU" sz="3600" dirty="0">
                <a:solidFill>
                  <a:schemeClr val="bg1"/>
                </a:solidFill>
              </a:rPr>
              <a:t>Подумайте, в первую очередь, как </a:t>
            </a:r>
            <a:r>
              <a:rPr lang="ru-RU" sz="3600" dirty="0" err="1">
                <a:solidFill>
                  <a:schemeClr val="bg1"/>
                </a:solidFill>
              </a:rPr>
              <a:t>монетизируется</a:t>
            </a:r>
            <a:r>
              <a:rPr lang="ru-RU" sz="360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Google Maps. </a:t>
            </a:r>
            <a:r>
              <a:rPr lang="ru-RU" sz="3600" dirty="0">
                <a:solidFill>
                  <a:schemeClr val="bg1"/>
                </a:solidFill>
              </a:rPr>
              <a:t>Проанализируйте эти данные и ответьте на вопрос: как можно увеличить выручку продукта?</a:t>
            </a:r>
          </a:p>
        </p:txBody>
      </p:sp>
    </p:spTree>
    <p:extLst>
      <p:ext uri="{BB962C8B-B14F-4D97-AF65-F5344CB8AC3E}">
        <p14:creationId xmlns:p14="http://schemas.microsoft.com/office/powerpoint/2010/main" val="200529051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C22375-179B-124E-A083-5AB5323AF298}"/>
              </a:ext>
            </a:extLst>
          </p:cNvPr>
          <p:cNvSpPr txBox="1"/>
          <p:nvPr/>
        </p:nvSpPr>
        <p:spPr>
          <a:xfrm>
            <a:off x="3748313" y="3150356"/>
            <a:ext cx="12620172" cy="2862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Активность </a:t>
            </a:r>
            <a:r>
              <a:rPr lang="en-US" sz="3600" dirty="0">
                <a:solidFill>
                  <a:schemeClr val="bg1"/>
                </a:solidFill>
              </a:rPr>
              <a:t>Facebook-</a:t>
            </a:r>
            <a:r>
              <a:rPr lang="ru-RU" sz="3600" dirty="0">
                <a:solidFill>
                  <a:schemeClr val="bg1"/>
                </a:solidFill>
              </a:rPr>
              <a:t>сообществ упала на 5% по сравнению с прошлым месяцем. Что нужно сделать в этой ситуации?</a:t>
            </a:r>
          </a:p>
          <a:p>
            <a:r>
              <a:rPr lang="ru-RU" sz="3600" dirty="0">
                <a:solidFill>
                  <a:schemeClr val="bg1"/>
                </a:solidFill>
              </a:rPr>
              <a:t>Опишите свой ход мыслей и последовательность действий, которые вы предпримете в этой ситуации. Назовите несколько вариантов решения проблемы.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A4A854-EE4E-674B-B2F3-4F31161AAD67}"/>
              </a:ext>
            </a:extLst>
          </p:cNvPr>
          <p:cNvSpPr txBox="1"/>
          <p:nvPr/>
        </p:nvSpPr>
        <p:spPr>
          <a:xfrm>
            <a:off x="9057032" y="723756"/>
            <a:ext cx="2002735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Facebook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043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0897D7-37ED-154E-AE6B-F3D4ED2AB0EB}"/>
              </a:ext>
            </a:extLst>
          </p:cNvPr>
          <p:cNvSpPr txBox="1"/>
          <p:nvPr/>
        </p:nvSpPr>
        <p:spPr>
          <a:xfrm>
            <a:off x="8706657" y="878697"/>
            <a:ext cx="1594521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PayPal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9C6FBC-39DF-2F41-A28B-7A7D332E2819}"/>
              </a:ext>
            </a:extLst>
          </p:cNvPr>
          <p:cNvSpPr txBox="1"/>
          <p:nvPr/>
        </p:nvSpPr>
        <p:spPr>
          <a:xfrm>
            <a:off x="2265391" y="2947243"/>
            <a:ext cx="16071574" cy="3970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Представьте, что вы </a:t>
            </a:r>
            <a:r>
              <a:rPr lang="en-US" sz="3600" dirty="0">
                <a:solidFill>
                  <a:schemeClr val="bg1"/>
                </a:solidFill>
              </a:rPr>
              <a:t>CPO PayPal. </a:t>
            </a:r>
            <a:r>
              <a:rPr lang="ru-RU" sz="3600" dirty="0">
                <a:solidFill>
                  <a:schemeClr val="bg1"/>
                </a:solidFill>
              </a:rPr>
              <a:t>Совет директоров увидел такую проблему: операционные расходы компании слишком сильно выросли, их нужно уменьшать минимум на 50%. </a:t>
            </a:r>
            <a:r>
              <a:rPr lang="en-US" sz="3600" dirty="0">
                <a:solidFill>
                  <a:schemeClr val="bg1"/>
                </a:solidFill>
              </a:rPr>
              <a:t>CEO </a:t>
            </a:r>
            <a:r>
              <a:rPr lang="ru-RU" sz="3600" dirty="0">
                <a:solidFill>
                  <a:schemeClr val="bg1"/>
                </a:solidFill>
              </a:rPr>
              <a:t>в отпуске, поэтому эта задача достается вам. </a:t>
            </a:r>
            <a:br>
              <a:rPr lang="ru-RU" sz="3600" dirty="0">
                <a:solidFill>
                  <a:schemeClr val="bg1"/>
                </a:solidFill>
              </a:rPr>
            </a:br>
            <a:endParaRPr lang="ru-RU" sz="3600" dirty="0">
              <a:solidFill>
                <a:schemeClr val="bg1"/>
              </a:solidFill>
            </a:endParaRPr>
          </a:p>
          <a:p>
            <a:r>
              <a:rPr lang="ru-RU" sz="3600" dirty="0">
                <a:solidFill>
                  <a:schemeClr val="bg1"/>
                </a:solidFill>
              </a:rPr>
              <a:t>Подумайте, из чего состоят операционные расходы </a:t>
            </a:r>
            <a:r>
              <a:rPr lang="en-US" sz="3600" dirty="0">
                <a:solidFill>
                  <a:schemeClr val="bg1"/>
                </a:solidFill>
              </a:rPr>
              <a:t>PayPal. </a:t>
            </a:r>
            <a:r>
              <a:rPr lang="ru-RU" sz="3600" dirty="0">
                <a:solidFill>
                  <a:schemeClr val="bg1"/>
                </a:solidFill>
              </a:rPr>
              <a:t>Распишите все статьи расходов и выдвинете предложение, что можно урезать, чтобы операционные расходы </a:t>
            </a:r>
            <a:r>
              <a:rPr lang="en-US" sz="3600" dirty="0" err="1">
                <a:solidFill>
                  <a:schemeClr val="bg1"/>
                </a:solidFill>
              </a:rPr>
              <a:t>Paypal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ru-RU" sz="3600" dirty="0">
                <a:solidFill>
                  <a:schemeClr val="bg1"/>
                </a:solidFill>
              </a:rPr>
              <a:t>уменьшились на 50%.</a:t>
            </a:r>
          </a:p>
        </p:txBody>
      </p:sp>
    </p:spTree>
    <p:extLst>
      <p:ext uri="{BB962C8B-B14F-4D97-AF65-F5344CB8AC3E}">
        <p14:creationId xmlns:p14="http://schemas.microsoft.com/office/powerpoint/2010/main" val="2588504700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D77264-82A7-BE46-80AE-534A709501F8}"/>
              </a:ext>
            </a:extLst>
          </p:cNvPr>
          <p:cNvSpPr txBox="1"/>
          <p:nvPr/>
        </p:nvSpPr>
        <p:spPr>
          <a:xfrm>
            <a:off x="8993689" y="880220"/>
            <a:ext cx="2129422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WhatsUp</a:t>
            </a:r>
            <a:endParaRPr lang="ru-RU" sz="3500" dirty="0">
              <a:solidFill>
                <a:schemeClr val="bg1"/>
              </a:solidFill>
              <a:latin typeface="San Francisco Display Thi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2A28F-6927-FD45-BEEE-1EDA9877A0DB}"/>
              </a:ext>
            </a:extLst>
          </p:cNvPr>
          <p:cNvSpPr txBox="1"/>
          <p:nvPr/>
        </p:nvSpPr>
        <p:spPr>
          <a:xfrm>
            <a:off x="1789043" y="3337102"/>
            <a:ext cx="16819080" cy="5524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WhatsApp — </a:t>
            </a:r>
            <a:r>
              <a:rPr lang="ru-RU" sz="3600" dirty="0">
                <a:solidFill>
                  <a:schemeClr val="bg1"/>
                </a:solidFill>
              </a:rPr>
              <a:t>самый популярный в мире мессенджер. Его аудитория растет с каждым годом, и хотя “ядро” — это молодые люди от 25 до 35 лет, количество пожилых пользователей тоже стремительно увеличивается.</a:t>
            </a:r>
          </a:p>
          <a:p>
            <a:r>
              <a:rPr lang="ru-RU" sz="3600" dirty="0">
                <a:solidFill>
                  <a:schemeClr val="bg1"/>
                </a:solidFill>
              </a:rPr>
              <a:t>Старшая аудитория сталкивается с разными проблемами во время использования приложения: сложности с регистрацией, отправкой и прочтением сообщений, прослушиванием аудио. Поэтому возникла необходимость сделать мессенджер более </a:t>
            </a:r>
            <a:r>
              <a:rPr lang="en-US" sz="3600" dirty="0">
                <a:solidFill>
                  <a:schemeClr val="bg1"/>
                </a:solidFill>
              </a:rPr>
              <a:t>user-friendly </a:t>
            </a:r>
            <a:r>
              <a:rPr lang="ru-RU" sz="3600" dirty="0">
                <a:solidFill>
                  <a:schemeClr val="bg1"/>
                </a:solidFill>
              </a:rPr>
              <a:t>для пожилых людей.</a:t>
            </a:r>
          </a:p>
          <a:p>
            <a:r>
              <a:rPr lang="ru-RU" sz="3600" dirty="0">
                <a:solidFill>
                  <a:schemeClr val="bg1"/>
                </a:solidFill>
              </a:rPr>
              <a:t>Как это можно сделать? Какие </a:t>
            </a:r>
            <a:r>
              <a:rPr lang="ru-RU" sz="3600" dirty="0" err="1">
                <a:solidFill>
                  <a:schemeClr val="bg1"/>
                </a:solidFill>
              </a:rPr>
              <a:t>фичи</a:t>
            </a:r>
            <a:r>
              <a:rPr lang="ru-RU" sz="3600" dirty="0">
                <a:solidFill>
                  <a:schemeClr val="bg1"/>
                </a:solidFill>
              </a:rPr>
              <a:t> использовать, на каких этапах пути пользователя?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378162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D77264-82A7-BE46-80AE-534A709501F8}"/>
              </a:ext>
            </a:extLst>
          </p:cNvPr>
          <p:cNvSpPr txBox="1"/>
          <p:nvPr/>
        </p:nvSpPr>
        <p:spPr>
          <a:xfrm>
            <a:off x="8993689" y="880220"/>
            <a:ext cx="2129422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Amazon</a:t>
            </a:r>
            <a:endParaRPr lang="ru-RU" sz="3500" dirty="0">
              <a:solidFill>
                <a:schemeClr val="bg1"/>
              </a:solidFill>
              <a:latin typeface="San Francisco Display Thi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2A28F-6927-FD45-BEEE-1EDA9877A0DB}"/>
              </a:ext>
            </a:extLst>
          </p:cNvPr>
          <p:cNvSpPr txBox="1"/>
          <p:nvPr/>
        </p:nvSpPr>
        <p:spPr>
          <a:xfrm>
            <a:off x="1789043" y="3337102"/>
            <a:ext cx="16819080" cy="44165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Amazon — </a:t>
            </a:r>
            <a:r>
              <a:rPr lang="ru-RU" sz="3600" dirty="0">
                <a:solidFill>
                  <a:schemeClr val="bg1"/>
                </a:solidFill>
              </a:rPr>
              <a:t>крупнейшая в мире компания на рынках </a:t>
            </a:r>
            <a:r>
              <a:rPr lang="en-US" sz="3600" dirty="0">
                <a:solidFill>
                  <a:schemeClr val="bg1"/>
                </a:solidFill>
              </a:rPr>
              <a:t>e-commerce </a:t>
            </a:r>
            <a:r>
              <a:rPr lang="ru-RU" sz="3600" dirty="0">
                <a:solidFill>
                  <a:schemeClr val="bg1"/>
                </a:solidFill>
              </a:rPr>
              <a:t>платформ. Также у </a:t>
            </a:r>
            <a:r>
              <a:rPr lang="en-US" sz="3600" dirty="0">
                <a:solidFill>
                  <a:schemeClr val="bg1"/>
                </a:solidFill>
              </a:rPr>
              <a:t>Amazon </a:t>
            </a:r>
            <a:r>
              <a:rPr lang="ru-RU" sz="3600" dirty="0">
                <a:solidFill>
                  <a:schemeClr val="bg1"/>
                </a:solidFill>
              </a:rPr>
              <a:t>есть </a:t>
            </a:r>
            <a:r>
              <a:rPr lang="ru-RU" sz="3600" dirty="0" err="1">
                <a:solidFill>
                  <a:schemeClr val="bg1"/>
                </a:solidFill>
              </a:rPr>
              <a:t>стриминговый</a:t>
            </a:r>
            <a:r>
              <a:rPr lang="ru-RU" sz="3600" dirty="0">
                <a:solidFill>
                  <a:schemeClr val="bg1"/>
                </a:solidFill>
              </a:rPr>
              <a:t> сервис </a:t>
            </a:r>
            <a:r>
              <a:rPr lang="en-US" sz="3600" dirty="0">
                <a:solidFill>
                  <a:schemeClr val="bg1"/>
                </a:solidFill>
              </a:rPr>
              <a:t>Amazon Prime Video.</a:t>
            </a:r>
          </a:p>
          <a:p>
            <a:r>
              <a:rPr lang="ru-RU" sz="3600" dirty="0">
                <a:solidFill>
                  <a:schemeClr val="bg1"/>
                </a:solidFill>
              </a:rPr>
              <a:t>У </a:t>
            </a:r>
            <a:r>
              <a:rPr lang="en-US" sz="3600" dirty="0">
                <a:solidFill>
                  <a:schemeClr val="bg1"/>
                </a:solidFill>
              </a:rPr>
              <a:t>Amazon Prime Video </a:t>
            </a:r>
            <a:r>
              <a:rPr lang="ru-RU" sz="3600" dirty="0">
                <a:solidFill>
                  <a:schemeClr val="bg1"/>
                </a:solidFill>
              </a:rPr>
              <a:t>много конкурентов, крупнейший из которых — </a:t>
            </a:r>
            <a:r>
              <a:rPr lang="en-US" sz="3600" dirty="0">
                <a:solidFill>
                  <a:schemeClr val="bg1"/>
                </a:solidFill>
              </a:rPr>
              <a:t>Netflix. </a:t>
            </a:r>
            <a:r>
              <a:rPr lang="ru-RU" sz="3600" dirty="0">
                <a:solidFill>
                  <a:schemeClr val="bg1"/>
                </a:solidFill>
              </a:rPr>
              <a:t>Главным конкурентным преимуществом </a:t>
            </a:r>
            <a:r>
              <a:rPr lang="en-US" sz="3600" dirty="0">
                <a:solidFill>
                  <a:schemeClr val="bg1"/>
                </a:solidFill>
              </a:rPr>
              <a:t>Netflix </a:t>
            </a:r>
            <a:r>
              <a:rPr lang="ru-RU" sz="3600" dirty="0">
                <a:solidFill>
                  <a:schemeClr val="bg1"/>
                </a:solidFill>
              </a:rPr>
              <a:t>является рекомендательный алгоритм. Перед </a:t>
            </a:r>
            <a:r>
              <a:rPr lang="en-US" sz="3600" dirty="0">
                <a:solidFill>
                  <a:schemeClr val="bg1"/>
                </a:solidFill>
              </a:rPr>
              <a:t>Amazon </a:t>
            </a:r>
            <a:r>
              <a:rPr lang="ru-RU" sz="3600" dirty="0">
                <a:solidFill>
                  <a:schemeClr val="bg1"/>
                </a:solidFill>
              </a:rPr>
              <a:t>стоит амбициозная задача — сделать свои рекомендательный алгоритм точнее, чем у конкурента.</a:t>
            </a:r>
          </a:p>
          <a:p>
            <a:r>
              <a:rPr lang="ru-RU" sz="3600" dirty="0">
                <a:solidFill>
                  <a:schemeClr val="bg1"/>
                </a:solidFill>
              </a:rPr>
              <a:t>Как вы можете улучшить рекомендательный алгоритм </a:t>
            </a:r>
            <a:r>
              <a:rPr lang="en-US" sz="3600" dirty="0">
                <a:solidFill>
                  <a:schemeClr val="bg1"/>
                </a:solidFill>
              </a:rPr>
              <a:t>Amazon Prime Video?</a:t>
            </a:r>
            <a:br>
              <a:rPr lang="ru-RU" sz="3600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564141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D77264-82A7-BE46-80AE-534A709501F8}"/>
              </a:ext>
            </a:extLst>
          </p:cNvPr>
          <p:cNvSpPr txBox="1"/>
          <p:nvPr/>
        </p:nvSpPr>
        <p:spPr>
          <a:xfrm>
            <a:off x="9444401" y="880220"/>
            <a:ext cx="1227997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Ebay</a:t>
            </a:r>
            <a:endParaRPr lang="ru-RU" sz="3500" dirty="0">
              <a:solidFill>
                <a:schemeClr val="bg1"/>
              </a:solidFill>
              <a:latin typeface="San Francisco Display Thi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2A28F-6927-FD45-BEEE-1EDA9877A0DB}"/>
              </a:ext>
            </a:extLst>
          </p:cNvPr>
          <p:cNvSpPr txBox="1"/>
          <p:nvPr/>
        </p:nvSpPr>
        <p:spPr>
          <a:xfrm>
            <a:off x="1789043" y="3337102"/>
            <a:ext cx="16819080" cy="5078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Ebay</a:t>
            </a:r>
            <a:r>
              <a:rPr lang="en-US" sz="3600" dirty="0">
                <a:solidFill>
                  <a:schemeClr val="bg1"/>
                </a:solidFill>
              </a:rPr>
              <a:t> — </a:t>
            </a:r>
            <a:r>
              <a:rPr lang="ru-RU" sz="3600" dirty="0">
                <a:solidFill>
                  <a:schemeClr val="bg1"/>
                </a:solidFill>
              </a:rPr>
              <a:t>это </a:t>
            </a:r>
            <a:r>
              <a:rPr lang="en-US" sz="3600" dirty="0">
                <a:solidFill>
                  <a:schemeClr val="bg1"/>
                </a:solidFill>
              </a:rPr>
              <a:t>e-commerce </a:t>
            </a:r>
            <a:r>
              <a:rPr lang="ru-RU" sz="3600" dirty="0">
                <a:solidFill>
                  <a:schemeClr val="bg1"/>
                </a:solidFill>
              </a:rPr>
              <a:t>площадка, включающая в себя аукцион для частных продавцов и покупателей. Доход компании зависит от количества совершенных пользователями покупок. Но продуктовая команда обратила внимание, что в последние несколько месяцев конверсия из просмотра страниц с товарами в покупку стабильно падает.</a:t>
            </a:r>
          </a:p>
          <a:p>
            <a:r>
              <a:rPr lang="ru-RU" sz="3600" dirty="0">
                <a:solidFill>
                  <a:schemeClr val="bg1"/>
                </a:solidFill>
              </a:rPr>
              <a:t>Перед вами, как </a:t>
            </a:r>
            <a:r>
              <a:rPr lang="ru-RU" sz="3600" dirty="0" err="1">
                <a:solidFill>
                  <a:schemeClr val="bg1"/>
                </a:solidFill>
              </a:rPr>
              <a:t>продакт</a:t>
            </a:r>
            <a:r>
              <a:rPr lang="ru-RU" sz="3600" dirty="0">
                <a:solidFill>
                  <a:schemeClr val="bg1"/>
                </a:solidFill>
              </a:rPr>
              <a:t>-менеджером, стоит задача: улучшить конверсию. Выясните, что могло стать причиной проблемы. Запланируйте </a:t>
            </a:r>
            <a:r>
              <a:rPr lang="en-US" sz="3600" dirty="0">
                <a:solidFill>
                  <a:schemeClr val="bg1"/>
                </a:solidFill>
              </a:rPr>
              <a:t>A/B </a:t>
            </a:r>
            <a:r>
              <a:rPr lang="ru-RU" sz="3600" dirty="0">
                <a:solidFill>
                  <a:schemeClr val="bg1"/>
                </a:solidFill>
              </a:rPr>
              <a:t>тесты. Какие гипотезы вы выдвинете, какие метрики будете отслеживать? </a:t>
            </a:r>
            <a:br>
              <a:rPr lang="ru-RU" sz="3600" dirty="0">
                <a:solidFill>
                  <a:schemeClr val="bg1"/>
                </a:solidFill>
              </a:rPr>
            </a:b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27154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9048508" y="4947791"/>
            <a:ext cx="201978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/>
              <a:t>QA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070840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{2029FF39-0A0C-0A4A-A73D-AF9822F64D78}tf16401378</Template>
  <TotalTime>30014</TotalTime>
  <Words>413</Words>
  <Application>Microsoft Macintosh PowerPoint</Application>
  <PresentationFormat>Произвольный</PresentationFormat>
  <Paragraphs>31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San Francisco Display Light</vt:lpstr>
      <vt:lpstr>San Francisco Display Thin</vt:lpstr>
      <vt:lpstr>San Francisco Display Ultralight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Павлин Николай</cp:lastModifiedBy>
  <cp:revision>100</cp:revision>
  <dcterms:modified xsi:type="dcterms:W3CDTF">2021-11-03T07:27:13Z</dcterms:modified>
</cp:coreProperties>
</file>