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70" r:id="rId3"/>
    <p:sldId id="372" r:id="rId4"/>
    <p:sldId id="374" r:id="rId5"/>
    <p:sldId id="375" r:id="rId6"/>
    <p:sldId id="376" r:id="rId7"/>
    <p:sldId id="378" r:id="rId8"/>
    <p:sldId id="379" r:id="rId9"/>
    <p:sldId id="383" r:id="rId10"/>
    <p:sldId id="380" r:id="rId11"/>
    <p:sldId id="381" r:id="rId12"/>
    <p:sldId id="382" r:id="rId13"/>
    <p:sldId id="369" r:id="rId14"/>
    <p:sldId id="373" r:id="rId15"/>
    <p:sldId id="385" r:id="rId16"/>
    <p:sldId id="384" r:id="rId17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8"/>
    <p:restoredTop sz="57536"/>
  </p:normalViewPr>
  <p:slideViewPr>
    <p:cSldViewPr snapToGrid="0" snapToObjects="1" showGuides="1">
      <p:cViewPr varScale="1">
        <p:scale>
          <a:sx n="55" d="100"/>
          <a:sy n="55" d="100"/>
        </p:scale>
        <p:origin x="2840" y="216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30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Оценка рисков: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Каковы основные риски, связанные с проектом?</a:t>
            </a:r>
            <a:br>
              <a:rPr lang="ru-RU" dirty="0"/>
            </a:br>
            <a:r>
              <a:rPr lang="ru-RU" dirty="0"/>
              <a:t>— Конкуренция, технические проблемы с масштабированием и привлечение инвестиций.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 стартап планирует минимизировать или управлять этими рисками?</a:t>
            </a:r>
            <a:br>
              <a:rPr lang="ru-RU" dirty="0"/>
            </a:br>
            <a:r>
              <a:rPr lang="ru-RU" dirty="0"/>
              <a:t>— Внедрение инновационных функций, резервирование средств для технической поддержки, привлечение партнёров.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Есть ли технологические или операционные риски?</a:t>
            </a:r>
            <a:br>
              <a:rPr lang="ru-RU" dirty="0"/>
            </a:br>
            <a:r>
              <a:rPr lang="ru-RU" dirty="0"/>
              <a:t>— Да, возможны проблемы с интеграцией в существующие системы клиентов и поддержкой нагрузки.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Какова зависимость от внешних факторов?</a:t>
            </a:r>
            <a:br>
              <a:rPr lang="ru-RU" dirty="0"/>
            </a:br>
            <a:r>
              <a:rPr lang="ru-RU" dirty="0"/>
              <a:t>— Влияние экономической нестабильности и изменения регуляций, например, в области налогов и данных.</a:t>
            </a:r>
          </a:p>
          <a:p>
            <a:pPr>
              <a:buFont typeface="+mj-lt"/>
              <a:buAutoNum type="arabicPeriod" startAt="7"/>
            </a:pPr>
            <a:r>
              <a:rPr lang="ru-RU" b="1" dirty="0"/>
              <a:t>Какие риски связаны с человеческими ресурсами?</a:t>
            </a:r>
            <a:br>
              <a:rPr lang="ru-RU" dirty="0"/>
            </a:br>
            <a:r>
              <a:rPr lang="ru-RU" dirty="0"/>
              <a:t>— Недостаток опытных разработчиков, возможный уход ключевых сотрудников.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536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Определение ресурсов и реализации: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Какие ресурсы необходимы для запуска и поддержки стартапа?</a:t>
            </a:r>
            <a:br>
              <a:rPr lang="ru-RU" dirty="0"/>
            </a:br>
            <a:r>
              <a:rPr lang="ru-RU" dirty="0"/>
              <a:t>— Финансирование разработки, маркетинг, команда из 5-7 специалистов.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Какую сумму инвестиций нужно привлечь для запуска?</a:t>
            </a:r>
            <a:br>
              <a:rPr lang="ru-RU" dirty="0"/>
            </a:br>
            <a:r>
              <a:rPr lang="ru-RU" dirty="0"/>
              <a:t>— Около $500,000 на разработку </a:t>
            </a:r>
            <a:r>
              <a:rPr lang="en" dirty="0"/>
              <a:t>MVP, </a:t>
            </a:r>
            <a:r>
              <a:rPr lang="ru-RU" dirty="0"/>
              <a:t>маркетинг и начальные операционные расходы.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Каков план разработки и внедрения продукта?</a:t>
            </a:r>
            <a:br>
              <a:rPr lang="ru-RU" dirty="0"/>
            </a:br>
            <a:r>
              <a:rPr lang="ru-RU" dirty="0"/>
              <a:t>— Сначала создание </a:t>
            </a:r>
            <a:r>
              <a:rPr lang="en" dirty="0"/>
              <a:t>MVP, </a:t>
            </a:r>
            <a:r>
              <a:rPr lang="ru-RU" dirty="0"/>
              <a:t>затем тестирование на ранних пользователях, итерации на основе обратной связи.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Какие ключевые партнеры или поставщики необходимы для реализации проекта?</a:t>
            </a:r>
            <a:br>
              <a:rPr lang="ru-RU" dirty="0"/>
            </a:br>
            <a:r>
              <a:rPr lang="ru-RU" dirty="0"/>
              <a:t>— Платформы облачных сервисов, технологические партнёры для интеграций.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Какова стратегия выхода на рынок?</a:t>
            </a:r>
            <a:br>
              <a:rPr lang="ru-RU" dirty="0"/>
            </a:br>
            <a:r>
              <a:rPr lang="ru-RU" dirty="0"/>
              <a:t>— Через партнёрские программы, цифровой маркетинг и участие в отраслевых мероприятиях.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Какие ключевые метрики будут использоваться для оценки успеха?</a:t>
            </a:r>
            <a:br>
              <a:rPr lang="ru-RU" dirty="0"/>
            </a:br>
            <a:r>
              <a:rPr lang="ru-RU" dirty="0"/>
              <a:t>— Количество пользователей, уровень удержания клиентов, выручка и рост </a:t>
            </a:r>
            <a:r>
              <a:rPr lang="en" dirty="0"/>
              <a:t>MRR (</a:t>
            </a:r>
            <a:r>
              <a:rPr lang="ru-RU" dirty="0"/>
              <a:t>ежемесячного повторяющегося дохода).</a:t>
            </a:r>
          </a:p>
          <a:p>
            <a:pPr>
              <a:buFont typeface="+mj-lt"/>
              <a:buAutoNum type="arabicPeriod" startAt="12"/>
            </a:pPr>
            <a:r>
              <a:rPr lang="ru-RU" b="1" dirty="0"/>
              <a:t>Каковы долгосрочные планы развития стартапа?</a:t>
            </a:r>
            <a:br>
              <a:rPr lang="ru-RU" dirty="0"/>
            </a:br>
            <a:r>
              <a:rPr lang="ru-RU" dirty="0"/>
              <a:t>— Масштабирование на международные рынки и расширение функционала за счёт </a:t>
            </a:r>
            <a:r>
              <a:rPr lang="en" dirty="0"/>
              <a:t>AI.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031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Оценка конкурентной среды:</a:t>
            </a:r>
          </a:p>
          <a:p>
            <a:pPr>
              <a:buFont typeface="+mj-lt"/>
              <a:buAutoNum type="arabicPeriod" startAt="19"/>
            </a:pPr>
            <a:r>
              <a:rPr lang="ru-RU" b="1" dirty="0"/>
              <a:t>Кто ваши основные конкуренты и чем они сильны?</a:t>
            </a:r>
            <a:br>
              <a:rPr lang="ru-RU" dirty="0"/>
            </a:br>
            <a:r>
              <a:rPr lang="ru-RU" dirty="0"/>
              <a:t>— Крупные платформы автоматизации, сильны за счёт бренда и ресурсов.</a:t>
            </a:r>
          </a:p>
          <a:p>
            <a:pPr>
              <a:buFont typeface="+mj-lt"/>
              <a:buAutoNum type="arabicPeriod" startAt="19"/>
            </a:pPr>
            <a:r>
              <a:rPr lang="ru-RU" b="1" dirty="0"/>
              <a:t>Как стартап планирует выдерживать конкуренцию?</a:t>
            </a:r>
            <a:br>
              <a:rPr lang="ru-RU" dirty="0"/>
            </a:br>
            <a:r>
              <a:rPr lang="ru-RU" dirty="0"/>
              <a:t>— Фокус на простоте использования, персонализации и доступности по цене.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838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sboard.online</a:t>
            </a:r>
            <a:r>
              <a:rPr lang="en" dirty="0"/>
              <a:t>/boards/d59eab61-5e60-4f16-a1ac-3c37548ffa16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В центре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Business Model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находится ценностное предложение. Разберём методику для создания сильного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Proposition.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Это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или шаблон ценностного предложения.</a:t>
            </a: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endParaRPr lang="en-US" b="0" i="0" dirty="0">
              <a:solidFill>
                <a:srgbClr val="000000"/>
              </a:solidFill>
              <a:effectLst/>
              <a:latin typeface="GraphikLCG-Regular"/>
            </a:endParaRPr>
          </a:p>
          <a:p>
            <a:pPr algn="l" fontAlgn="base" latinLnBrk="0"/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Все, кто даже немного знаком с маркетингом, понимают, что это центральный элемент бизнеса. В этой части статьи мы разберём методику для создания сильного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Proposition.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Это </a:t>
            </a:r>
            <a:r>
              <a:rPr lang="en" b="0" i="0" dirty="0">
                <a:solidFill>
                  <a:srgbClr val="000000"/>
                </a:solidFill>
                <a:effectLst/>
                <a:latin typeface="GraphikLCG-Regular"/>
              </a:rPr>
              <a:t>Value Proposition Canvas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или шаблон ценностного предложения.</a:t>
            </a: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</a:b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Правая часть шаблона описывает целевую аудиторию, с которой мы работаем. Диаграмма делится на три части: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jobs, pains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и 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gains.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Это свойства целевой аудитории.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Например, клиент каждый день ездит на работу в офис — это его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jobs.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Он едет в метро, где душно и некомфортно. Кроме того, это долго. Но на такси будет безумно дорого, а на своём автомобиле придется стоять в пробках. Это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pains.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Последний элемент,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gains, —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это то, чего клиент хотел бы достигнуть. Ему бы хотелось комфортно и недорого добираться до работы.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Заполнив правую диаграмму, мы идём в левую часть и, как к 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var(--stk-f_family)"/>
              </a:rPr>
              <a:t>пазлу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, добавляем недостающие элементы. Мы придумываем решения к болям и желаниям ЦА, описанным нами ранее. Эти элементы: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pain relievers (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избавители от боли),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gain creators (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создатели ценности) и 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products and services (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наши продукты и услуги).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В нашем примере продуктом будет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var(--stk-f_family)"/>
              </a:rPr>
              <a:t>электросамокат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. Он позволяет добраться до работы недорого, комфортно и не меняя свежий воздух на душное метро.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Следуйте принципу: продукт может быть или лекарством, или витаминами. Лекарства избавляют от болезни и боли сейчас, витамины защищают от проблем в будущем.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9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Пользователь регистрируется в приложении, привязывает банковскую карту,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оплачивает услугу и получает зарядное устройство в ближайшем автомате компании.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Станции с пауэрбанками расположены в торговых центрах, кафе, вокзалах и аэропортах.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Вернуть зарядку можно в любом месте, где есть станция.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Ассистент подключается к звонку, записывает встречу, подводит итоги, формирует точный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 транскрипт (с учетом знаков препинания, тайм-кодов, имен спикеров и англицизмов), фиксирует задачи.</a:t>
            </a:r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Ассистента можно подключить к встрече, отправить ссылки на отдельные звонки или готовые файлы с аудио- и видеозаписями.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При использовании календаря бот автоматически отправит отчет на почту всем участникам встречи.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Пользователи могут скачать файл в любом удобном формате в личном кабинете.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8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Компания создала наушники и головные повязки, которые анализируют психофизиологическое состояние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пользователя (усталость, концентрация, стресс, когнитивная загруженность мозга и пр.) в режиме реального времени.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Устройства используются для определения психофизиологических состояний клиентов в индустрии велнес,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образовании, рекомендательных сервисах, а также на производстве для предупреждения критических ошибок.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12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89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проектами. Включает несколько самостоятельных модулей,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которые связаны между собой: онлайн-систему для аналитики, управления и мониторинга строительства, </a:t>
            </a:r>
          </a:p>
          <a:p>
            <a:pPr algn="l" rtl="0"/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проектирование, управление работами и ресурсами, комплектацию, ценообразование, финансы и поиск рабочих. </a:t>
            </a:r>
          </a:p>
          <a:p>
            <a:pPr algn="l" rtl="0"/>
            <a:r>
              <a:rPr lang="en" sz="1200" b="0" i="0" dirty="0" err="1">
                <a:solidFill>
                  <a:schemeClr val="bg1"/>
                </a:solidFill>
                <a:effectLst/>
                <a:latin typeface="var(--text-font-family)"/>
              </a:rPr>
              <a:t>Pragmacore</a:t>
            </a:r>
            <a:r>
              <a:rPr lang="en" sz="12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1200" b="0" i="0" dirty="0">
                <a:solidFill>
                  <a:schemeClr val="bg1"/>
                </a:solidFill>
                <a:effectLst/>
                <a:latin typeface="var(--text-font-family)"/>
              </a:rPr>
              <a:t>использует машинное обучение и алгоритмы предиктивной аналитики, что позволяет строительным компаниям работать над проектом любого размера.</a:t>
            </a:r>
            <a:endParaRPr lang="ru-RU" sz="1200" b="0" i="0" dirty="0">
              <a:solidFill>
                <a:schemeClr val="bg1"/>
              </a:solidFill>
              <a:effectLst/>
              <a:latin typeface="SB San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40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6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41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Анализ успешности стартапа: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Какую проблему решает стартап?</a:t>
            </a:r>
            <a:br>
              <a:rPr lang="ru-RU" dirty="0"/>
            </a:br>
            <a:r>
              <a:rPr lang="ru-RU" dirty="0"/>
              <a:t>— Стартап решает проблему отсутствия удобных инструментов для автоматизации работы малого бизнеса.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Кто является целевой аудиторией?</a:t>
            </a:r>
            <a:br>
              <a:rPr lang="ru-RU" dirty="0"/>
            </a:br>
            <a:r>
              <a:rPr lang="ru-RU" dirty="0"/>
              <a:t>— Малый и средний бизнес, предприниматели, которым нужны доступные и простые инструменты для автоматизации.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Какое уникальное торговое предложение (УТП) у стартапа?</a:t>
            </a:r>
            <a:br>
              <a:rPr lang="ru-RU" dirty="0"/>
            </a:br>
            <a:r>
              <a:rPr lang="ru-RU" dirty="0"/>
              <a:t>— Простой в использовании инструмент с широким функционалом, который не требует технических навыков.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Есть ли рыночный спрос на ваш продукт или услугу?</a:t>
            </a:r>
            <a:br>
              <a:rPr lang="ru-RU" dirty="0"/>
            </a:br>
            <a:r>
              <a:rPr lang="ru-RU" dirty="0"/>
              <a:t>— Да, проведено тестирование рынка, показавшее высокий интерес среди малых компаний.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 стартап собирается зарабатывать деньги?</a:t>
            </a:r>
            <a:br>
              <a:rPr lang="ru-RU" dirty="0"/>
            </a:br>
            <a:r>
              <a:rPr lang="ru-RU" dirty="0"/>
              <a:t>— Модель подписки с возможностью покупки дополнительных функций.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Какую ценность проект предоставляет клиентам?</a:t>
            </a:r>
            <a:br>
              <a:rPr lang="ru-RU" dirty="0"/>
            </a:br>
            <a:r>
              <a:rPr lang="ru-RU" dirty="0"/>
              <a:t>— Экономия времени и ресурсов, повышение эффективности работы и снижение операционных расходов.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7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news/top/2023-09-04_rossiyane_pervymi_v_mire?ysclid=m0gj8n122g24357736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500.ru/tpost/ke37rb6gu1-pragmacore-kak-virasti-za-god-v-45-raz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430522" y="2100998"/>
            <a:ext cx="17858964" cy="72327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Вопросы для оценки рисков:</a:t>
            </a:r>
          </a:p>
          <a:p>
            <a:pPr algn="l"/>
            <a:endParaRPr lang="ru-RU" b="1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Каковы основные риски, связанные с проектом?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потенциальные проблемы могут возникнуть? Это могут быть риски, связанные с финансированием, правовыми вопросами, конкуренцией, технологиями или кадрами.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стартап планирует минимизировать или управлять этими рисками?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Есть ли стратегии для снижения рисков? Например, как вы будете защищаться от конкуренции или технологических сбоев?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Есть ли технологические или операционные риски?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Насколько зависим ваш стартап от технологий? Какие могут быть проблемы с их реализацией?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Какова зависимость от внешних факторов (например, экономики, регуляторной среды)?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Есть ли риски, связанные с изменениями в законах, экономике или политике, которые могут повлиять на стартап?</a:t>
            </a:r>
          </a:p>
          <a:p>
            <a:pPr algn="l">
              <a:buFont typeface="+mj-lt"/>
              <a:buAutoNum type="arabicPeriod" startAt="7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риски связаны с человеческими ресурсами?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Достаточно ли у вас специалистов с нужными навыками для реализации проекта? Есть ли зависимость от ключевых сотрудников?</a:t>
            </a:r>
          </a:p>
        </p:txBody>
      </p:sp>
    </p:spTree>
    <p:extLst>
      <p:ext uri="{BB962C8B-B14F-4D97-AF65-F5344CB8AC3E}">
        <p14:creationId xmlns:p14="http://schemas.microsoft.com/office/powerpoint/2010/main" val="340923056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430522" y="2100998"/>
            <a:ext cx="17858964" cy="6740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Вопросы для определения ресурсов и реализации:</a:t>
            </a:r>
          </a:p>
          <a:p>
            <a:pPr algn="l"/>
            <a:endParaRPr lang="ru-RU" sz="2400" b="1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ресурсы необходимы для запуска и поддержки стартапа?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финансовые, человеческие, технологические и материальные ресурсы нужны для реализации идеи?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Какую сумму инвестиций нужно привлечь для запуска?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Сколько денег требуется на разных этапах: для разработки, маркетинга, продаж и операционной деятельности?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 план разработки и внедрения продукта?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этапы реализации проекта? Включает ли план создание </a:t>
            </a:r>
            <a:r>
              <a:rPr lang="en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MVP, </a:t>
            </a: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тестирование, доработку и запуск?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ключевые партнеры или поставщики необходимы для реализации проекта?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сторонние компании или специалисты помогут в реализации? Это могут быть подрядчики, платформы, поставщики материалов или технологий.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Какова стратегия выхода на рынок?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вы планируете привлекать клиентов? Какие каналы продаж и маркетинга будете использовать?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ключевые метрики будут использоваться для оценки успеха?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вы будете измерять успех проекта? Это могут быть метрики роста пользовательской базы, доходов, возврата инвестиций (</a:t>
            </a:r>
            <a:r>
              <a:rPr lang="en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ROI) </a:t>
            </a: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и т.д.</a:t>
            </a:r>
          </a:p>
          <a:p>
            <a:pPr algn="l">
              <a:buFont typeface="+mj-lt"/>
              <a:buAutoNum type="arabicPeriod" startAt="12"/>
            </a:pPr>
            <a:r>
              <a:rPr lang="ru-RU" sz="24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Каковы долгосрочные планы развития стартапа?</a:t>
            </a: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BCBEC4"/>
                </a:solidFill>
                <a:effectLst/>
                <a:latin typeface="Helvetica" pitchFamily="2" charset="0"/>
              </a:rPr>
              <a:t>Что вы планируете делать после достижения первых успехов? Как вы видите масштабирование и рост стартапа?</a:t>
            </a:r>
          </a:p>
        </p:txBody>
      </p:sp>
    </p:spTree>
    <p:extLst>
      <p:ext uri="{BB962C8B-B14F-4D97-AF65-F5344CB8AC3E}">
        <p14:creationId xmlns:p14="http://schemas.microsoft.com/office/powerpoint/2010/main" val="91843922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430522" y="2928312"/>
            <a:ext cx="17858964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Вопросы для оценки конкурентной среды:</a:t>
            </a:r>
          </a:p>
          <a:p>
            <a:pPr algn="l"/>
            <a:endParaRPr lang="ru-RU" b="1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algn="l">
              <a:buFont typeface="+mj-lt"/>
              <a:buAutoNum type="arabicPeriod" startAt="19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Кто ваши основные конкуренты и чем они сильны?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продукты уже существуют на рынке? Чем ваш продукт лучше или чем он отличается?</a:t>
            </a:r>
          </a:p>
          <a:p>
            <a:pPr algn="l">
              <a:buFont typeface="+mj-lt"/>
              <a:buAutoNum type="arabicPeriod" startAt="19"/>
            </a:pPr>
            <a:r>
              <a:rPr lang="ru-RU" b="1" i="0" dirty="0">
                <a:solidFill>
                  <a:srgbClr val="BCBEC4"/>
                </a:solidFill>
                <a:effectLst/>
                <a:latin typeface="Helvetica" pitchFamily="2" charset="0"/>
              </a:rPr>
              <a:t>Как стартап планирует выдерживать конкуренцию в долгосрочной перспективе?</a:t>
            </a:r>
            <a:endParaRPr lang="ru-RU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itchFamily="2" charset="0"/>
              </a:rPr>
              <a:t>Какие стратегии для конкурентного преимущества? Например, инновации, ценовая политика или эксклюзивные партнерства.</a:t>
            </a:r>
          </a:p>
          <a:p>
            <a:br>
              <a:rPr lang="ru-RU" dirty="0"/>
            </a:br>
            <a:endParaRPr lang="ru-RU" sz="2400" b="0" i="0" dirty="0">
              <a:solidFill>
                <a:srgbClr val="BCBEC4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04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" name="Shape 704">
            <a:extLst>
              <a:ext uri="{FF2B5EF4-FFF2-40B4-BE49-F238E27FC236}">
                <a16:creationId xmlns:a16="http://schemas.microsoft.com/office/drawing/2014/main" id="{DC7E5B4E-2680-0D93-E5B9-D1709528580E}"/>
              </a:ext>
            </a:extLst>
          </p:cNvPr>
          <p:cNvSpPr/>
          <p:nvPr/>
        </p:nvSpPr>
        <p:spPr>
          <a:xfrm>
            <a:off x="7480771" y="687552"/>
            <a:ext cx="484427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Разбираем свой продукт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7B1FE-4FAE-2196-B901-368FF2F0707D}"/>
              </a:ext>
            </a:extLst>
          </p:cNvPr>
          <p:cNvSpPr txBox="1"/>
          <p:nvPr/>
        </p:nvSpPr>
        <p:spPr>
          <a:xfrm>
            <a:off x="793630" y="2225614"/>
            <a:ext cx="7090913" cy="1877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Переходим на доску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Добавляем свою Канву бизнес модели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Отвечаем на вопрос: «Что и для кого мы делаем?»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ED703-DEA0-61DF-6FF3-3C28834C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61" y="1945946"/>
            <a:ext cx="11552326" cy="8339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D2F64-0658-F1D7-25FF-E0D7E08E95D7}"/>
              </a:ext>
            </a:extLst>
          </p:cNvPr>
          <p:cNvSpPr txBox="1"/>
          <p:nvPr/>
        </p:nvSpPr>
        <p:spPr>
          <a:xfrm>
            <a:off x="1133372" y="7585330"/>
            <a:ext cx="6347399" cy="232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GraphikLCG-Regular"/>
              </a:rPr>
              <a:t>Следуйте принципу: продукт может быть или лекарством, или витаминами. Лекарства избавляют от болезни и боли сейчас, витамины защищают от проблем в будущем.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1616079" y="2439053"/>
            <a:ext cx="16038876" cy="223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Как оценивать бизнес-модель?</a:t>
            </a:r>
          </a:p>
          <a:p>
            <a:pPr algn="l" fontAlgn="base" latinLnBrk="0"/>
            <a:endParaRPr lang="ru-RU" b="1" dirty="0">
              <a:solidFill>
                <a:schemeClr val="bg1"/>
              </a:solidFill>
              <a:latin typeface="var(--stk-f_family)"/>
            </a:endParaRPr>
          </a:p>
          <a:p>
            <a:pPr algn="l" fontAlgn="base" latinLnBrk="0"/>
            <a:endParaRPr lang="ru-RU" b="1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Вы составили бизнес-модель, заполнили несколько вариантов 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Business Model Canvas. 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Теперь нужно оценить, насколько они сильные и жизнеспособные. Для этого есть семь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04118-C93B-AB31-0DA8-399D6DDEC1A6}"/>
              </a:ext>
            </a:extLst>
          </p:cNvPr>
          <p:cNvSpPr txBox="1"/>
          <p:nvPr/>
        </p:nvSpPr>
        <p:spPr>
          <a:xfrm>
            <a:off x="1805353" y="531198"/>
            <a:ext cx="17256370" cy="9910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Стоимость переключения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Насколько сложно потребителям «уйти» к другой компании?</a:t>
            </a:r>
          </a:p>
          <a:p>
            <a:pPr algn="l" fontAlgn="base" latinLnBrk="0"/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Регулярный доход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Требует ли каждая продажа новых усилий или после первой сделки есть гарантия последующих доходов?</a:t>
            </a:r>
          </a:p>
          <a:p>
            <a:pPr algn="l" fontAlgn="base" latinLnBrk="0"/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Доходы и издержки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Вы получаете доход до или после того, как возникают издержки?</a:t>
            </a:r>
          </a:p>
          <a:p>
            <a:pPr algn="l" fontAlgn="base" latinLnBrk="0"/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Революционная структура издержек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Ваша модель издержек лучше, чем у конкурентов?</a:t>
            </a:r>
          </a:p>
          <a:p>
            <a:pPr algn="l" fontAlgn="base" latinLnBrk="0"/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Перекладывание работы на другие стороны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Позволяет ли ваша бизнес-модель потребителям и третьим сторонам бесплатно создавать ценность для вашей компании?</a:t>
            </a:r>
          </a:p>
          <a:p>
            <a:pPr algn="l" fontAlgn="base" latinLnBrk="0"/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Масштабируемость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Можете ли вы расти, не сталкиваясь с препятствиями — например, связанными с инфраструктурой, поддержкой потребителей, наймом персонала?</a:t>
            </a:r>
          </a:p>
          <a:p>
            <a:pPr algn="l" fontAlgn="base" latinLnBrk="0"/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1" i="0" u="none" strike="noStrike" dirty="0">
                <a:solidFill>
                  <a:schemeClr val="bg1"/>
                </a:solidFill>
                <a:effectLst/>
                <a:latin typeface="var(--stk-f--b_family)"/>
              </a:rPr>
              <a:t>Защищённость от конкуренции</a:t>
            </a:r>
            <a:endParaRPr lang="ru-RU" b="0" i="0" u="none" strike="noStrike" dirty="0">
              <a:solidFill>
                <a:schemeClr val="bg1"/>
              </a:solidFill>
              <a:effectLst/>
              <a:latin typeface="var(--stk-f_family)"/>
            </a:endParaRPr>
          </a:p>
          <a:p>
            <a:pPr algn="l" fontAlgn="base" latinLnBrk="0"/>
            <a:r>
              <a:rPr lang="ru-RU" b="0" i="0" u="none" strike="noStrike" dirty="0">
                <a:solidFill>
                  <a:schemeClr val="bg1"/>
                </a:solidFill>
                <a:effectLst/>
                <a:latin typeface="var(--stk-f_family)"/>
              </a:rPr>
              <a:t>Легко ли скопировать ваш бизнес?</a:t>
            </a:r>
          </a:p>
        </p:txBody>
      </p:sp>
    </p:spTree>
    <p:extLst>
      <p:ext uri="{BB962C8B-B14F-4D97-AF65-F5344CB8AC3E}">
        <p14:creationId xmlns:p14="http://schemas.microsoft.com/office/powerpoint/2010/main" val="285007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260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491716" y="1205349"/>
            <a:ext cx="713336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Разбираем продукты (свои и чужие)</a:t>
            </a:r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397544" y="4505776"/>
            <a:ext cx="593428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Посмотрим на топ российских стартапов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13625079" y="4685219"/>
            <a:ext cx="534612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Разберем свой продукты</a:t>
            </a:r>
            <a:endParaRPr dirty="0"/>
          </a:p>
        </p:txBody>
      </p:sp>
      <p:sp>
        <p:nvSpPr>
          <p:cNvPr id="2" name="Shape 704">
            <a:extLst>
              <a:ext uri="{FF2B5EF4-FFF2-40B4-BE49-F238E27FC236}">
                <a16:creationId xmlns:a16="http://schemas.microsoft.com/office/drawing/2014/main" id="{C8B1FB65-529B-960B-E1C6-DCA618C37F33}"/>
              </a:ext>
            </a:extLst>
          </p:cNvPr>
          <p:cNvSpPr/>
          <p:nvPr/>
        </p:nvSpPr>
        <p:spPr>
          <a:xfrm>
            <a:off x="7690797" y="6595833"/>
            <a:ext cx="593428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Сделаем анализ стартапа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8837232" y="1350926"/>
            <a:ext cx="2442333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var(--h2-font-family)"/>
              </a:rPr>
              <a:t>«Бери заряд!»</a:t>
            </a:r>
            <a:endParaRPr lang="ru-RU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395026"/>
            <a:ext cx="16257012" cy="7417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Основатель: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Кирилл Кулаков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2018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сервис аренды портативных зарядных устройств (пауэрбанков) для смартфонов и другой техники. </a:t>
            </a: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750 млн руб. в рамках пре-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IPO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раунда.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сервис представлен в России, Белоруссии, Казахстане и Киргизии;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количество станций — 29 тыс.;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количество зарегистрированных пользователей сервиса — 5 млн;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доля на рынке пауэрбанк-шеринга — 70%;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выручка компании составила 1,8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8837232" y="1350926"/>
            <a:ext cx="1775484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Mymeet.ai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395026"/>
            <a:ext cx="18639075" cy="69865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Федор Жилкин, Илья Бердыш, Дарья Кук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2020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ИИ-помощник, интегрированный в 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Google Meet, Zoom, 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Яндекс.Телемост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» и 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SberJazz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. </a:t>
            </a:r>
            <a:endParaRPr lang="ru-RU" sz="2800" b="0" i="0" dirty="0">
              <a:solidFill>
                <a:schemeClr val="bg1"/>
              </a:solidFill>
              <a:effectLst/>
              <a:latin typeface="var(--text-font-family)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3 млн руб. </a:t>
            </a:r>
          </a:p>
          <a:p>
            <a:pPr algn="l" rtl="0"/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Сейчас компания выходит на второй раунд инвестирования и намерена привлечь 15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сервисом пользуются больше 25 тыс. человек из разных компаний: СДЭК, «Лента», 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ВкусВилл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», «Самокат», 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Ozon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 др.;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ИИ-помощник загрузил 124 тыс. встреч;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обработано 2,2 млн минут;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точность обработки — 97%;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августе 2024 года выручка 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Mymeet.ai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превысила 1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450296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9134109" y="1445055"/>
            <a:ext cx="924290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Neiry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002076" y="2602060"/>
            <a:ext cx="12524143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Основатель: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Александр Панов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2017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разработчик технологии прямой передачи информации между мозгом и компьютером с использованием электроэнцефалограммы. </a:t>
            </a: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841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Достигли: </a:t>
            </a: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</a:t>
            </a:r>
            <a:r>
              <a:rPr lang="en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Neiry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провели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эксперимент по управлению самокатом силой мысли;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компания продала 2 тыс. устройств;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прибыль за 2023 год — 128 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DEA0B1-56BB-47C6-F1F2-CFAAC4E43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5035" y="5486400"/>
            <a:ext cx="4288118" cy="42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43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6750122" y="1541290"/>
            <a:ext cx="6616553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Pragmacore</a:t>
            </a:r>
            <a:r>
              <a:rPr lang="en" b="1" i="0" dirty="0">
                <a:solidFill>
                  <a:schemeClr val="bg1"/>
                </a:solidFill>
                <a:effectLst/>
                <a:latin typeface="var(--h2-font-family)"/>
              </a:rPr>
              <a:t> (</a:t>
            </a:r>
            <a:r>
              <a:rPr lang="ru-RU" b="1" i="0" dirty="0">
                <a:solidFill>
                  <a:schemeClr val="bg1"/>
                </a:solidFill>
                <a:effectLst/>
                <a:latin typeface="var(--h2-font-family)"/>
              </a:rPr>
              <a:t>до 2022 года </a:t>
            </a:r>
            <a:r>
              <a:rPr lang="en" b="1" i="0" dirty="0" err="1">
                <a:solidFill>
                  <a:schemeClr val="bg1"/>
                </a:solidFill>
                <a:effectLst/>
                <a:latin typeface="var(--h2-font-family)"/>
              </a:rPr>
              <a:t>Incepta</a:t>
            </a:r>
            <a:r>
              <a:rPr lang="en" b="1" i="0" dirty="0">
                <a:solidFill>
                  <a:schemeClr val="bg1"/>
                </a:solidFill>
                <a:effectLst/>
                <a:latin typeface="var(--h2-font-family)"/>
              </a:rPr>
              <a:t> Group)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775240"/>
            <a:ext cx="13231508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Кирилл Поляков, Алексей Дроздов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2021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платформа для управления инвестиционно-строительными проектами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74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Достижения: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финалист и участник 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Sber500;</a:t>
            </a:r>
            <a:endParaRPr lang="en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2023 году выручка компании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выросла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на 366,6% год к году, до 70 млн руб.;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в 2024 году разработчик планирует получить 300 млн руб. дохода.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34707805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480771" y="687552"/>
            <a:ext cx="51552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Топ российских стартапов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48B5-D195-613F-6072-A24D2DE2C9B7}"/>
              </a:ext>
            </a:extLst>
          </p:cNvPr>
          <p:cNvSpPr txBox="1"/>
          <p:nvPr/>
        </p:nvSpPr>
        <p:spPr>
          <a:xfrm>
            <a:off x="9065661" y="1541290"/>
            <a:ext cx="1985478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ar(--h2-font-family)"/>
              </a:rPr>
              <a:t>Nova</a:t>
            </a:r>
            <a:r>
              <a:rPr lang="ru-RU" b="1" dirty="0">
                <a:solidFill>
                  <a:schemeClr val="bg1"/>
                </a:solidFill>
                <a:latin typeface="var(--h2-font-famil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var(--h2-font-family)"/>
              </a:rPr>
              <a:t>Cardio</a:t>
            </a:r>
            <a:endParaRPr lang="en" b="1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775240"/>
            <a:ext cx="13231508" cy="5693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Основатели: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var(--text-font-family)"/>
              </a:rPr>
              <a:t>Косы</a:t>
            </a:r>
            <a:r>
              <a:rPr lang="ru-RU" sz="2800" dirty="0" err="1">
                <a:solidFill>
                  <a:schemeClr val="bg1"/>
                </a:solidFill>
                <a:latin typeface="var(--text-font-family)"/>
              </a:rPr>
              <a:t>рев</a:t>
            </a:r>
            <a:r>
              <a:rPr lang="ru-RU" sz="2800" dirty="0">
                <a:solidFill>
                  <a:schemeClr val="bg1"/>
                </a:solidFill>
                <a:latin typeface="var(--text-font-family)"/>
              </a:rPr>
              <a:t> П.О.</a:t>
            </a:r>
            <a:endParaRPr lang="en-US" sz="2800" b="0" i="0" dirty="0">
              <a:solidFill>
                <a:schemeClr val="bg1"/>
              </a:solidFill>
              <a:effectLst/>
              <a:latin typeface="var(--text-font-family)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Год запуска: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2021</a:t>
            </a:r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Идея: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ar(--text-font-family)"/>
              </a:rPr>
              <a:t>портативное устройство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мониторинга жизненных показателей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Привлеченные средства: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 много млн руб.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br>
              <a:rPr lang="ru-RU" sz="2800" b="0" i="0" dirty="0">
                <a:solidFill>
                  <a:schemeClr val="bg1"/>
                </a:solidFill>
                <a:effectLst/>
                <a:latin typeface="SB Sans Text"/>
              </a:rPr>
            </a:b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 rtl="0"/>
            <a:r>
              <a:rPr lang="ru-RU" sz="2800" b="1" i="0" dirty="0">
                <a:solidFill>
                  <a:schemeClr val="bg1"/>
                </a:solidFill>
                <a:effectLst/>
                <a:latin typeface="var(--text-font-family)"/>
              </a:rPr>
              <a:t>Достижения:</a:t>
            </a:r>
            <a:endParaRPr lang="ru-RU" sz="2800" dirty="0">
              <a:solidFill>
                <a:schemeClr val="bg1"/>
              </a:solidFill>
              <a:latin typeface="SB Sans Text"/>
            </a:endParaRPr>
          </a:p>
          <a:p>
            <a:pPr algn="l" rtl="0"/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финалист и участник конкурса Новатор Москвы</a:t>
            </a:r>
            <a:r>
              <a:rPr lang="en" sz="2800" b="0" i="0" dirty="0">
                <a:solidFill>
                  <a:schemeClr val="bg1"/>
                </a:solidFill>
                <a:effectLst/>
                <a:latin typeface="var(--text-font-family)"/>
              </a:rPr>
              <a:t>;</a:t>
            </a:r>
            <a:endParaRPr lang="en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за год продано более 500 устройств; 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bg1"/>
                </a:solidFill>
                <a:effectLst/>
                <a:latin typeface="var(--text-font-family)"/>
              </a:rPr>
              <a:t>интерес со стороны медицины.</a:t>
            </a:r>
            <a:endParaRPr lang="ru-RU" sz="2800" b="0" i="0" dirty="0">
              <a:solidFill>
                <a:schemeClr val="bg1"/>
              </a:solidFill>
              <a:effectLst/>
              <a:latin typeface="SB Sans Tex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39F131-FDD5-0405-B50B-2E441D1C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92" y="2772989"/>
            <a:ext cx="5715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50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38554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1D441-5B17-AEA9-C2DB-295615E6C28E}"/>
              </a:ext>
            </a:extLst>
          </p:cNvPr>
          <p:cNvSpPr txBox="1"/>
          <p:nvPr/>
        </p:nvSpPr>
        <p:spPr>
          <a:xfrm>
            <a:off x="4463143" y="5147624"/>
            <a:ext cx="12366172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Для того чтобы проанализировать стартап на успешность, оценить риски и определить необходимые ресурсы для его реализации..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3719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7944840" y="655009"/>
            <a:ext cx="422711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Анализируем стартап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05BBE-86F2-AE09-6FD8-9E994068332C}"/>
              </a:ext>
            </a:extLst>
          </p:cNvPr>
          <p:cNvSpPr txBox="1"/>
          <p:nvPr/>
        </p:nvSpPr>
        <p:spPr>
          <a:xfrm>
            <a:off x="1278122" y="2427569"/>
            <a:ext cx="17858964" cy="6786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Вопросы для анализа успешности стартапа: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Какую проблему решает стартап?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Насколько значима эта проблема для целевой аудитории? Есть ли альтернатива?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Кто является целевой аудиторией?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Кто ваши клиенты? Насколько велика эта аудитория? Какие у них потребности и боли?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Какое уникальное торговое предложение (УТП) у стартапа?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чем уникальность вашего продукта по сравнению с конкурентами? Почему клиенты выберут именно вас?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Есть ли рыночный спрос на ваш продукт или услугу?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Как вы проверили наличие спроса? Проводились ли исследования, опросы или тестирование рынка?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 стартап собирается зарабатывать деньги?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Какова модель монетизации? Это будет продажа продукта, подписка, реклама или что-то другое?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Какую ценность проект предоставляет клиентам?</a:t>
            </a:r>
            <a:endParaRPr lang="ru-RU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Как использование вашего продукта улучшает жизнь или бизнес клиента?</a:t>
            </a:r>
          </a:p>
        </p:txBody>
      </p:sp>
    </p:spTree>
    <p:extLst>
      <p:ext uri="{BB962C8B-B14F-4D97-AF65-F5344CB8AC3E}">
        <p14:creationId xmlns:p14="http://schemas.microsoft.com/office/powerpoint/2010/main" val="273937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2852</TotalTime>
  <Words>2157</Words>
  <Application>Microsoft Macintosh PowerPoint</Application>
  <PresentationFormat>Произвольный</PresentationFormat>
  <Paragraphs>218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30" baseType="lpstr">
      <vt:lpstr>Arial</vt:lpstr>
      <vt:lpstr>Calibri</vt:lpstr>
      <vt:lpstr>Calibri Light</vt:lpstr>
      <vt:lpstr>GraphikLCG-Regular</vt:lpstr>
      <vt:lpstr>Helvetica</vt:lpstr>
      <vt:lpstr>San Francisco Display Light</vt:lpstr>
      <vt:lpstr>San Francisco Display Thin</vt:lpstr>
      <vt:lpstr>San Francisco Display Ultralight</vt:lpstr>
      <vt:lpstr>SB Sans Text</vt:lpstr>
      <vt:lpstr>var(--h2-font-family)</vt:lpstr>
      <vt:lpstr>var(--stk-f_family)</vt:lpstr>
      <vt:lpstr>var(--stk-f--b_family)</vt:lpstr>
      <vt:lpstr>var(--text-font-family)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101</cp:revision>
  <dcterms:modified xsi:type="dcterms:W3CDTF">2024-10-19T09:01:10Z</dcterms:modified>
</cp:coreProperties>
</file>