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1"/>
  </p:normalViewPr>
  <p:slideViewPr>
    <p:cSldViewPr snapToGrid="0" snapToObjects="1">
      <p:cViewPr varScale="1">
        <p:scale>
          <a:sx n="116" d="100"/>
          <a:sy n="116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F623-3C98-6B43-99AC-B7D69E67D48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22D2-C22F-BC4D-9FFB-49C31A60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F623-3C98-6B43-99AC-B7D69E67D48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22D2-C22F-BC4D-9FFB-49C31A60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F623-3C98-6B43-99AC-B7D69E67D48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22D2-C22F-BC4D-9FFB-49C31A60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F623-3C98-6B43-99AC-B7D69E67D48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22D2-C22F-BC4D-9FFB-49C31A60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F623-3C98-6B43-99AC-B7D69E67D48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22D2-C22F-BC4D-9FFB-49C31A60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F623-3C98-6B43-99AC-B7D69E67D48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22D2-C22F-BC4D-9FFB-49C31A60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F623-3C98-6B43-99AC-B7D69E67D48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22D2-C22F-BC4D-9FFB-49C31A60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F623-3C98-6B43-99AC-B7D69E67D48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22D2-C22F-BC4D-9FFB-49C31A60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F623-3C98-6B43-99AC-B7D69E67D48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22D2-C22F-BC4D-9FFB-49C31A60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8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F623-3C98-6B43-99AC-B7D69E67D48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22D2-C22F-BC4D-9FFB-49C31A60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1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F623-3C98-6B43-99AC-B7D69E67D48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22D2-C22F-BC4D-9FFB-49C31A60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7F623-3C98-6B43-99AC-B7D69E67D48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22D2-C22F-BC4D-9FFB-49C31A60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Scalability of Policy Gradient Reinforcement Learning (RL)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Abate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6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39"/>
    </mc:Choice>
    <mc:Fallback>
      <p:transition spd="slow" advTm="603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4"/>
    </mc:Choice>
    <mc:Fallback>
      <p:transition spd="slow" advTm="245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reinforcement learning is most popular modern RL method</a:t>
            </a:r>
          </a:p>
          <a:p>
            <a:r>
              <a:rPr lang="en-US" dirty="0" smtClean="0"/>
              <a:t>Computational complexity exponentially increases as state space increases</a:t>
            </a:r>
          </a:p>
          <a:p>
            <a:r>
              <a:rPr lang="en-US" dirty="0" smtClean="0"/>
              <a:t>Proximal Policy Optimization and Trust Region Policy Optimization</a:t>
            </a:r>
          </a:p>
          <a:p>
            <a:pPr lvl="1"/>
            <a:r>
              <a:rPr lang="en-US" dirty="0" smtClean="0"/>
              <a:t>How do they compare when scaling state space?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4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09"/>
    </mc:Choice>
    <mc:Fallback>
      <p:transition spd="slow" advTm="320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60020" y="3899648"/>
            <a:ext cx="2447365" cy="824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Environment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60021" y="2458991"/>
            <a:ext cx="2447365" cy="74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cxnSp>
        <p:nvCxnSpPr>
          <p:cNvPr id="7" name="Elbow Connector 6"/>
          <p:cNvCxnSpPr>
            <a:stCxn id="4" idx="1"/>
            <a:endCxn id="5" idx="1"/>
          </p:cNvCxnSpPr>
          <p:nvPr/>
        </p:nvCxnSpPr>
        <p:spPr>
          <a:xfrm rot="10800000" flipH="1">
            <a:off x="7360019" y="2831027"/>
            <a:ext cx="1" cy="148099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  <a:endCxn id="4" idx="3"/>
          </p:cNvCxnSpPr>
          <p:nvPr/>
        </p:nvCxnSpPr>
        <p:spPr>
          <a:xfrm flipH="1">
            <a:off x="9807385" y="2831026"/>
            <a:ext cx="1" cy="148099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3883" y="3316941"/>
            <a:ext cx="473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</a:t>
            </a:r>
            <a:r>
              <a:rPr lang="en-US" sz="1200" baseline="-25000" dirty="0" err="1" smtClean="0"/>
              <a:t>t</a:t>
            </a:r>
            <a:r>
              <a:rPr lang="en-US" sz="1200" dirty="0" smtClean="0"/>
              <a:t> , </a:t>
            </a:r>
            <a:r>
              <a:rPr lang="en-US" sz="1200" dirty="0" err="1" smtClean="0"/>
              <a:t>r</a:t>
            </a:r>
            <a:r>
              <a:rPr lang="en-US" sz="1200" baseline="-25000" dirty="0" err="1"/>
              <a:t>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215717" y="5334000"/>
            <a:ext cx="2823883" cy="1353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ysClr val="windowText" lastClr="000000"/>
                </a:solidFill>
              </a:rPr>
              <a:t>Key</a:t>
            </a:r>
          </a:p>
          <a:p>
            <a:r>
              <a:rPr lang="en-US" sz="1400" dirty="0" err="1" smtClean="0">
                <a:solidFill>
                  <a:sysClr val="windowText" lastClr="000000"/>
                </a:solidFill>
              </a:rPr>
              <a:t>s</a:t>
            </a:r>
            <a:r>
              <a:rPr lang="en-US" sz="1400" baseline="-25000" dirty="0" err="1" smtClean="0">
                <a:solidFill>
                  <a:sysClr val="windowText" lastClr="000000"/>
                </a:solidFill>
              </a:rPr>
              <a:t>t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– State at step t</a:t>
            </a:r>
          </a:p>
          <a:p>
            <a:r>
              <a:rPr lang="en-US" sz="1400" dirty="0" err="1" smtClean="0">
                <a:solidFill>
                  <a:sysClr val="windowText" lastClr="000000"/>
                </a:solidFill>
              </a:rPr>
              <a:t>r</a:t>
            </a:r>
            <a:r>
              <a:rPr lang="en-US" sz="1400" baseline="-25000" dirty="0" err="1" smtClean="0">
                <a:solidFill>
                  <a:sysClr val="windowText" lastClr="000000"/>
                </a:solidFill>
              </a:rPr>
              <a:t>t</a:t>
            </a:r>
            <a:r>
              <a:rPr lang="en-US" sz="1400" baseline="-25000" dirty="0" smtClean="0">
                <a:solidFill>
                  <a:sysClr val="windowText" lastClr="000000"/>
                </a:solidFill>
              </a:rPr>
              <a:t> 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– Reward at step t</a:t>
            </a:r>
          </a:p>
          <a:p>
            <a:r>
              <a:rPr lang="en-US" sz="1400" dirty="0" smtClean="0">
                <a:solidFill>
                  <a:sysClr val="windowText" lastClr="000000"/>
                </a:solidFill>
              </a:rPr>
              <a:t>a</a:t>
            </a:r>
            <a:r>
              <a:rPr lang="en-US" sz="1400" baseline="-25000" dirty="0" smtClean="0">
                <a:solidFill>
                  <a:sysClr val="windowText" lastClr="000000"/>
                </a:solidFill>
              </a:rPr>
              <a:t>t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– action at step 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94260" y="3312005"/>
            <a:ext cx="290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baseline="-25000" dirty="0" smtClean="0"/>
              <a:t>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59218" y="1690688"/>
            <a:ext cx="18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General Structure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41295" y="2145322"/>
            <a:ext cx="47752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mtClean="0"/>
              <a:t>For </a:t>
            </a:r>
            <a:r>
              <a:rPr lang="en-US"/>
              <a:t>x</a:t>
            </a:r>
            <a:r>
              <a:rPr lang="en-US" smtClean="0"/>
              <a:t> steps in an iteration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Agent reads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t</a:t>
            </a:r>
            <a:r>
              <a:rPr lang="en-US" dirty="0" smtClean="0"/>
              <a:t> from the environment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Agent predicts most viable a</a:t>
            </a:r>
            <a:r>
              <a:rPr lang="en-US" baseline="-25000" dirty="0" smtClean="0"/>
              <a:t>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Agent runs a</a:t>
            </a:r>
            <a:r>
              <a:rPr lang="en-US" baseline="-25000" dirty="0" smtClean="0"/>
              <a:t>t</a:t>
            </a:r>
            <a:r>
              <a:rPr lang="en-US" dirty="0" smtClean="0"/>
              <a:t> in the environment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Environment passes s</a:t>
            </a:r>
            <a:r>
              <a:rPr lang="en-US" baseline="-25000" dirty="0" smtClean="0"/>
              <a:t>t+1 </a:t>
            </a:r>
            <a:r>
              <a:rPr lang="en-US" dirty="0" smtClean="0"/>
              <a:t>and r</a:t>
            </a:r>
            <a:r>
              <a:rPr lang="en-US" baseline="-25000" dirty="0" smtClean="0"/>
              <a:t>t+1</a:t>
            </a:r>
            <a:r>
              <a:rPr lang="en-US" dirty="0" smtClean="0"/>
              <a:t> to agent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9037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4"/>
    </mc:Choice>
    <mc:Fallback>
      <p:transition spd="slow" advTm="193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Proximal Policy Optimization (PPO)</a:t>
            </a:r>
            <a:endParaRPr lang="en-US" dirty="0" smtClean="0"/>
          </a:p>
          <a:p>
            <a:r>
              <a:rPr lang="en-US" sz="2400" dirty="0" smtClean="0"/>
              <a:t>First published in 2017 – John Schulman and </a:t>
            </a:r>
            <a:r>
              <a:rPr lang="en-US" sz="2400" dirty="0" err="1" smtClean="0"/>
              <a:t>OpenAI</a:t>
            </a:r>
            <a:endParaRPr lang="en-US" sz="2400" dirty="0" smtClean="0"/>
          </a:p>
          <a:p>
            <a:r>
              <a:rPr lang="en-US" sz="2400" dirty="0" smtClean="0"/>
              <a:t>Can be used for discrete and continuous action spaces</a:t>
            </a:r>
          </a:p>
          <a:p>
            <a:r>
              <a:rPr lang="en-US" sz="2400" dirty="0" smtClean="0"/>
              <a:t>Exploration</a:t>
            </a:r>
          </a:p>
          <a:p>
            <a:pPr lvl="1"/>
            <a:r>
              <a:rPr lang="en-US" sz="2000" dirty="0" smtClean="0"/>
              <a:t>PPO Clip</a:t>
            </a:r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Trust Region Policy Optimization (TRPO)</a:t>
            </a:r>
          </a:p>
          <a:p>
            <a:r>
              <a:rPr lang="en-US" sz="2400" dirty="0" smtClean="0"/>
              <a:t>Also discrete and continuous action spaces</a:t>
            </a:r>
          </a:p>
          <a:p>
            <a:r>
              <a:rPr lang="en-US" sz="2400" dirty="0" smtClean="0"/>
              <a:t>Popularized for its safe exploration</a:t>
            </a:r>
          </a:p>
          <a:p>
            <a:pPr lvl="1"/>
            <a:r>
              <a:rPr lang="en-US" sz="2000" dirty="0" smtClean="0"/>
              <a:t>KL Constraint</a:t>
            </a:r>
          </a:p>
          <a:p>
            <a:r>
              <a:rPr lang="en-US" sz="2400" dirty="0" smtClean="0"/>
              <a:t>Common use case</a:t>
            </a:r>
          </a:p>
          <a:p>
            <a:pPr lvl="1"/>
            <a:r>
              <a:rPr lang="en-US" sz="2000" dirty="0" smtClean="0"/>
              <a:t>Training a robot in the field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736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8"/>
    </mc:Choice>
    <mc:Fallback>
      <p:transition spd="slow" advTm="49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OpenAI</a:t>
            </a:r>
            <a:r>
              <a:rPr lang="en-US" dirty="0" smtClean="0"/>
              <a:t> gym</a:t>
            </a:r>
          </a:p>
          <a:p>
            <a:r>
              <a:rPr lang="en-US" dirty="0" smtClean="0"/>
              <a:t>Neural Networks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eparate networks for policy and value function</a:t>
            </a:r>
          </a:p>
          <a:p>
            <a:pPr lvl="1"/>
            <a:r>
              <a:rPr lang="en-US" dirty="0" smtClean="0"/>
              <a:t>Two hidden layers each</a:t>
            </a:r>
          </a:p>
          <a:p>
            <a:pPr lvl="1"/>
            <a:r>
              <a:rPr lang="en-US" dirty="0" smtClean="0"/>
              <a:t>Hidden layer size dependent on input size</a:t>
            </a:r>
          </a:p>
          <a:p>
            <a:r>
              <a:rPr lang="en-US" dirty="0" smtClean="0"/>
              <a:t>PPO Tutorial</a:t>
            </a:r>
          </a:p>
          <a:p>
            <a:pPr lvl="1"/>
            <a:r>
              <a:rPr lang="en-US" dirty="0" smtClean="0"/>
              <a:t>Tutorial introduced me to using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Implemented PPO Clipping and TRPO KL Constraint referencing </a:t>
            </a:r>
            <a:r>
              <a:rPr lang="en-US" dirty="0" err="1" smtClean="0"/>
              <a:t>OpenAI’s</a:t>
            </a:r>
            <a:r>
              <a:rPr lang="en-US" dirty="0" smtClean="0"/>
              <a:t> pseudocode </a:t>
            </a:r>
          </a:p>
        </p:txBody>
      </p:sp>
    </p:spTree>
    <p:extLst>
      <p:ext uri="{BB962C8B-B14F-4D97-AF65-F5344CB8AC3E}">
        <p14:creationId xmlns:p14="http://schemas.microsoft.com/office/powerpoint/2010/main" val="126836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"/>
    </mc:Choice>
    <mc:Fallback>
      <p:transition spd="slow" advTm="50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Cartpole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State Space </a:t>
            </a:r>
          </a:p>
          <a:p>
            <a:pPr lvl="1"/>
            <a:r>
              <a:rPr lang="en-US" dirty="0" smtClean="0"/>
              <a:t>2 continuous variables</a:t>
            </a:r>
          </a:p>
          <a:p>
            <a:pPr lvl="1"/>
            <a:r>
              <a:rPr lang="en-US" dirty="0" smtClean="0"/>
              <a:t>Orientation of Pole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Asteroids RAM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</a:p>
          <a:p>
            <a:pPr lvl="1"/>
            <a:r>
              <a:rPr lang="en-US" dirty="0" smtClean="0"/>
              <a:t>128 discrete variables</a:t>
            </a:r>
          </a:p>
          <a:p>
            <a:pPr lvl="1"/>
            <a:r>
              <a:rPr lang="en-US" dirty="0" smtClean="0"/>
              <a:t>RAM contents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99" y="3821113"/>
            <a:ext cx="3607319" cy="2402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778" y="3821113"/>
            <a:ext cx="1761121" cy="24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0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8"/>
    </mc:Choice>
    <mc:Fallback>
      <p:transition spd="slow" advTm="61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Cartpole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PPO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TRPO 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2413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7"/>
    </mc:Choice>
    <mc:Fallback>
      <p:transition spd="slow" advTm="64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Asteroids 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PPO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TRPO 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84375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8"/>
    </mc:Choice>
    <mc:Fallback>
      <p:transition spd="slow" advTm="56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TRPO’s Slow Start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Initial learning takes much longer</a:t>
            </a:r>
          </a:p>
          <a:p>
            <a:r>
              <a:rPr lang="en-US" dirty="0" smtClean="0"/>
              <a:t>Eventually approaches PPO’s time-per-iteration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Likely due to KL-Constraints calculation demand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TRPO’s scalability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TRPO’s time difference only increased with state space</a:t>
            </a:r>
          </a:p>
          <a:p>
            <a:r>
              <a:rPr lang="en-US" dirty="0" smtClean="0"/>
              <a:t>Why? </a:t>
            </a:r>
          </a:p>
          <a:p>
            <a:pPr lvl="1"/>
            <a:r>
              <a:rPr lang="en-US" dirty="0" smtClean="0"/>
              <a:t>Slower exploration implies slower time-per-iteration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1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4"/>
    </mc:Choice>
    <mc:Fallback>
      <p:transition spd="slow" advTm="60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283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Scalability of Policy Gradient Reinforcement Learning (RL)</vt:lpstr>
      <vt:lpstr>The Problem: scalability</vt:lpstr>
      <vt:lpstr>Reinforcement Learning</vt:lpstr>
      <vt:lpstr>Policy Optimization</vt:lpstr>
      <vt:lpstr>Implementation</vt:lpstr>
      <vt:lpstr>Experiments</vt:lpstr>
      <vt:lpstr>Cartpole</vt:lpstr>
      <vt:lpstr>Asteroids RAM</vt:lpstr>
      <vt:lpstr>Conclusions</vt:lpstr>
      <vt:lpstr>Thank You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Scalability of Policy Gradient Reinforcement Learning (RL)</dc:title>
  <dc:creator>Nicholas Abate</dc:creator>
  <cp:lastModifiedBy>Nicholas Abate</cp:lastModifiedBy>
  <cp:revision>6</cp:revision>
  <dcterms:created xsi:type="dcterms:W3CDTF">2020-04-24T18:10:21Z</dcterms:created>
  <dcterms:modified xsi:type="dcterms:W3CDTF">2020-04-24T20:06:18Z</dcterms:modified>
</cp:coreProperties>
</file>