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Libre Franklin"/>
      <p:bold r:id="rId15"/>
      <p:boldItalic r:id="rId16"/>
    </p:embeddedFont>
    <p:embeddedFont>
      <p:font typeface="Montserrat"/>
      <p:bold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.fntdata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hromebook.com/" TargetMode="External"/><Relationship Id="rId4" Type="http://schemas.openxmlformats.org/officeDocument/2006/relationships/hyperlink" Target="https://www.kernel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69241" y="476485"/>
            <a:ext cx="3297732" cy="1104429"/>
          </a:xfrm>
          <a:custGeom>
            <a:rect b="b" l="l" r="r" t="t"/>
            <a:pathLst>
              <a:path extrusionOk="0" h="1104429" w="3297732">
                <a:moveTo>
                  <a:pt x="0" y="0"/>
                </a:moveTo>
                <a:lnTo>
                  <a:pt x="3297732" y="0"/>
                </a:lnTo>
                <a:lnTo>
                  <a:pt x="3297732" y="1104430"/>
                </a:lnTo>
                <a:lnTo>
                  <a:pt x="0" y="1104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224025" y="2285198"/>
            <a:ext cx="7219214" cy="1838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SENSE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1224025" y="7172325"/>
            <a:ext cx="5120230" cy="1770620"/>
            <a:chOff x="0" y="-38100"/>
            <a:chExt cx="6826974" cy="2360827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6826974" cy="1502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Aluna </a:t>
              </a:r>
              <a:endParaRPr/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Ana Paula Batista</a:t>
              </a:r>
              <a:endParaRPr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1741612"/>
              <a:ext cx="6826974" cy="581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1224025" y="5114925"/>
            <a:ext cx="5120230" cy="1770620"/>
            <a:chOff x="0" y="-38100"/>
            <a:chExt cx="6826974" cy="2360827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6826974" cy="1502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Disciplina    INDMO </a:t>
              </a:r>
              <a:endParaRPr/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Prof Lucas</a:t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0" y="1741612"/>
              <a:ext cx="6826974" cy="581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9341978" y="2866864"/>
            <a:ext cx="1528512" cy="1528512"/>
          </a:xfrm>
          <a:custGeom>
            <a:rect b="b" l="l" r="r" t="t"/>
            <a:pathLst>
              <a:path extrusionOk="0" h="1528512" w="1528512">
                <a:moveTo>
                  <a:pt x="0" y="0"/>
                </a:moveTo>
                <a:lnTo>
                  <a:pt x="1528512" y="0"/>
                </a:lnTo>
                <a:lnTo>
                  <a:pt x="1528512" y="1528512"/>
                </a:lnTo>
                <a:lnTo>
                  <a:pt x="0" y="152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2172894" y="1666203"/>
            <a:ext cx="1552698" cy="1552698"/>
          </a:xfrm>
          <a:custGeom>
            <a:rect b="b" l="l" r="r" t="t"/>
            <a:pathLst>
              <a:path extrusionOk="0" h="1552698" w="1552698">
                <a:moveTo>
                  <a:pt x="0" y="0"/>
                </a:moveTo>
                <a:lnTo>
                  <a:pt x="1552698" y="0"/>
                </a:lnTo>
                <a:lnTo>
                  <a:pt x="1552698" y="1552698"/>
                </a:lnTo>
                <a:lnTo>
                  <a:pt x="0" y="1552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5299619" y="3336613"/>
            <a:ext cx="1308323" cy="1648487"/>
          </a:xfrm>
          <a:custGeom>
            <a:rect b="b" l="l" r="r" t="t"/>
            <a:pathLst>
              <a:path extrusionOk="0" h="1648487" w="1308323">
                <a:moveTo>
                  <a:pt x="0" y="0"/>
                </a:moveTo>
                <a:lnTo>
                  <a:pt x="1308322" y="0"/>
                </a:lnTo>
                <a:lnTo>
                  <a:pt x="1308322" y="1648486"/>
                </a:lnTo>
                <a:lnTo>
                  <a:pt x="0" y="1648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2172894" y="4985099"/>
            <a:ext cx="1330609" cy="1562019"/>
          </a:xfrm>
          <a:custGeom>
            <a:rect b="b" l="l" r="r" t="t"/>
            <a:pathLst>
              <a:path extrusionOk="0" h="1562019" w="1330609">
                <a:moveTo>
                  <a:pt x="0" y="0"/>
                </a:moveTo>
                <a:lnTo>
                  <a:pt x="1330609" y="0"/>
                </a:lnTo>
                <a:lnTo>
                  <a:pt x="1330609" y="1562019"/>
                </a:lnTo>
                <a:lnTo>
                  <a:pt x="0" y="1562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9542975" y="6498018"/>
            <a:ext cx="1564519" cy="1564519"/>
          </a:xfrm>
          <a:custGeom>
            <a:rect b="b" l="l" r="r" t="t"/>
            <a:pathLst>
              <a:path extrusionOk="0" h="1564519" w="1564519">
                <a:moveTo>
                  <a:pt x="0" y="0"/>
                </a:moveTo>
                <a:lnTo>
                  <a:pt x="1564519" y="0"/>
                </a:lnTo>
                <a:lnTo>
                  <a:pt x="1564519" y="1564519"/>
                </a:lnTo>
                <a:lnTo>
                  <a:pt x="0" y="1564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4886135" y="6876160"/>
            <a:ext cx="2135291" cy="1195763"/>
          </a:xfrm>
          <a:custGeom>
            <a:rect b="b" l="l" r="r" t="t"/>
            <a:pathLst>
              <a:path extrusionOk="0" h="1195763" w="2135291">
                <a:moveTo>
                  <a:pt x="0" y="0"/>
                </a:moveTo>
                <a:lnTo>
                  <a:pt x="2135291" y="0"/>
                </a:lnTo>
                <a:lnTo>
                  <a:pt x="2135291" y="1195763"/>
                </a:lnTo>
                <a:lnTo>
                  <a:pt x="0" y="11957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4"/>
          <p:cNvSpPr/>
          <p:nvPr/>
        </p:nvSpPr>
        <p:spPr>
          <a:xfrm>
            <a:off x="10210656" y="2273620"/>
            <a:ext cx="1236954" cy="1236954"/>
          </a:xfrm>
          <a:custGeom>
            <a:rect b="b" l="l" r="r" t="t"/>
            <a:pathLst>
              <a:path extrusionOk="0" h="1236954" w="1236954">
                <a:moveTo>
                  <a:pt x="0" y="0"/>
                </a:moveTo>
                <a:lnTo>
                  <a:pt x="1236953" y="0"/>
                </a:lnTo>
                <a:lnTo>
                  <a:pt x="1236953" y="1236954"/>
                </a:lnTo>
                <a:lnTo>
                  <a:pt x="0" y="1236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285691" y="2446610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Windows</a:t>
            </a:r>
            <a:endParaRPr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367856" y="5356651"/>
            <a:ext cx="4300883" cy="2662777"/>
            <a:chOff x="0" y="-28575"/>
            <a:chExt cx="5734511" cy="3550370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0" y="-28575"/>
              <a:ext cx="5734511" cy="258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PCs, tablets e alguns smartphones.</a:t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0" y="2959881"/>
              <a:ext cx="5734511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6012871" y="5356651"/>
            <a:ext cx="5497646" cy="5291495"/>
            <a:chOff x="0" y="-28575"/>
            <a:chExt cx="7330195" cy="7055327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0" y="-28575"/>
              <a:ext cx="7330195" cy="6094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NT kerne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l, oferece estabilidade e compatibilidade com diversos softwares.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6464838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12511748" y="5428111"/>
            <a:ext cx="5257957" cy="5291495"/>
            <a:chOff x="0" y="-28575"/>
            <a:chExt cx="7010610" cy="7055327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0" y="-28575"/>
              <a:ext cx="7010610" cy="6094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DirectX 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(jogos),</a:t>
              </a:r>
              <a:endParaRPr/>
            </a:p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Windows 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Defender (segurança), </a:t>
              </a:r>
              <a:endParaRPr/>
            </a:p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Windows Hello 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(biometria).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0" y="6464838"/>
              <a:ext cx="7010610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4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12262376" y="4073357"/>
            <a:ext cx="5858278" cy="976135"/>
            <a:chOff x="0" y="0"/>
            <a:chExt cx="7811037" cy="1301514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Outras tecnologias</a:t>
              </a: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121" name="Google Shape;121;p14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5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2262376" y="4073357"/>
            <a:ext cx="5858278" cy="976135"/>
            <a:chOff x="0" y="0"/>
            <a:chExt cx="7811037" cy="1301514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Outras tecnologias</a:t>
              </a:r>
              <a:endParaRPr/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  <p:sp>
        <p:nvSpPr>
          <p:cNvPr id="142" name="Google Shape;142;p15"/>
          <p:cNvSpPr/>
          <p:nvPr/>
        </p:nvSpPr>
        <p:spPr>
          <a:xfrm>
            <a:off x="9709142" y="2115748"/>
            <a:ext cx="1552698" cy="1552698"/>
          </a:xfrm>
          <a:custGeom>
            <a:rect b="b" l="l" r="r" t="t"/>
            <a:pathLst>
              <a:path extrusionOk="0" h="1552698" w="1552698">
                <a:moveTo>
                  <a:pt x="0" y="0"/>
                </a:moveTo>
                <a:lnTo>
                  <a:pt x="1552698" y="0"/>
                </a:lnTo>
                <a:lnTo>
                  <a:pt x="1552698" y="1552698"/>
                </a:lnTo>
                <a:lnTo>
                  <a:pt x="0" y="1552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67856" y="603878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6012871" y="5356651"/>
            <a:ext cx="5497646" cy="4634315"/>
            <a:chOff x="0" y="-28575"/>
            <a:chExt cx="7330195" cy="6179087"/>
          </a:xfrm>
        </p:grpSpPr>
        <p:sp>
          <p:nvSpPr>
            <p:cNvPr id="146" name="Google Shape;146;p15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Darwin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, baseado em Unix, oferece segurança e flexibilidade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12054882" y="5420967"/>
            <a:ext cx="6065771" cy="5668297"/>
            <a:chOff x="0" y="-38100"/>
            <a:chExt cx="8087695" cy="7557729"/>
          </a:xfrm>
        </p:grpSpPr>
        <p:sp>
          <p:nvSpPr>
            <p:cNvPr id="149" name="Google Shape;149;p15"/>
            <p:cNvSpPr txBox="1"/>
            <p:nvPr/>
          </p:nvSpPr>
          <p:spPr>
            <a:xfrm>
              <a:off x="0" y="-38100"/>
              <a:ext cx="8087695" cy="659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Metal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(desenvolvimento de aplicativos), </a:t>
              </a:r>
              <a:endParaRPr/>
            </a:p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Continuity 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(integração com outros dispositivos Apple), </a:t>
              </a:r>
              <a:endParaRPr/>
            </a:p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Sidecar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(transformar iPad em tela secundária</a:t>
              </a:r>
              <a:endParaRPr/>
            </a:p>
            <a:p>
              <a:pPr indent="0" lvl="0" marL="0" marR="0" rtl="0" algn="just">
                <a:lnSpc>
                  <a:spcPct val="1261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0" y="6957715"/>
              <a:ext cx="80876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5"/>
          <p:cNvSpPr txBox="1"/>
          <p:nvPr/>
        </p:nvSpPr>
        <p:spPr>
          <a:xfrm>
            <a:off x="4285691" y="2446610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MacOS</a:t>
            </a:r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367856" y="5428111"/>
            <a:ext cx="4300883" cy="2005597"/>
            <a:chOff x="0" y="-28575"/>
            <a:chExt cx="5734511" cy="2674130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0" y="-28575"/>
              <a:ext cx="5734511" cy="1713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Macs da Apple.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0" y="2083641"/>
              <a:ext cx="5734511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6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12262376" y="4073357"/>
            <a:ext cx="5858278" cy="861896"/>
            <a:chOff x="0" y="0"/>
            <a:chExt cx="7811037" cy="1149195"/>
          </a:xfrm>
        </p:grpSpPr>
        <p:sp>
          <p:nvSpPr>
            <p:cNvPr id="163" name="Google Shape;163;p16"/>
            <p:cNvSpPr/>
            <p:nvPr/>
          </p:nvSpPr>
          <p:spPr>
            <a:xfrm>
              <a:off x="0" y="0"/>
              <a:ext cx="7811037" cy="1149195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731091" y="244438"/>
              <a:ext cx="6413653" cy="66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Distribuições populares</a:t>
              </a:r>
              <a:endParaRPr/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  <p:sp>
        <p:nvSpPr>
          <p:cNvPr id="171" name="Google Shape;171;p16"/>
          <p:cNvSpPr/>
          <p:nvPr/>
        </p:nvSpPr>
        <p:spPr>
          <a:xfrm>
            <a:off x="9331864" y="2067854"/>
            <a:ext cx="1308323" cy="1648487"/>
          </a:xfrm>
          <a:custGeom>
            <a:rect b="b" l="l" r="r" t="t"/>
            <a:pathLst>
              <a:path extrusionOk="0" h="1648487" w="1308323">
                <a:moveTo>
                  <a:pt x="0" y="0"/>
                </a:moveTo>
                <a:lnTo>
                  <a:pt x="1308323" y="0"/>
                </a:lnTo>
                <a:lnTo>
                  <a:pt x="1308323" y="1648486"/>
                </a:lnTo>
                <a:lnTo>
                  <a:pt x="0" y="1648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67856" y="603878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6012871" y="5356651"/>
            <a:ext cx="5497646" cy="5291495"/>
            <a:chOff x="0" y="-28575"/>
            <a:chExt cx="7330195" cy="7055327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0" y="-28575"/>
              <a:ext cx="7330195" cy="6094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Kernel Linux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, código aberto, permite personalização e flexibilidade.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6464838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12511748" y="5428111"/>
            <a:ext cx="5257957" cy="4533305"/>
            <a:chOff x="0" y="-28575"/>
            <a:chExt cx="7010610" cy="6044407"/>
          </a:xfrm>
        </p:grpSpPr>
        <p:sp>
          <p:nvSpPr>
            <p:cNvPr id="178" name="Google Shape;178;p16"/>
            <p:cNvSpPr txBox="1"/>
            <p:nvPr/>
          </p:nvSpPr>
          <p:spPr>
            <a:xfrm>
              <a:off x="0" y="-28575"/>
              <a:ext cx="7010610" cy="5083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Ubuntu, Debian, Fedora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, cada uma com foco e características diferentes.</a:t>
              </a:r>
              <a:endParaRPr/>
            </a:p>
            <a:p>
              <a:pPr indent="-113094" lvl="1" marL="734061" marR="0" rtl="0" algn="l">
                <a:lnSpc>
                  <a:spcPct val="11052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99"/>
                <a:buFont typeface="Arial"/>
                <a:buNone/>
              </a:pPr>
              <a:r>
                <a:t/>
              </a:r>
              <a:endParaRPr b="0" i="0" sz="3999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0" y="5453918"/>
              <a:ext cx="7010610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6"/>
          <p:cNvSpPr txBox="1"/>
          <p:nvPr/>
        </p:nvSpPr>
        <p:spPr>
          <a:xfrm>
            <a:off x="4285691" y="2446610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Linux</a:t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367856" y="5428111"/>
            <a:ext cx="4300883" cy="4634315"/>
            <a:chOff x="0" y="-28575"/>
            <a:chExt cx="5734511" cy="6179087"/>
          </a:xfrm>
        </p:grpSpPr>
        <p:sp>
          <p:nvSpPr>
            <p:cNvPr id="182" name="Google Shape;182;p16"/>
            <p:cNvSpPr txBox="1"/>
            <p:nvPr/>
          </p:nvSpPr>
          <p:spPr>
            <a:xfrm>
              <a:off x="0" y="-28575"/>
              <a:ext cx="5734511" cy="5218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diversas plataformas, desde servidores até smartphones..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0" y="5588598"/>
              <a:ext cx="5734511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7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7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12262376" y="4073357"/>
            <a:ext cx="5858278" cy="976135"/>
            <a:chOff x="0" y="0"/>
            <a:chExt cx="7811037" cy="1301514"/>
          </a:xfrm>
        </p:grpSpPr>
        <p:sp>
          <p:nvSpPr>
            <p:cNvPr id="192" name="Google Shape;192;p17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Outras tecnologias</a:t>
              </a: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195" name="Google Shape;195;p17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198" name="Google Shape;198;p17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  <p:sp>
        <p:nvSpPr>
          <p:cNvPr id="200" name="Google Shape;200;p17"/>
          <p:cNvSpPr/>
          <p:nvPr/>
        </p:nvSpPr>
        <p:spPr>
          <a:xfrm>
            <a:off x="10268641" y="2025563"/>
            <a:ext cx="1330609" cy="1562019"/>
          </a:xfrm>
          <a:custGeom>
            <a:rect b="b" l="l" r="r" t="t"/>
            <a:pathLst>
              <a:path extrusionOk="0" h="1562019" w="1330609">
                <a:moveTo>
                  <a:pt x="0" y="0"/>
                </a:moveTo>
                <a:lnTo>
                  <a:pt x="1330609" y="0"/>
                </a:lnTo>
                <a:lnTo>
                  <a:pt x="1330609" y="1562019"/>
                </a:lnTo>
                <a:lnTo>
                  <a:pt x="0" y="1562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367856" y="603878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012871" y="5356651"/>
            <a:ext cx="5497646" cy="4634315"/>
            <a:chOff x="0" y="-28575"/>
            <a:chExt cx="7330195" cy="6179087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Linux kernel,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otimizado para dispositivos móveis.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12511748" y="5428111"/>
            <a:ext cx="5257957" cy="5939389"/>
            <a:chOff x="0" y="-28575"/>
            <a:chExt cx="7010610" cy="7919186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0" y="-28575"/>
              <a:ext cx="7010610" cy="695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1" i="0" lang="en-US" sz="3200" u="none" cap="none" strike="noStrike">
                  <a:solidFill>
                    <a:srgbClr val="C1FF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Material Design 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(interface intuitiva),</a:t>
              </a:r>
              <a:endParaRPr/>
            </a:p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1" i="0" lang="en-US" sz="3200" u="none" cap="none" strike="noStrike">
                  <a:solidFill>
                    <a:srgbClr val="C1FF7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Google Play Store 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(grande variedade de aplicativos), </a:t>
              </a:r>
              <a:endParaRPr/>
            </a:p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Android Beam 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(compartilhamento de dados por aproximação).</a:t>
              </a:r>
              <a:endParaRPr/>
            </a:p>
            <a:p>
              <a:pPr indent="-1422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0" y="7328697"/>
              <a:ext cx="7010610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7"/>
          <p:cNvSpPr txBox="1"/>
          <p:nvPr/>
        </p:nvSpPr>
        <p:spPr>
          <a:xfrm>
            <a:off x="4668739" y="2361085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Android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367856" y="699560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213569" y="5495101"/>
            <a:ext cx="4653772" cy="309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Sistema operacional móvel mais utilizado no mundo.</a:t>
            </a:r>
            <a:endParaRPr/>
          </a:p>
          <a:p>
            <a:pPr indent="0" lvl="0" marL="0" marR="0" rtl="0" algn="ctr">
              <a:lnSpc>
                <a:spcPct val="113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99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8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8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8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12262376" y="4073357"/>
            <a:ext cx="5858278" cy="976135"/>
            <a:chOff x="0" y="0"/>
            <a:chExt cx="7811037" cy="1301514"/>
          </a:xfrm>
        </p:grpSpPr>
        <p:sp>
          <p:nvSpPr>
            <p:cNvPr id="220" name="Google Shape;220;p18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Outras tecnologias</a:t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  <p:sp>
        <p:nvSpPr>
          <p:cNvPr id="228" name="Google Shape;228;p18"/>
          <p:cNvSpPr/>
          <p:nvPr/>
        </p:nvSpPr>
        <p:spPr>
          <a:xfrm>
            <a:off x="9565871" y="2215938"/>
            <a:ext cx="1181269" cy="1181269"/>
          </a:xfrm>
          <a:custGeom>
            <a:rect b="b" l="l" r="r" t="t"/>
            <a:pathLst>
              <a:path extrusionOk="0" h="1181269" w="1181269">
                <a:moveTo>
                  <a:pt x="0" y="0"/>
                </a:moveTo>
                <a:lnTo>
                  <a:pt x="1181269" y="0"/>
                </a:lnTo>
                <a:lnTo>
                  <a:pt x="1181269" y="1181269"/>
                </a:lnTo>
                <a:lnTo>
                  <a:pt x="0" y="118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367856" y="603878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6012871" y="5356651"/>
            <a:ext cx="5497646" cy="3977136"/>
            <a:chOff x="0" y="-28575"/>
            <a:chExt cx="7330195" cy="5302848"/>
          </a:xfrm>
        </p:grpSpPr>
        <p:sp>
          <p:nvSpPr>
            <p:cNvPr id="232" name="Google Shape;232;p18"/>
            <p:cNvSpPr txBox="1"/>
            <p:nvPr/>
          </p:nvSpPr>
          <p:spPr>
            <a:xfrm>
              <a:off x="0" y="-28575"/>
              <a:ext cx="7330195" cy="434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Darwin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, baseado em Unix, similar ao macOS.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0" y="4712359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8"/>
          <p:cNvGrpSpPr/>
          <p:nvPr/>
        </p:nvGrpSpPr>
        <p:grpSpPr>
          <a:xfrm>
            <a:off x="12511748" y="5428111"/>
            <a:ext cx="5257957" cy="5415590"/>
            <a:chOff x="0" y="-28575"/>
            <a:chExt cx="7010610" cy="7220787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0" y="-28575"/>
              <a:ext cx="7010610" cy="6259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Face ID 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(reconhecimento facial), </a:t>
              </a:r>
              <a:endParaRPr/>
            </a:p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App Store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(loja de aplicativos com curadoria), </a:t>
              </a:r>
              <a:endParaRPr/>
            </a:p>
            <a:p>
              <a:pPr indent="-345440" lvl="1" marL="690882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AirPlay</a:t>
              </a:r>
              <a:r>
                <a:rPr b="0" i="0" lang="en-US" sz="32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(transmitir conteúdo para outros dispositivos).</a:t>
              </a:r>
              <a:endParaRPr/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0" y="6630298"/>
              <a:ext cx="7010610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8"/>
          <p:cNvSpPr txBox="1"/>
          <p:nvPr/>
        </p:nvSpPr>
        <p:spPr>
          <a:xfrm>
            <a:off x="4668739" y="2361085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iOS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367856" y="699560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213569" y="5495101"/>
            <a:ext cx="4653772" cy="4372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Sistema operacional móvel da Apple, exclusivo para iPhones e iPads.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99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13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99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9"/>
          <p:cNvCxnSpPr/>
          <p:nvPr/>
        </p:nvCxnSpPr>
        <p:spPr>
          <a:xfrm rot="10800000">
            <a:off x="12545411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9"/>
          <p:cNvCxnSpPr/>
          <p:nvPr/>
        </p:nvCxnSpPr>
        <p:spPr>
          <a:xfrm rot="10800000">
            <a:off x="5006877" y="5049492"/>
            <a:ext cx="0" cy="5237107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9"/>
          <p:cNvSpPr/>
          <p:nvPr/>
        </p:nvSpPr>
        <p:spPr>
          <a:xfrm>
            <a:off x="191412" y="4073357"/>
            <a:ext cx="4653772" cy="976135"/>
          </a:xfrm>
          <a:prstGeom prst="rect">
            <a:avLst/>
          </a:prstGeom>
          <a:solidFill>
            <a:srgbClr val="3BBB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12262376" y="4073357"/>
            <a:ext cx="5858278" cy="976135"/>
            <a:chOff x="0" y="0"/>
            <a:chExt cx="7811037" cy="1301514"/>
          </a:xfrm>
        </p:grpSpPr>
        <p:sp>
          <p:nvSpPr>
            <p:cNvPr id="248" name="Google Shape;248;p19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Outras tecnologias</a:t>
              </a:r>
              <a:endParaRPr/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5460205" y="4073357"/>
            <a:ext cx="6354496" cy="976135"/>
            <a:chOff x="0" y="0"/>
            <a:chExt cx="8472661" cy="1301514"/>
          </a:xfrm>
        </p:grpSpPr>
        <p:sp>
          <p:nvSpPr>
            <p:cNvPr id="251" name="Google Shape;251;p1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Tecnologia  Principal</a:t>
              </a:r>
              <a:endParaRPr/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213569" y="4073357"/>
            <a:ext cx="4609457" cy="976135"/>
            <a:chOff x="0" y="0"/>
            <a:chExt cx="6145943" cy="1301514"/>
          </a:xfrm>
        </p:grpSpPr>
        <p:sp>
          <p:nvSpPr>
            <p:cNvPr id="254" name="Google Shape;254;p19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Compatível</a:t>
              </a:r>
              <a:endParaRPr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10288195" y="2287834"/>
            <a:ext cx="1721831" cy="964226"/>
          </a:xfrm>
          <a:custGeom>
            <a:rect b="b" l="l" r="r" t="t"/>
            <a:pathLst>
              <a:path extrusionOk="0" h="964226" w="1721831">
                <a:moveTo>
                  <a:pt x="0" y="0"/>
                </a:moveTo>
                <a:lnTo>
                  <a:pt x="1721831" y="0"/>
                </a:lnTo>
                <a:lnTo>
                  <a:pt x="1721831" y="964226"/>
                </a:lnTo>
                <a:lnTo>
                  <a:pt x="0" y="9642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367856" y="603878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0" y="234644"/>
            <a:ext cx="18141506" cy="147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Quais sistemas operacionais são compatíveis e suas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respectivas tecnologias.</a:t>
            </a:r>
            <a:endParaRPr/>
          </a:p>
        </p:txBody>
      </p:sp>
      <p:grpSp>
        <p:nvGrpSpPr>
          <p:cNvPr id="259" name="Google Shape;259;p19"/>
          <p:cNvGrpSpPr/>
          <p:nvPr/>
        </p:nvGrpSpPr>
        <p:grpSpPr>
          <a:xfrm>
            <a:off x="6012871" y="5356651"/>
            <a:ext cx="5497646" cy="4634315"/>
            <a:chOff x="0" y="-28575"/>
            <a:chExt cx="7330195" cy="6179087"/>
          </a:xfrm>
        </p:grpSpPr>
        <p:sp>
          <p:nvSpPr>
            <p:cNvPr id="260" name="Google Shape;260;p19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31799" lvl="1" marL="863597" marR="0" rtl="0" algn="l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999"/>
                <a:buFont typeface="Arial"/>
                <a:buChar char="•"/>
              </a:pPr>
              <a:r>
                <a:rPr b="0" i="0" lang="en-US" sz="3999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Chromium OS</a:t>
              </a:r>
              <a:r>
                <a:rPr b="0" i="0" lang="en-US" sz="3999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, baseado em Linux, foco na web e na nuvem</a:t>
              </a:r>
              <a:endParaRPr/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12511748" y="5420967"/>
            <a:ext cx="5608906" cy="5124874"/>
            <a:chOff x="0" y="-38100"/>
            <a:chExt cx="7478541" cy="6833165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0" y="-38100"/>
              <a:ext cx="7478541" cy="587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Google Play Store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(acesso a aplicativos Android), </a:t>
              </a:r>
              <a:endParaRPr/>
            </a:p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1FF72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Instant Tethering 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(compartilhar internet do celular)</a:t>
              </a:r>
              <a:endParaRPr/>
            </a:p>
            <a:p>
              <a:pPr indent="-367031" lvl="1" marL="734061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Arial"/>
                <a:buChar char="•"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</a:t>
              </a:r>
              <a:r>
                <a:rPr b="0" i="0" lang="en-US" sz="3400" u="none" cap="none" strike="noStrike">
                  <a:solidFill>
                    <a:srgbClr val="C1FF7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Linux apps </a:t>
              </a:r>
              <a:r>
                <a:rPr b="0" i="0" lang="en-US" sz="3400" u="none" cap="none" strike="noStrik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(executar aplicativos Linux).</a:t>
              </a:r>
              <a:endParaRPr/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0" y="6233151"/>
              <a:ext cx="7478541" cy="56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3981507" y="2361085"/>
            <a:ext cx="7529009" cy="8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6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Chrome OS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367856" y="6995605"/>
            <a:ext cx="4300883" cy="43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213569" y="5504626"/>
            <a:ext cx="4653772" cy="381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Sistema operacional leve e rápido, ideal para Chromebooks.</a:t>
            </a:r>
            <a:endParaRPr/>
          </a:p>
          <a:p>
            <a:pPr indent="0" lvl="0" marL="0" marR="0" rtl="0" algn="ctr">
              <a:lnSpc>
                <a:spcPct val="110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9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/>
        </p:nvSpPr>
        <p:spPr>
          <a:xfrm>
            <a:off x="657851" y="517970"/>
            <a:ext cx="17119902" cy="1095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/>
          </a:p>
          <a:p>
            <a:pPr indent="0" lvl="0" marL="0" marR="0" rtl="0" algn="l">
              <a:lnSpc>
                <a:spcPct val="78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98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Apple Inc. </a:t>
            </a:r>
            <a:r>
              <a:rPr b="1" lang="en-US" sz="37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macOS. [S.l.], [s.d.]</a:t>
            </a:r>
            <a:r>
              <a:rPr lang="en-US" sz="37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Disponível em: https://www.apple.com/br/macos/. Acesso em: 22 fev. 2024.</a:t>
            </a:r>
            <a:endParaRPr/>
          </a:p>
          <a:p>
            <a:pPr indent="0" lvl="0" marL="0" marR="0" rtl="0" algn="l">
              <a:lnSpc>
                <a:spcPct val="131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98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Google. </a:t>
            </a:r>
            <a:r>
              <a:rPr b="1"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Android. [S.l.], [s.d.]. 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Disponível em: https://www.android.com/. Acesso em: 24 fev. 2024.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Google. </a:t>
            </a:r>
            <a:r>
              <a:rPr b="1"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Chrome OS. [S.l.], [s.d.]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Disponível em: </a:t>
            </a:r>
            <a:r>
              <a:rPr lang="en-US" sz="3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https://www.chromebook.com/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Acesso em: 21 fev. 2024.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Linux Foundation</a:t>
            </a:r>
            <a:r>
              <a:rPr b="1"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Linux Kernel. [S.l.], [s.d.]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Disponível em: </a:t>
            </a:r>
            <a:r>
              <a:rPr lang="en-US" sz="3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https://www.kernel.org/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Acesso em: 22 fev. 2024.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D1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/>
        </p:nvSpPr>
        <p:spPr>
          <a:xfrm>
            <a:off x="657851" y="517970"/>
            <a:ext cx="17119902" cy="4815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/>
          </a:p>
          <a:p>
            <a:pPr indent="0" lvl="0" marL="0" marR="0" rtl="0" algn="l">
              <a:lnSpc>
                <a:spcPct val="131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98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Microsoft Corporation. </a:t>
            </a:r>
            <a:r>
              <a:rPr b="1"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Windows. [S.l.], [s.d.]</a:t>
            </a:r>
            <a:r>
              <a:rPr lang="en-US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Disponível em: https://www.microsoft.com/pt-br/windows. Acesso em: 20 fev. 2024.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