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Libre Franklin Bold" panose="020B0604020202020204" charset="0"/>
      <p:regular r:id="rId14"/>
    </p:embeddedFont>
    <p:embeddedFont>
      <p:font typeface="Montserrat" panose="00000500000000000000" pitchFamily="2" charset="0"/>
      <p:regular r:id="rId15"/>
    </p:embeddedFont>
    <p:embeddedFont>
      <p:font typeface="Montserrat Bold" panose="00000800000000000000" charset="0"/>
      <p:regular r:id="rId16"/>
    </p:embeddedFont>
    <p:embeddedFont>
      <p:font typeface="Montserrat Medium" panose="000006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77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omebook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9241" y="476485"/>
            <a:ext cx="3297732" cy="1104429"/>
          </a:xfrm>
          <a:custGeom>
            <a:avLst/>
            <a:gdLst/>
            <a:ahLst/>
            <a:cxnLst/>
            <a:rect l="l" t="t" r="r" b="b"/>
            <a:pathLst>
              <a:path w="3297732" h="1104429">
                <a:moveTo>
                  <a:pt x="0" y="0"/>
                </a:moveTo>
                <a:lnTo>
                  <a:pt x="3297732" y="0"/>
                </a:lnTo>
                <a:lnTo>
                  <a:pt x="3297732" y="1104430"/>
                </a:lnTo>
                <a:lnTo>
                  <a:pt x="0" y="1104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224025" y="2285198"/>
            <a:ext cx="7219214" cy="1838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e Franklin Bold"/>
              </a:rPr>
              <a:t>PRODUCT </a:t>
            </a:r>
          </a:p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Libre Franklin Bold"/>
              </a:rPr>
              <a:t>SENSE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224025" y="7200900"/>
            <a:ext cx="5120230" cy="1742045"/>
            <a:chOff x="0" y="0"/>
            <a:chExt cx="6826974" cy="2322727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6826974" cy="1502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ibre Franklin Bold"/>
                </a:rPr>
                <a:t>Aluna 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ibre Franklin Bold"/>
                </a:rPr>
                <a:t>Ana Paula Batista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41612"/>
              <a:ext cx="6826974" cy="581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4025" y="5143500"/>
            <a:ext cx="5120230" cy="1742045"/>
            <a:chOff x="0" y="0"/>
            <a:chExt cx="6826974" cy="232272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6826974" cy="1502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ibre Franklin Bold"/>
                </a:rPr>
                <a:t>Disciplina    INDMO </a:t>
              </a:r>
            </a:p>
            <a:p>
              <a:pPr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Libre Franklin Bold"/>
                </a:rPr>
                <a:t>Prof Lucas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41612"/>
              <a:ext cx="6826974" cy="581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341978" y="2866864"/>
            <a:ext cx="1528512" cy="1528512"/>
          </a:xfrm>
          <a:custGeom>
            <a:avLst/>
            <a:gdLst/>
            <a:ahLst/>
            <a:cxnLst/>
            <a:rect l="l" t="t" r="r" b="b"/>
            <a:pathLst>
              <a:path w="1528512" h="1528512">
                <a:moveTo>
                  <a:pt x="0" y="0"/>
                </a:moveTo>
                <a:lnTo>
                  <a:pt x="1528512" y="0"/>
                </a:lnTo>
                <a:lnTo>
                  <a:pt x="1528512" y="1528512"/>
                </a:lnTo>
                <a:lnTo>
                  <a:pt x="0" y="1528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2172894" y="1666203"/>
            <a:ext cx="1552698" cy="1552698"/>
          </a:xfrm>
          <a:custGeom>
            <a:avLst/>
            <a:gdLst/>
            <a:ahLst/>
            <a:cxnLst/>
            <a:rect l="l" t="t" r="r" b="b"/>
            <a:pathLst>
              <a:path w="1552698" h="1552698">
                <a:moveTo>
                  <a:pt x="0" y="0"/>
                </a:moveTo>
                <a:lnTo>
                  <a:pt x="1552698" y="0"/>
                </a:lnTo>
                <a:lnTo>
                  <a:pt x="1552698" y="1552698"/>
                </a:lnTo>
                <a:lnTo>
                  <a:pt x="0" y="1552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5299619" y="3336613"/>
            <a:ext cx="1308323" cy="1648487"/>
          </a:xfrm>
          <a:custGeom>
            <a:avLst/>
            <a:gdLst/>
            <a:ahLst/>
            <a:cxnLst/>
            <a:rect l="l" t="t" r="r" b="b"/>
            <a:pathLst>
              <a:path w="1308323" h="1648487">
                <a:moveTo>
                  <a:pt x="0" y="0"/>
                </a:moveTo>
                <a:lnTo>
                  <a:pt x="1308322" y="0"/>
                </a:lnTo>
                <a:lnTo>
                  <a:pt x="1308322" y="1648486"/>
                </a:lnTo>
                <a:lnTo>
                  <a:pt x="0" y="1648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12172894" y="4985099"/>
            <a:ext cx="1330609" cy="1562019"/>
          </a:xfrm>
          <a:custGeom>
            <a:avLst/>
            <a:gdLst/>
            <a:ahLst/>
            <a:cxnLst/>
            <a:rect l="l" t="t" r="r" b="b"/>
            <a:pathLst>
              <a:path w="1330609" h="1562019">
                <a:moveTo>
                  <a:pt x="0" y="0"/>
                </a:moveTo>
                <a:lnTo>
                  <a:pt x="1330609" y="0"/>
                </a:lnTo>
                <a:lnTo>
                  <a:pt x="1330609" y="1562019"/>
                </a:lnTo>
                <a:lnTo>
                  <a:pt x="0" y="1562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9542975" y="6498018"/>
            <a:ext cx="1564519" cy="1564519"/>
          </a:xfrm>
          <a:custGeom>
            <a:avLst/>
            <a:gdLst/>
            <a:ahLst/>
            <a:cxnLst/>
            <a:rect l="l" t="t" r="r" b="b"/>
            <a:pathLst>
              <a:path w="1564519" h="1564519">
                <a:moveTo>
                  <a:pt x="0" y="0"/>
                </a:moveTo>
                <a:lnTo>
                  <a:pt x="1564519" y="0"/>
                </a:lnTo>
                <a:lnTo>
                  <a:pt x="1564519" y="1564519"/>
                </a:lnTo>
                <a:lnTo>
                  <a:pt x="0" y="15645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4886135" y="6876160"/>
            <a:ext cx="2135291" cy="1195763"/>
          </a:xfrm>
          <a:custGeom>
            <a:avLst/>
            <a:gdLst/>
            <a:ahLst/>
            <a:cxnLst/>
            <a:rect l="l" t="t" r="r" b="b"/>
            <a:pathLst>
              <a:path w="2135291" h="1195763">
                <a:moveTo>
                  <a:pt x="0" y="0"/>
                </a:moveTo>
                <a:lnTo>
                  <a:pt x="2135291" y="0"/>
                </a:lnTo>
                <a:lnTo>
                  <a:pt x="2135291" y="1195763"/>
                </a:lnTo>
                <a:lnTo>
                  <a:pt x="0" y="11957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7851" y="489395"/>
            <a:ext cx="17119902" cy="7221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  <a:spcBef>
                <a:spcPct val="0"/>
              </a:spcBef>
            </a:pPr>
            <a:r>
              <a:rPr lang="en-US" sz="4998">
                <a:solidFill>
                  <a:srgbClr val="FFFFFF"/>
                </a:solidFill>
                <a:latin typeface="Montserrat Bold"/>
              </a:rPr>
              <a:t>Referências</a:t>
            </a:r>
          </a:p>
          <a:p>
            <a:pPr>
              <a:lnSpc>
                <a:spcPts val="4987"/>
              </a:lnSpc>
              <a:spcBef>
                <a:spcPct val="0"/>
              </a:spcBef>
            </a:pPr>
            <a:endParaRPr lang="en-US" sz="4998">
              <a:solidFill>
                <a:srgbClr val="FFFFFF"/>
              </a:solidFill>
              <a:latin typeface="Montserrat Bold"/>
            </a:endParaRPr>
          </a:p>
          <a:p>
            <a:pPr>
              <a:lnSpc>
                <a:spcPts val="570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Montserrat"/>
              </a:rPr>
              <a:t>Linux Foundation</a:t>
            </a:r>
            <a:r>
              <a:rPr lang="en-US" sz="3800">
                <a:solidFill>
                  <a:srgbClr val="FFFFFF"/>
                </a:solidFill>
                <a:latin typeface="Montserrat Bold"/>
              </a:rPr>
              <a:t>.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 </a:t>
            </a:r>
            <a:r>
              <a:rPr lang="en-US" sz="3800">
                <a:solidFill>
                  <a:srgbClr val="FFFFFF"/>
                </a:solidFill>
                <a:latin typeface="Montserrat Bold"/>
              </a:rPr>
              <a:t>The Linux Kernel. [S.l.], [s.d.]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. Disponível em: </a:t>
            </a:r>
            <a:r>
              <a:rPr lang="en-US" sz="3800">
                <a:solidFill>
                  <a:srgbClr val="FFFFFF"/>
                </a:solidFill>
                <a:latin typeface="Montserrat"/>
                <a:hlinkClick r:id="rId2" tooltip="https://www.kernel.org/"/>
              </a:rPr>
              <a:t>https://www.kernel.org/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. Acesso em: 22 fev. 2024.</a:t>
            </a:r>
          </a:p>
          <a:p>
            <a:pPr>
              <a:lnSpc>
                <a:spcPts val="570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570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Montserrat"/>
              </a:rPr>
              <a:t>Microsoft Corporation. </a:t>
            </a:r>
            <a:r>
              <a:rPr lang="en-US" sz="3800">
                <a:solidFill>
                  <a:srgbClr val="FFFFFF"/>
                </a:solidFill>
                <a:latin typeface="Montserrat Bold"/>
              </a:rPr>
              <a:t>Windows. [S.l.], [s.d.]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. Disponível em: https://www.microsoft.com/pt-br/windows. Acesso em: 20 fev. 2024.</a:t>
            </a:r>
          </a:p>
          <a:p>
            <a:pPr>
              <a:lnSpc>
                <a:spcPts val="456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456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3562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3562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494" y="3340674"/>
            <a:ext cx="18141506" cy="316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FFFFFF"/>
                </a:solidFill>
                <a:latin typeface="Libre Franklin Bold"/>
              </a:rPr>
              <a:t>Quais sistemas operacionais são compatíveis e suas </a:t>
            </a:r>
          </a:p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FFFFFF"/>
                </a:solidFill>
                <a:latin typeface="Libre Franklin Bold"/>
              </a:rPr>
              <a:t>respectivas tecnologias.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494" y="3340674"/>
            <a:ext cx="18141506" cy="3161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FFFFFF"/>
                </a:solidFill>
                <a:latin typeface="Libre Franklin Bold"/>
              </a:rPr>
              <a:t>Quais sistemas operacionais são compatíveis e suas </a:t>
            </a:r>
          </a:p>
          <a:p>
            <a:pPr algn="ctr">
              <a:lnSpc>
                <a:spcPts val="8399"/>
              </a:lnSpc>
            </a:pPr>
            <a:r>
              <a:rPr lang="en-US" sz="6999" spc="69">
                <a:solidFill>
                  <a:srgbClr val="FFFFFF"/>
                </a:solidFill>
                <a:latin typeface="Libre Franklin Bold"/>
              </a:rPr>
              <a:t>respectivas tecnologias.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132474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132474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0198623" y="1356602"/>
            <a:ext cx="1236954" cy="1236954"/>
          </a:xfrm>
          <a:custGeom>
            <a:avLst/>
            <a:gdLst/>
            <a:ahLst/>
            <a:cxnLst/>
            <a:rect l="l" t="t" r="r" b="b"/>
            <a:pathLst>
              <a:path w="1236954" h="1236954">
                <a:moveTo>
                  <a:pt x="0" y="0"/>
                </a:moveTo>
                <a:lnTo>
                  <a:pt x="1236954" y="0"/>
                </a:lnTo>
                <a:lnTo>
                  <a:pt x="1236954" y="1236953"/>
                </a:lnTo>
                <a:lnTo>
                  <a:pt x="0" y="1236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273658" y="1529591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Windows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55823" y="4461064"/>
            <a:ext cx="4300883" cy="2753741"/>
            <a:chOff x="0" y="0"/>
            <a:chExt cx="5734511" cy="3671655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5734511" cy="2589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PCs, tablets e alguns smartphones.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59881"/>
              <a:ext cx="5734511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00838" y="4461064"/>
            <a:ext cx="5497646" cy="5382459"/>
            <a:chOff x="0" y="0"/>
            <a:chExt cx="7330195" cy="717661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7330195" cy="609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NT kerne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l, oferece estabilidade e compatibilidade com diversos softwares.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464838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499715" y="4532524"/>
            <a:ext cx="5257957" cy="5382459"/>
            <a:chOff x="0" y="0"/>
            <a:chExt cx="7010610" cy="717661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7010610" cy="609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 </a:t>
              </a: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DirectX 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(jogos),</a:t>
              </a:r>
            </a:p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 </a:t>
              </a: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Windows 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Defender (segurança), </a:t>
              </a:r>
            </a:p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Windows Hello 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(biometria).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464838"/>
              <a:ext cx="7010610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179379" y="3156339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16" name="Group 16"/>
          <p:cNvGrpSpPr/>
          <p:nvPr/>
        </p:nvGrpSpPr>
        <p:grpSpPr>
          <a:xfrm>
            <a:off x="12250343" y="3156339"/>
            <a:ext cx="5858278" cy="976135"/>
            <a:chOff x="0" y="0"/>
            <a:chExt cx="7811037" cy="1301514"/>
          </a:xfrm>
        </p:grpSpPr>
        <p:sp>
          <p:nvSpPr>
            <p:cNvPr id="17" name="AutoShape 17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Outras tecnologias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448172" y="3156339"/>
            <a:ext cx="6354496" cy="976135"/>
            <a:chOff x="0" y="0"/>
            <a:chExt cx="8472661" cy="1301514"/>
          </a:xfrm>
        </p:grpSpPr>
        <p:sp>
          <p:nvSpPr>
            <p:cNvPr id="20" name="AutoShape 20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01536" y="3156339"/>
            <a:ext cx="4609457" cy="976135"/>
            <a:chOff x="0" y="0"/>
            <a:chExt cx="6145943" cy="1301514"/>
          </a:xfrm>
        </p:grpSpPr>
        <p:sp>
          <p:nvSpPr>
            <p:cNvPr id="23" name="AutoShape 23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347000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347000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79379" y="3370865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2250343" y="3370865"/>
            <a:ext cx="5858278" cy="976135"/>
            <a:chOff x="0" y="0"/>
            <a:chExt cx="7811037" cy="130151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Outras tecnologias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48172" y="3370865"/>
            <a:ext cx="6354496" cy="976135"/>
            <a:chOff x="0" y="0"/>
            <a:chExt cx="8472661" cy="130151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536" y="3370865"/>
            <a:ext cx="4609457" cy="976135"/>
            <a:chOff x="0" y="0"/>
            <a:chExt cx="6145943" cy="1301514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109" y="1413256"/>
            <a:ext cx="1552698" cy="1552698"/>
          </a:xfrm>
          <a:custGeom>
            <a:avLst/>
            <a:gdLst/>
            <a:ahLst/>
            <a:cxnLst/>
            <a:rect l="l" t="t" r="r" b="b"/>
            <a:pathLst>
              <a:path w="1552698" h="1552698">
                <a:moveTo>
                  <a:pt x="0" y="0"/>
                </a:moveTo>
                <a:lnTo>
                  <a:pt x="1552698" y="0"/>
                </a:lnTo>
                <a:lnTo>
                  <a:pt x="1552698" y="1552698"/>
                </a:lnTo>
                <a:lnTo>
                  <a:pt x="0" y="1552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355823" y="5336293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6000838" y="4675590"/>
            <a:ext cx="5497646" cy="4725280"/>
            <a:chOff x="0" y="0"/>
            <a:chExt cx="7330195" cy="630037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Darwin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, baseado em Unix, oferece segurança e flexibilidade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42850" y="4747050"/>
            <a:ext cx="6065771" cy="5752117"/>
            <a:chOff x="0" y="0"/>
            <a:chExt cx="8087695" cy="7669489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38100"/>
              <a:ext cx="8087695" cy="6596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 Metal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 (desenvolvimento de aplicativos), </a:t>
              </a:r>
            </a:p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Continuity 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(integração com outros dispositivos Apple), </a:t>
              </a:r>
            </a:p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Sidecar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 (transformar iPad em tela secundária</a:t>
              </a:r>
            </a:p>
            <a:p>
              <a:pPr algn="just">
                <a:lnSpc>
                  <a:spcPts val="4290"/>
                </a:lnSpc>
              </a:pPr>
              <a:endParaRPr lang="en-US" sz="3400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957715"/>
              <a:ext cx="80876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273658" y="1744118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MacOS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55823" y="4747050"/>
            <a:ext cx="4300883" cy="2096562"/>
            <a:chOff x="0" y="0"/>
            <a:chExt cx="5734511" cy="2795416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5734511" cy="1713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 Macs da Apple.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083641"/>
              <a:ext cx="5734511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306151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306151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79379" y="3330016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2250343" y="3330016"/>
            <a:ext cx="5858278" cy="861896"/>
            <a:chOff x="0" y="0"/>
            <a:chExt cx="7811037" cy="1149195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7811037" cy="1149195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1091" y="244438"/>
              <a:ext cx="6413653" cy="660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60"/>
                </a:lnSpc>
              </a:pPr>
              <a:r>
                <a:rPr lang="en-US" sz="3300">
                  <a:solidFill>
                    <a:srgbClr val="FFFFFF"/>
                  </a:solidFill>
                  <a:latin typeface="Libre Franklin Bold"/>
                </a:rPr>
                <a:t>Distribuições populares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48172" y="3330016"/>
            <a:ext cx="6354496" cy="976135"/>
            <a:chOff x="0" y="0"/>
            <a:chExt cx="8472661" cy="130151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536" y="3330016"/>
            <a:ext cx="4609457" cy="976135"/>
            <a:chOff x="0" y="0"/>
            <a:chExt cx="6145943" cy="1301514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319831" y="1324512"/>
            <a:ext cx="1308323" cy="1648487"/>
          </a:xfrm>
          <a:custGeom>
            <a:avLst/>
            <a:gdLst/>
            <a:ahLst/>
            <a:cxnLst/>
            <a:rect l="l" t="t" r="r" b="b"/>
            <a:pathLst>
              <a:path w="1308323" h="1648487">
                <a:moveTo>
                  <a:pt x="0" y="0"/>
                </a:moveTo>
                <a:lnTo>
                  <a:pt x="1308323" y="0"/>
                </a:lnTo>
                <a:lnTo>
                  <a:pt x="1308323" y="1648487"/>
                </a:lnTo>
                <a:lnTo>
                  <a:pt x="0" y="1648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355823" y="5295444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6000838" y="4634741"/>
            <a:ext cx="5497646" cy="5382459"/>
            <a:chOff x="0" y="0"/>
            <a:chExt cx="7330195" cy="717661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330195" cy="60945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Kernel Linux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, código aberto, permite personalização e flexibilidade.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6464838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499715" y="4706201"/>
            <a:ext cx="5257957" cy="4624269"/>
            <a:chOff x="0" y="0"/>
            <a:chExt cx="7010610" cy="616569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28575"/>
              <a:ext cx="7010610" cy="50835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Ubuntu, Debian, Fedora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, cada uma com foco e características diferentes.</a:t>
              </a:r>
            </a:p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5453918"/>
              <a:ext cx="7010610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273658" y="1703268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Linux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55823" y="4706201"/>
            <a:ext cx="4300883" cy="4725280"/>
            <a:chOff x="0" y="0"/>
            <a:chExt cx="5734511" cy="6300373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8575"/>
              <a:ext cx="5734511" cy="5218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99"/>
                </a:lnSpc>
              </a:pP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diversas plataformas, desde servidores até smartphones..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5588598"/>
              <a:ext cx="5734511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309961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309961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79379" y="3333826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2250343" y="3333826"/>
            <a:ext cx="5858278" cy="976135"/>
            <a:chOff x="0" y="0"/>
            <a:chExt cx="7811037" cy="130151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Outras tecnologias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48172" y="3333826"/>
            <a:ext cx="6354496" cy="976135"/>
            <a:chOff x="0" y="0"/>
            <a:chExt cx="8472661" cy="130151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536" y="3333826"/>
            <a:ext cx="4609457" cy="976135"/>
            <a:chOff x="0" y="0"/>
            <a:chExt cx="6145943" cy="1301514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56608" y="1286032"/>
            <a:ext cx="1330609" cy="1562019"/>
          </a:xfrm>
          <a:custGeom>
            <a:avLst/>
            <a:gdLst/>
            <a:ahLst/>
            <a:cxnLst/>
            <a:rect l="l" t="t" r="r" b="b"/>
            <a:pathLst>
              <a:path w="1330609" h="1562019">
                <a:moveTo>
                  <a:pt x="0" y="0"/>
                </a:moveTo>
                <a:lnTo>
                  <a:pt x="1330609" y="0"/>
                </a:lnTo>
                <a:lnTo>
                  <a:pt x="1330609" y="1562019"/>
                </a:lnTo>
                <a:lnTo>
                  <a:pt x="0" y="15620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355823" y="5299254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6000838" y="4638551"/>
            <a:ext cx="5497646" cy="4725280"/>
            <a:chOff x="0" y="0"/>
            <a:chExt cx="7330195" cy="630037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Linux kernel,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 otimizado para dispositivos móveis.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499715" y="4710011"/>
            <a:ext cx="5257957" cy="6030353"/>
            <a:chOff x="0" y="0"/>
            <a:chExt cx="7010610" cy="8040471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28575"/>
              <a:ext cx="7010610" cy="6958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C1FF72"/>
                  </a:solidFill>
                  <a:latin typeface="Montserrat Medium"/>
                </a:rPr>
                <a:t> </a:t>
              </a:r>
              <a:r>
                <a:rPr lang="en-US" sz="3200">
                  <a:solidFill>
                    <a:srgbClr val="C1FF72"/>
                  </a:solidFill>
                  <a:latin typeface="Montserrat Bold"/>
                </a:rPr>
                <a:t>Material Design 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(interface intuitiva),</a:t>
              </a:r>
            </a:p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 </a:t>
              </a:r>
              <a:r>
                <a:rPr lang="en-US" sz="3200">
                  <a:solidFill>
                    <a:srgbClr val="C1FF72"/>
                  </a:solidFill>
                  <a:latin typeface="Montserrat Bold"/>
                </a:rPr>
                <a:t>Google Play Store 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(grande variedade de aplicativos), </a:t>
              </a:r>
            </a:p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C1FF72"/>
                  </a:solidFill>
                  <a:latin typeface="Montserrat Medium"/>
                </a:rPr>
                <a:t>Android Beam 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(compartilhamento de dados por aproximação).</a:t>
              </a:r>
            </a:p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endParaRPr lang="en-US" sz="3200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7328697"/>
              <a:ext cx="7010610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656707" y="1621554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Android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823" y="6256074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201536" y="4755570"/>
            <a:ext cx="4653772" cy="3096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</a:pPr>
            <a:r>
              <a:rPr lang="en-US" sz="3899">
                <a:solidFill>
                  <a:srgbClr val="FFFFFF"/>
                </a:solidFill>
                <a:latin typeface="Montserrat Medium"/>
              </a:rPr>
              <a:t>Sistema operacional móvel mais utilizado no mundo.</a:t>
            </a:r>
          </a:p>
          <a:p>
            <a:pPr algn="ctr">
              <a:lnSpc>
                <a:spcPts val="4420"/>
              </a:lnSpc>
            </a:pPr>
            <a:endParaRPr lang="en-US" sz="3899">
              <a:solidFill>
                <a:srgbClr val="FFFFFF"/>
              </a:solidFill>
              <a:latin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132474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132474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79379" y="3156339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2250343" y="3156339"/>
            <a:ext cx="5858278" cy="976135"/>
            <a:chOff x="0" y="0"/>
            <a:chExt cx="7811037" cy="130151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Outras tecnologias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48172" y="3156339"/>
            <a:ext cx="6354496" cy="976135"/>
            <a:chOff x="0" y="0"/>
            <a:chExt cx="8472661" cy="130151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536" y="3156339"/>
            <a:ext cx="4609457" cy="976135"/>
            <a:chOff x="0" y="0"/>
            <a:chExt cx="6145943" cy="1301514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553839" y="1298920"/>
            <a:ext cx="1181269" cy="1181269"/>
          </a:xfrm>
          <a:custGeom>
            <a:avLst/>
            <a:gdLst/>
            <a:ahLst/>
            <a:cxnLst/>
            <a:rect l="l" t="t" r="r" b="b"/>
            <a:pathLst>
              <a:path w="1181269" h="1181269">
                <a:moveTo>
                  <a:pt x="0" y="0"/>
                </a:moveTo>
                <a:lnTo>
                  <a:pt x="1181268" y="0"/>
                </a:lnTo>
                <a:lnTo>
                  <a:pt x="1181268" y="1181268"/>
                </a:lnTo>
                <a:lnTo>
                  <a:pt x="0" y="11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355823" y="5121767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6000838" y="4461064"/>
            <a:ext cx="5497646" cy="4068100"/>
            <a:chOff x="0" y="0"/>
            <a:chExt cx="7330195" cy="542413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330195" cy="4342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Darwin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, baseado em Unix, similar ao macOS.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712359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499715" y="4532524"/>
            <a:ext cx="5257957" cy="5506554"/>
            <a:chOff x="0" y="0"/>
            <a:chExt cx="7010610" cy="734207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28575"/>
              <a:ext cx="7010610" cy="6259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C1FF72"/>
                  </a:solidFill>
                  <a:latin typeface="Montserrat Medium"/>
                </a:rPr>
                <a:t>Face ID 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(reconhecimento facial), </a:t>
              </a:r>
            </a:p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C1FF72"/>
                  </a:solidFill>
                  <a:latin typeface="Montserrat Medium"/>
                </a:rPr>
                <a:t>App Store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 (loja de aplicativos com curadoria), </a:t>
              </a:r>
            </a:p>
            <a:p>
              <a:pPr marL="690882" lvl="1" indent="-345441">
                <a:lnSpc>
                  <a:spcPts val="4160"/>
                </a:lnSpc>
                <a:buFont typeface="Arial"/>
                <a:buChar char="•"/>
              </a:pPr>
              <a:r>
                <a:rPr lang="en-US" sz="3200">
                  <a:solidFill>
                    <a:srgbClr val="C1FF72"/>
                  </a:solidFill>
                  <a:latin typeface="Montserrat Medium"/>
                </a:rPr>
                <a:t>AirPlay</a:t>
              </a:r>
              <a:r>
                <a:rPr lang="en-US" sz="3200">
                  <a:solidFill>
                    <a:srgbClr val="FFFFFF"/>
                  </a:solidFill>
                  <a:latin typeface="Montserrat Medium"/>
                </a:rPr>
                <a:t> (transmitir conteúdo para outros dispositivos).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630298"/>
              <a:ext cx="7010610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656707" y="1444067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iOS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823" y="6078586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201536" y="4578083"/>
            <a:ext cx="4653772" cy="437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</a:pPr>
            <a:r>
              <a:rPr lang="en-US" sz="3899">
                <a:solidFill>
                  <a:srgbClr val="FFFFFF"/>
                </a:solidFill>
                <a:latin typeface="Montserrat Medium"/>
              </a:rPr>
              <a:t>Sistema operacional móvel da Apple, exclusivo para iPhones e iPads.</a:t>
            </a:r>
          </a:p>
          <a:p>
            <a:pPr algn="ctr">
              <a:lnSpc>
                <a:spcPts val="5069"/>
              </a:lnSpc>
            </a:pPr>
            <a:endParaRPr lang="en-US" sz="3899">
              <a:solidFill>
                <a:srgbClr val="FFFFFF"/>
              </a:solidFill>
              <a:latin typeface="Montserrat Medium"/>
            </a:endParaRPr>
          </a:p>
          <a:p>
            <a:pPr algn="ctr">
              <a:lnSpc>
                <a:spcPts val="4420"/>
              </a:lnSpc>
            </a:pPr>
            <a:endParaRPr lang="en-US" sz="3899">
              <a:solidFill>
                <a:srgbClr val="FFFFFF"/>
              </a:solidFill>
              <a:latin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2533379" y="4102893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AutoShape 3"/>
          <p:cNvSpPr/>
          <p:nvPr/>
        </p:nvSpPr>
        <p:spPr>
          <a:xfrm flipV="1">
            <a:off x="4994844" y="4102893"/>
            <a:ext cx="0" cy="5237107"/>
          </a:xfrm>
          <a:prstGeom prst="line">
            <a:avLst/>
          </a:prstGeom>
          <a:ln w="9525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4" name="AutoShape 4"/>
          <p:cNvSpPr/>
          <p:nvPr/>
        </p:nvSpPr>
        <p:spPr>
          <a:xfrm>
            <a:off x="179379" y="3126757"/>
            <a:ext cx="4653772" cy="976135"/>
          </a:xfrm>
          <a:prstGeom prst="rect">
            <a:avLst/>
          </a:prstGeom>
          <a:solidFill>
            <a:srgbClr val="3BBBA0"/>
          </a:solidFill>
        </p:spPr>
        <p:txBody>
          <a:bodyPr/>
          <a:lstStyle/>
          <a:p>
            <a:endParaRPr lang="pt-BR"/>
          </a:p>
        </p:txBody>
      </p:sp>
      <p:grpSp>
        <p:nvGrpSpPr>
          <p:cNvPr id="5" name="Group 5"/>
          <p:cNvGrpSpPr/>
          <p:nvPr/>
        </p:nvGrpSpPr>
        <p:grpSpPr>
          <a:xfrm>
            <a:off x="12250343" y="3126757"/>
            <a:ext cx="5858278" cy="976135"/>
            <a:chOff x="0" y="0"/>
            <a:chExt cx="7811037" cy="1301514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7811037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31091" y="234913"/>
              <a:ext cx="6413653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Outras tecnologias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48172" y="3126757"/>
            <a:ext cx="6354496" cy="976135"/>
            <a:chOff x="0" y="0"/>
            <a:chExt cx="8472661" cy="1301514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8472661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93017" y="234913"/>
              <a:ext cx="6956912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Tecnologia  Principal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1536" y="3126757"/>
            <a:ext cx="4609457" cy="976135"/>
            <a:chOff x="0" y="0"/>
            <a:chExt cx="6145943" cy="1301514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6145943" cy="1301514"/>
            </a:xfrm>
            <a:prstGeom prst="rect">
              <a:avLst/>
            </a:prstGeom>
            <a:solidFill>
              <a:srgbClr val="3BBBA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5243" y="234913"/>
              <a:ext cx="5046441" cy="8221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Libre Franklin Bold"/>
                </a:rPr>
                <a:t>Compatível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76162" y="1341235"/>
            <a:ext cx="1721831" cy="964226"/>
          </a:xfrm>
          <a:custGeom>
            <a:avLst/>
            <a:gdLst/>
            <a:ahLst/>
            <a:cxnLst/>
            <a:rect l="l" t="t" r="r" b="b"/>
            <a:pathLst>
              <a:path w="1721831" h="964226">
                <a:moveTo>
                  <a:pt x="0" y="0"/>
                </a:moveTo>
                <a:lnTo>
                  <a:pt x="1721831" y="0"/>
                </a:lnTo>
                <a:lnTo>
                  <a:pt x="1721831" y="964225"/>
                </a:lnTo>
                <a:lnTo>
                  <a:pt x="0" y="964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355823" y="5092186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grpSp>
        <p:nvGrpSpPr>
          <p:cNvPr id="16" name="Group 16"/>
          <p:cNvGrpSpPr/>
          <p:nvPr/>
        </p:nvGrpSpPr>
        <p:grpSpPr>
          <a:xfrm>
            <a:off x="6000838" y="4431482"/>
            <a:ext cx="5497646" cy="4725280"/>
            <a:chOff x="0" y="0"/>
            <a:chExt cx="7330195" cy="630037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28575"/>
              <a:ext cx="7330195" cy="5218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8" lvl="1" indent="-431799">
                <a:lnSpc>
                  <a:spcPts val="5199"/>
                </a:lnSpc>
                <a:buFont typeface="Arial"/>
                <a:buChar char="•"/>
              </a:pPr>
              <a:r>
                <a:rPr lang="en-US" sz="3999">
                  <a:solidFill>
                    <a:srgbClr val="C1FF72"/>
                  </a:solidFill>
                  <a:latin typeface="Montserrat Medium"/>
                </a:rPr>
                <a:t>Chromium OS</a:t>
              </a:r>
              <a:r>
                <a:rPr lang="en-US" sz="3999">
                  <a:solidFill>
                    <a:srgbClr val="FFFFFF"/>
                  </a:solidFill>
                  <a:latin typeface="Montserrat Medium"/>
                </a:rPr>
                <a:t>, baseado em Linux, foco na web e na nuvem</a:t>
              </a: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  <a:p>
              <a:pPr algn="ctr">
                <a:lnSpc>
                  <a:spcPts val="5199"/>
                </a:lnSpc>
              </a:pPr>
              <a:endParaRPr lang="en-US" sz="3999">
                <a:solidFill>
                  <a:srgbClr val="FFFFFF"/>
                </a:solidFill>
                <a:latin typeface="Montserrat Medium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5588598"/>
              <a:ext cx="7330195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499715" y="4502943"/>
            <a:ext cx="5608906" cy="5208694"/>
            <a:chOff x="0" y="0"/>
            <a:chExt cx="7478541" cy="6944925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38100"/>
              <a:ext cx="7478541" cy="5872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Google Play Store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 (acesso a aplicativos Android), </a:t>
              </a:r>
            </a:p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Instant Tethering 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(compartilhar internet do celular)</a:t>
              </a:r>
            </a:p>
            <a:p>
              <a:pPr marL="734061" lvl="1" indent="-367031">
                <a:lnSpc>
                  <a:spcPts val="4420"/>
                </a:lnSpc>
                <a:buFont typeface="Arial"/>
                <a:buChar char="•"/>
              </a:pP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 </a:t>
              </a:r>
              <a:r>
                <a:rPr lang="en-US" sz="3400">
                  <a:solidFill>
                    <a:srgbClr val="C1FF72"/>
                  </a:solidFill>
                  <a:latin typeface="Montserrat Medium"/>
                </a:rPr>
                <a:t>Linux apps </a:t>
              </a:r>
              <a:r>
                <a:rPr lang="en-US" sz="3400">
                  <a:solidFill>
                    <a:srgbClr val="FFFFFF"/>
                  </a:solidFill>
                  <a:latin typeface="Montserrat Medium"/>
                </a:rPr>
                <a:t>(executar aplicativos Linux).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233151"/>
              <a:ext cx="7478541" cy="561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969474" y="1414485"/>
            <a:ext cx="7529009" cy="8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6"/>
              </a:lnSpc>
            </a:pPr>
            <a:r>
              <a:rPr lang="en-US" sz="5846" spc="58">
                <a:solidFill>
                  <a:srgbClr val="FFFFFF"/>
                </a:solidFill>
                <a:latin typeface="Libre Franklin Bold"/>
              </a:rPr>
              <a:t>Chrome OS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55823" y="6049005"/>
            <a:ext cx="4300883" cy="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201536" y="4558026"/>
            <a:ext cx="4653772" cy="3819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>
                <a:solidFill>
                  <a:srgbClr val="FFFFFF"/>
                </a:solidFill>
                <a:latin typeface="Montserrat Medium"/>
              </a:rPr>
              <a:t>Sistema operacional leve e rápido, ideal para Chromebooks.</a:t>
            </a:r>
          </a:p>
          <a:p>
            <a:pPr algn="ctr">
              <a:lnSpc>
                <a:spcPts val="4420"/>
              </a:lnSpc>
            </a:pPr>
            <a:endParaRPr lang="en-US" sz="3999">
              <a:solidFill>
                <a:srgbClr val="FFFFFF"/>
              </a:solidFill>
              <a:latin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7851" y="489395"/>
            <a:ext cx="17119902" cy="9745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  <a:spcBef>
                <a:spcPct val="0"/>
              </a:spcBef>
            </a:pPr>
            <a:r>
              <a:rPr lang="en-US" sz="4998">
                <a:solidFill>
                  <a:srgbClr val="FFFFFF"/>
                </a:solidFill>
                <a:latin typeface="Montserrat Bold"/>
              </a:rPr>
              <a:t>Referências</a:t>
            </a:r>
          </a:p>
          <a:p>
            <a:pPr>
              <a:lnSpc>
                <a:spcPts val="2963"/>
              </a:lnSpc>
            </a:pPr>
            <a:endParaRPr lang="en-US" sz="4998">
              <a:solidFill>
                <a:srgbClr val="FFFFFF"/>
              </a:solidFill>
              <a:latin typeface="Montserrat Bold"/>
            </a:endParaRPr>
          </a:p>
          <a:p>
            <a:pPr>
              <a:lnSpc>
                <a:spcPts val="5698"/>
              </a:lnSpc>
              <a:spcBef>
                <a:spcPct val="0"/>
              </a:spcBef>
            </a:pPr>
            <a:r>
              <a:rPr lang="en-US" sz="3798">
                <a:solidFill>
                  <a:srgbClr val="FFFFFF"/>
                </a:solidFill>
                <a:latin typeface="Montserrat"/>
              </a:rPr>
              <a:t>Apple Inc. </a:t>
            </a:r>
            <a:r>
              <a:rPr lang="en-US" sz="3798">
                <a:solidFill>
                  <a:srgbClr val="FFFFFF"/>
                </a:solidFill>
                <a:latin typeface="Montserrat Bold"/>
              </a:rPr>
              <a:t>macOS. [S.l.], [s.d.]</a:t>
            </a:r>
            <a:r>
              <a:rPr lang="en-US" sz="3798">
                <a:solidFill>
                  <a:srgbClr val="FFFFFF"/>
                </a:solidFill>
                <a:latin typeface="Montserrat"/>
              </a:rPr>
              <a:t>. Disponível em: https://www.apple.com/br/macos/. Acesso em: 22 fev. 2024.</a:t>
            </a:r>
          </a:p>
          <a:p>
            <a:pPr>
              <a:lnSpc>
                <a:spcPts val="4987"/>
              </a:lnSpc>
              <a:spcBef>
                <a:spcPct val="0"/>
              </a:spcBef>
            </a:pPr>
            <a:endParaRPr lang="en-US" sz="3798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570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Montserrat"/>
              </a:rPr>
              <a:t>Google. </a:t>
            </a:r>
            <a:r>
              <a:rPr lang="en-US" sz="3800">
                <a:solidFill>
                  <a:srgbClr val="FFFFFF"/>
                </a:solidFill>
                <a:latin typeface="Montserrat Bold"/>
              </a:rPr>
              <a:t>Android. [S.l.], [s.d.]. 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Disponível em: https://www.android.com/. Acesso em: 24 fev. 2024.</a:t>
            </a:r>
          </a:p>
          <a:p>
            <a:pPr>
              <a:lnSpc>
                <a:spcPts val="570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570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Montserrat"/>
              </a:rPr>
              <a:t>Google. </a:t>
            </a:r>
            <a:r>
              <a:rPr lang="en-US" sz="3800">
                <a:solidFill>
                  <a:srgbClr val="FFFFFF"/>
                </a:solidFill>
                <a:latin typeface="Montserrat Bold"/>
              </a:rPr>
              <a:t>Chrome OS. [S.l.], [s.d.]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. Disponível em: </a:t>
            </a:r>
            <a:r>
              <a:rPr lang="en-US" sz="3800">
                <a:solidFill>
                  <a:srgbClr val="FFFFFF"/>
                </a:solidFill>
                <a:latin typeface="Montserrat"/>
                <a:hlinkClick r:id="rId2" tooltip="https://www.chromebook.com/"/>
              </a:rPr>
              <a:t>https://www.chromebook.com/</a:t>
            </a:r>
            <a:r>
              <a:rPr lang="en-US" sz="3800">
                <a:solidFill>
                  <a:srgbClr val="FFFFFF"/>
                </a:solidFill>
                <a:latin typeface="Montserrat"/>
              </a:rPr>
              <a:t>. Acesso em: 21 fev. 2024.</a:t>
            </a:r>
          </a:p>
          <a:p>
            <a:pPr>
              <a:lnSpc>
                <a:spcPts val="570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456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4560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3562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  <a:p>
            <a:pPr>
              <a:lnSpc>
                <a:spcPts val="3562"/>
              </a:lnSpc>
              <a:spcBef>
                <a:spcPct val="0"/>
              </a:spcBef>
            </a:pPr>
            <a:endParaRPr lang="en-US" sz="3800">
              <a:solidFill>
                <a:srgbClr val="FFFFFF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Personalizar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Montserrat Medium</vt:lpstr>
      <vt:lpstr>Arial</vt:lpstr>
      <vt:lpstr>Montserrat Bold</vt:lpstr>
      <vt:lpstr>Libre Franklin Bold</vt:lpstr>
      <vt:lpstr>Montserrat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INDMO_PRODUCT SENSE_ANA PAULA BATISTA</dc:title>
  <cp:lastModifiedBy>Ana Paula Batista</cp:lastModifiedBy>
  <cp:revision>1</cp:revision>
  <dcterms:created xsi:type="dcterms:W3CDTF">2006-08-16T00:00:00Z</dcterms:created>
  <dcterms:modified xsi:type="dcterms:W3CDTF">2024-02-26T14:52:19Z</dcterms:modified>
  <dc:identifier>DAF8nAPq4PU</dc:identifier>
</cp:coreProperties>
</file>