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65" r:id="rId2"/>
    <p:sldId id="281" r:id="rId3"/>
    <p:sldId id="282" r:id="rId4"/>
    <p:sldId id="284" r:id="rId5"/>
    <p:sldId id="287" r:id="rId6"/>
    <p:sldId id="288" r:id="rId7"/>
    <p:sldId id="293" r:id="rId8"/>
    <p:sldId id="272" r:id="rId9"/>
    <p:sldId id="268" r:id="rId10"/>
    <p:sldId id="27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bashis Rana" initials="DR" lastIdx="1" clrIdx="0">
    <p:extLst>
      <p:ext uri="{19B8F6BF-5375-455C-9EA6-DF929625EA0E}">
        <p15:presenceInfo xmlns:p15="http://schemas.microsoft.com/office/powerpoint/2012/main" userId="Debashis Ra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E8EBF0"/>
    <a:srgbClr val="CDD5E0"/>
    <a:srgbClr val="FFB689"/>
    <a:srgbClr val="FBBF9C"/>
    <a:srgbClr val="FDCAAB"/>
    <a:srgbClr val="8AC5D9"/>
    <a:srgbClr val="9CCBDB"/>
    <a:srgbClr val="AAD2E1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327" autoAdjust="0"/>
    <p:restoredTop sz="86465"/>
  </p:normalViewPr>
  <p:slideViewPr>
    <p:cSldViewPr snapToGrid="0" snapToObjects="1">
      <p:cViewPr varScale="1">
        <p:scale>
          <a:sx n="75" d="100"/>
          <a:sy n="75" d="100"/>
        </p:scale>
        <p:origin x="596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14T15:03:30.099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964AB-3372-4742-B68B-57B258E2C794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5F7C6-EF05-4577-B2A8-490EBAC2D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97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5F7C6-EF05-4577-B2A8-490EBAC2D9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23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5F7C6-EF05-4577-B2A8-490EBAC2D9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27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5F7C6-EF05-4577-B2A8-490EBAC2D9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37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5F7C6-EF05-4577-B2A8-490EBAC2D9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59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5F7C6-EF05-4577-B2A8-490EBAC2D9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46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5F7C6-EF05-4577-B2A8-490EBAC2D9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71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5F7C6-EF05-4577-B2A8-490EBAC2D9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>
            <a:off x="5631341" y="80737"/>
            <a:ext cx="6400800" cy="6400800"/>
          </a:xfrm>
          <a:custGeom>
            <a:avLst/>
            <a:gdLst>
              <a:gd name="connsiteX0" fmla="*/ 10663 w 1117007"/>
              <a:gd name="connsiteY0" fmla="*/ 687799 h 1111675"/>
              <a:gd name="connsiteX1" fmla="*/ 407881 w 1117007"/>
              <a:gd name="connsiteY1" fmla="*/ 1095680 h 1111675"/>
              <a:gd name="connsiteX2" fmla="*/ 773107 w 1117007"/>
              <a:gd name="connsiteY2" fmla="*/ 767776 h 1111675"/>
              <a:gd name="connsiteX3" fmla="*/ 1117007 w 1117007"/>
              <a:gd name="connsiteY3" fmla="*/ 1111675 h 1111675"/>
              <a:gd name="connsiteX4" fmla="*/ 1106344 w 1117007"/>
              <a:gd name="connsiteY4" fmla="*/ 7997 h 1111675"/>
              <a:gd name="connsiteX5" fmla="*/ 0 w 1117007"/>
              <a:gd name="connsiteY5" fmla="*/ 0 h 1111675"/>
              <a:gd name="connsiteX6" fmla="*/ 365226 w 1117007"/>
              <a:gd name="connsiteY6" fmla="*/ 362561 h 1111675"/>
              <a:gd name="connsiteX7" fmla="*/ 10663 w 1117007"/>
              <a:gd name="connsiteY7" fmla="*/ 687799 h 111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7007" h="1111675">
                <a:moveTo>
                  <a:pt x="10663" y="687799"/>
                </a:moveTo>
                <a:lnTo>
                  <a:pt x="407881" y="1095680"/>
                </a:lnTo>
                <a:lnTo>
                  <a:pt x="773107" y="767776"/>
                </a:lnTo>
                <a:lnTo>
                  <a:pt x="1117007" y="1111675"/>
                </a:lnTo>
                <a:lnTo>
                  <a:pt x="1106344" y="7997"/>
                </a:lnTo>
                <a:lnTo>
                  <a:pt x="0" y="0"/>
                </a:lnTo>
                <a:lnTo>
                  <a:pt x="365226" y="362561"/>
                </a:lnTo>
                <a:lnTo>
                  <a:pt x="10663" y="687799"/>
                </a:lnTo>
                <a:close/>
              </a:path>
            </a:pathLst>
          </a:custGeom>
          <a:solidFill>
            <a:srgbClr val="E2E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6688" y="661329"/>
            <a:ext cx="10972800" cy="3657600"/>
          </a:xfrm>
        </p:spPr>
        <p:txBody>
          <a:bodyPr anchor="b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8227" y="4405299"/>
            <a:ext cx="10972800" cy="1828800"/>
          </a:xfrm>
        </p:spPr>
        <p:txBody>
          <a:bodyPr>
            <a:normAutofit/>
          </a:bodyPr>
          <a:lstStyle>
            <a:lvl1pPr marL="0" indent="0" algn="r">
              <a:buNone/>
              <a:defRPr sz="3200" b="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55837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8" t="21976" r="4366" b="21755"/>
          <a:stretch/>
        </p:blipFill>
        <p:spPr>
          <a:xfrm>
            <a:off x="154061" y="458431"/>
            <a:ext cx="6400800" cy="1459429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55837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95423" y="830171"/>
            <a:ext cx="10972800" cy="457200"/>
          </a:xfrm>
        </p:spPr>
        <p:txBody>
          <a:bodyPr>
            <a:normAutofit/>
          </a:bodyPr>
          <a:lstStyle>
            <a:lvl1pPr>
              <a:defRPr sz="24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423" y="24877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5422" y="1362527"/>
            <a:ext cx="3566160" cy="5104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6192" y="1362527"/>
            <a:ext cx="3566160" cy="5104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55837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95423" y="830171"/>
            <a:ext cx="10972800" cy="457200"/>
          </a:xfrm>
        </p:spPr>
        <p:txBody>
          <a:bodyPr>
            <a:normAutofit/>
          </a:bodyPr>
          <a:lstStyle>
            <a:lvl1pPr>
              <a:defRPr sz="24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8002063" y="1362527"/>
            <a:ext cx="3566160" cy="5104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,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55837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95423" y="830171"/>
            <a:ext cx="10972800" cy="457200"/>
          </a:xfrm>
        </p:spPr>
        <p:txBody>
          <a:bodyPr>
            <a:normAutofit/>
          </a:bodyPr>
          <a:lstStyle>
            <a:lvl1pPr>
              <a:defRPr sz="24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604838" y="1287368"/>
            <a:ext cx="2651760" cy="5212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5"/>
          </p:nvPr>
        </p:nvSpPr>
        <p:spPr>
          <a:xfrm>
            <a:off x="3377602" y="1287368"/>
            <a:ext cx="2651760" cy="5212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6150366" y="1287369"/>
            <a:ext cx="2651760" cy="5212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8923129" y="1287369"/>
            <a:ext cx="2651760" cy="5212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4 Content,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423" y="24877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5422" y="1362527"/>
            <a:ext cx="5390707" cy="25033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7515" y="1362527"/>
            <a:ext cx="5390707" cy="25033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55837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95423" y="830171"/>
            <a:ext cx="10972800" cy="457200"/>
          </a:xfrm>
        </p:spPr>
        <p:txBody>
          <a:bodyPr>
            <a:normAutofit/>
          </a:bodyPr>
          <a:lstStyle>
            <a:lvl1pPr>
              <a:defRPr sz="24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595422" y="3941063"/>
            <a:ext cx="5390707" cy="25421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6177515" y="3941063"/>
            <a:ext cx="5390707" cy="25421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 Prom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274" y="2523618"/>
            <a:ext cx="3434326" cy="16564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55837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038601" y="1621331"/>
            <a:ext cx="7539038" cy="4790581"/>
          </a:xfrm>
        </p:spPr>
        <p:txBody>
          <a:bodyPr/>
          <a:lstStyle>
            <a:lvl1pPr algn="r">
              <a:defRPr>
                <a:solidFill>
                  <a:srgbClr val="A2C7E3"/>
                </a:solidFill>
              </a:defRPr>
            </a:lvl1pPr>
            <a:lvl2pPr marL="228600" indent="0" algn="r">
              <a:buNone/>
              <a:defRPr>
                <a:solidFill>
                  <a:schemeClr val="accent5">
                    <a:lumMod val="50000"/>
                  </a:schemeClr>
                </a:solidFill>
              </a:defRPr>
            </a:lvl2pPr>
            <a:lvl3pPr marL="461963" indent="0" algn="r">
              <a:buNone/>
              <a:defRPr>
                <a:solidFill>
                  <a:schemeClr val="accent5">
                    <a:lumMod val="75000"/>
                  </a:schemeClr>
                </a:solidFill>
              </a:defRPr>
            </a:lvl3pPr>
            <a:lvl4pPr marL="685800" indent="0" algn="r">
              <a:buNone/>
              <a:defRPr>
                <a:solidFill>
                  <a:schemeClr val="accent5"/>
                </a:solidFill>
              </a:defRPr>
            </a:lvl4pPr>
            <a:lvl5pPr marL="919163" indent="0" algn="r">
              <a:buNone/>
              <a:defRPr>
                <a:solidFill>
                  <a:schemeClr val="accent5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8" t="21976" r="4366" b="21755"/>
          <a:stretch/>
        </p:blipFill>
        <p:spPr>
          <a:xfrm>
            <a:off x="338477" y="261242"/>
            <a:ext cx="6400800" cy="1459429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 userDrawn="1"/>
        </p:nvSpPr>
        <p:spPr>
          <a:xfrm>
            <a:off x="5631341" y="80737"/>
            <a:ext cx="6400800" cy="6400800"/>
          </a:xfrm>
          <a:custGeom>
            <a:avLst/>
            <a:gdLst>
              <a:gd name="connsiteX0" fmla="*/ 10663 w 1117007"/>
              <a:gd name="connsiteY0" fmla="*/ 687799 h 1111675"/>
              <a:gd name="connsiteX1" fmla="*/ 407881 w 1117007"/>
              <a:gd name="connsiteY1" fmla="*/ 1095680 h 1111675"/>
              <a:gd name="connsiteX2" fmla="*/ 773107 w 1117007"/>
              <a:gd name="connsiteY2" fmla="*/ 767776 h 1111675"/>
              <a:gd name="connsiteX3" fmla="*/ 1117007 w 1117007"/>
              <a:gd name="connsiteY3" fmla="*/ 1111675 h 1111675"/>
              <a:gd name="connsiteX4" fmla="*/ 1106344 w 1117007"/>
              <a:gd name="connsiteY4" fmla="*/ 7997 h 1111675"/>
              <a:gd name="connsiteX5" fmla="*/ 0 w 1117007"/>
              <a:gd name="connsiteY5" fmla="*/ 0 h 1111675"/>
              <a:gd name="connsiteX6" fmla="*/ 365226 w 1117007"/>
              <a:gd name="connsiteY6" fmla="*/ 362561 h 1111675"/>
              <a:gd name="connsiteX7" fmla="*/ 10663 w 1117007"/>
              <a:gd name="connsiteY7" fmla="*/ 687799 h 111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7007" h="1111675">
                <a:moveTo>
                  <a:pt x="10663" y="687799"/>
                </a:moveTo>
                <a:lnTo>
                  <a:pt x="407881" y="1095680"/>
                </a:lnTo>
                <a:lnTo>
                  <a:pt x="773107" y="767776"/>
                </a:lnTo>
                <a:lnTo>
                  <a:pt x="1117007" y="1111675"/>
                </a:lnTo>
                <a:lnTo>
                  <a:pt x="1106344" y="7997"/>
                </a:lnTo>
                <a:lnTo>
                  <a:pt x="0" y="0"/>
                </a:lnTo>
                <a:lnTo>
                  <a:pt x="365226" y="362561"/>
                </a:lnTo>
                <a:lnTo>
                  <a:pt x="10663" y="687799"/>
                </a:lnTo>
                <a:close/>
              </a:path>
            </a:pathLst>
          </a:custGeom>
          <a:solidFill>
            <a:srgbClr val="E2E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9452" y="6629295"/>
            <a:ext cx="2472271" cy="285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629295"/>
            <a:ext cx="4822804" cy="285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66829" y="6629295"/>
            <a:ext cx="1312025" cy="285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0" y="3002103"/>
            <a:ext cx="8775166" cy="1982210"/>
            <a:chOff x="0" y="6536487"/>
            <a:chExt cx="12192000" cy="318269"/>
          </a:xfrm>
        </p:grpSpPr>
        <p:sp>
          <p:nvSpPr>
            <p:cNvPr id="12" name="Rectangle 11"/>
            <p:cNvSpPr/>
            <p:nvPr/>
          </p:nvSpPr>
          <p:spPr>
            <a:xfrm>
              <a:off x="0" y="6567608"/>
              <a:ext cx="12192000" cy="2871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5" y="6536487"/>
              <a:ext cx="12191985" cy="31121"/>
            </a:xfrm>
            <a:prstGeom prst="rect">
              <a:avLst/>
            </a:prstGeom>
            <a:solidFill>
              <a:srgbClr val="A2C7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185" y="3161946"/>
            <a:ext cx="7897649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204" y="3994050"/>
            <a:ext cx="7897649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2400" cap="all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6689608"/>
            <a:ext cx="914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defTabSz="457200"/>
            <a:fld id="{4FAB73BC-B049-4115-A692-8D63A059BFB8}" type="slidenum">
              <a:rPr lang="en-US" smtClean="0">
                <a:solidFill>
                  <a:prstClr val="white"/>
                </a:solidFill>
              </a:rPr>
              <a:pPr defTabSz="45720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6689608"/>
            <a:ext cx="914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defTabSz="457200"/>
            <a:fld id="{4FAB73BC-B049-4115-A692-8D63A059BFB8}" type="slidenum">
              <a:rPr lang="en-US" smtClean="0">
                <a:solidFill>
                  <a:prstClr val="white"/>
                </a:solidFill>
              </a:rPr>
              <a:pPr defTabSz="45720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38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ockup Ba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6689608"/>
            <a:ext cx="914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defTabSz="457200"/>
            <a:fld id="{4FAB73BC-B049-4115-A692-8D63A059BFB8}" type="slidenum">
              <a:rPr lang="en-US" smtClean="0">
                <a:solidFill>
                  <a:prstClr val="white"/>
                </a:solidFill>
              </a:rPr>
              <a:pPr defTabSz="45720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120396" y="1261872"/>
            <a:ext cx="11951208" cy="5312664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4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 rot="5400000">
            <a:off x="-3209061" y="3215040"/>
            <a:ext cx="6858001" cy="451364"/>
            <a:chOff x="0" y="6536487"/>
            <a:chExt cx="12192000" cy="318269"/>
          </a:xfrm>
        </p:grpSpPr>
        <p:sp>
          <p:nvSpPr>
            <p:cNvPr id="13" name="Rectangle 12"/>
            <p:cNvSpPr/>
            <p:nvPr/>
          </p:nvSpPr>
          <p:spPr>
            <a:xfrm>
              <a:off x="0" y="6601777"/>
              <a:ext cx="12192000" cy="25297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/>
            <p:cNvSpPr/>
            <p:nvPr/>
          </p:nvSpPr>
          <p:spPr>
            <a:xfrm>
              <a:off x="15" y="6536487"/>
              <a:ext cx="12191985" cy="6648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839788" y="457199"/>
            <a:ext cx="3932237" cy="2222205"/>
          </a:xfrm>
        </p:spPr>
        <p:txBody>
          <a:bodyPr anchor="ctr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5166190" y="987425"/>
            <a:ext cx="6423119" cy="54665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79405"/>
            <a:ext cx="3932237" cy="377455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558377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558377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44521" y="6558377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55837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4915077"/>
            <a:ext cx="12192000" cy="1982210"/>
            <a:chOff x="0" y="6536487"/>
            <a:chExt cx="12192000" cy="318269"/>
          </a:xfrm>
        </p:grpSpPr>
        <p:sp>
          <p:nvSpPr>
            <p:cNvPr id="12" name="Rectangle 11"/>
            <p:cNvSpPr/>
            <p:nvPr/>
          </p:nvSpPr>
          <p:spPr>
            <a:xfrm>
              <a:off x="0" y="6567608"/>
              <a:ext cx="12192000" cy="2871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5" y="6536487"/>
              <a:ext cx="12191985" cy="31121"/>
            </a:xfrm>
            <a:prstGeom prst="rect">
              <a:avLst/>
            </a:prstGeom>
            <a:solidFill>
              <a:srgbClr val="A2C7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185" y="5074920"/>
            <a:ext cx="10972800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noFill/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204" y="5907024"/>
            <a:ext cx="1097280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2400" cap="all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9452" y="6629295"/>
            <a:ext cx="2472271" cy="285888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629295"/>
            <a:ext cx="4822804" cy="285888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66829" y="6629295"/>
            <a:ext cx="1312025" cy="285888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423" y="24877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3" y="1362527"/>
            <a:ext cx="10972800" cy="51231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55837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95423" y="830171"/>
            <a:ext cx="10972800" cy="457200"/>
          </a:xfrm>
        </p:spPr>
        <p:txBody>
          <a:bodyPr>
            <a:normAutofit/>
          </a:bodyPr>
          <a:lstStyle>
            <a:lvl1pPr>
              <a:defRPr sz="2400" cap="all" baseline="0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423" y="24877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3" y="1362527"/>
            <a:ext cx="10972800" cy="51231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55837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95423" y="830171"/>
            <a:ext cx="10972800" cy="457200"/>
          </a:xfrm>
        </p:spPr>
        <p:txBody>
          <a:bodyPr>
            <a:normAutofit/>
          </a:bodyPr>
          <a:lstStyle>
            <a:lvl1pPr>
              <a:defRPr sz="24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423" y="24877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5422" y="1208935"/>
            <a:ext cx="5390707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7515" y="1208935"/>
            <a:ext cx="5390707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55837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423" y="24877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5422" y="1362527"/>
            <a:ext cx="5390707" cy="5104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7515" y="1362527"/>
            <a:ext cx="5390707" cy="5104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55837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95423" y="830171"/>
            <a:ext cx="10972800" cy="457200"/>
          </a:xfrm>
        </p:spPr>
        <p:txBody>
          <a:bodyPr>
            <a:normAutofit/>
          </a:bodyPr>
          <a:lstStyle>
            <a:lvl1pPr>
              <a:defRPr sz="24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967" y="30510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967" y="1255851"/>
            <a:ext cx="5394960" cy="823912"/>
          </a:xfrm>
        </p:spPr>
        <p:txBody>
          <a:bodyPr anchor="ctr">
            <a:noAutofit/>
          </a:bodyPr>
          <a:lstStyle>
            <a:lvl1pPr marL="0" indent="0">
              <a:buNone/>
              <a:defRPr sz="2400" b="0" i="0" cap="all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66" y="2143563"/>
            <a:ext cx="5394960" cy="4343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55851"/>
            <a:ext cx="5394960" cy="823912"/>
          </a:xfrm>
        </p:spPr>
        <p:txBody>
          <a:bodyPr anchor="ctr">
            <a:noAutofit/>
          </a:bodyPr>
          <a:lstStyle>
            <a:lvl1pPr marL="0" indent="0">
              <a:buNone/>
              <a:defRPr sz="2400" b="0" i="0" cap="all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43563"/>
            <a:ext cx="539496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55837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967" y="30510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967" y="1362527"/>
            <a:ext cx="5394960" cy="717236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all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66" y="2143563"/>
            <a:ext cx="539496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62527"/>
            <a:ext cx="5394960" cy="717236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all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43563"/>
            <a:ext cx="539496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55837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95423" y="830171"/>
            <a:ext cx="10972800" cy="457200"/>
          </a:xfrm>
        </p:spPr>
        <p:txBody>
          <a:bodyPr>
            <a:normAutofit/>
          </a:bodyPr>
          <a:lstStyle>
            <a:lvl1pPr>
              <a:defRPr sz="24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55837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6692255"/>
            <a:ext cx="12192000" cy="228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800" dirty="0" smtClean="0">
                <a:latin typeface="+mj-lt"/>
              </a:rPr>
              <a:t>© 2017 RCG Global Services, Inc. All rights reserved.</a:t>
            </a:r>
            <a:endParaRPr lang="en-US" sz="1000" dirty="0">
              <a:latin typeface="+mj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5423" y="2487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423" y="1227885"/>
            <a:ext cx="109728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4274" y="65583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pPr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6689608"/>
            <a:ext cx="914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defTabSz="457200"/>
            <a:fld id="{4FAB73BC-B049-4115-A692-8D63A059BFB8}" type="slidenum">
              <a:rPr lang="en-US" smtClean="0">
                <a:solidFill>
                  <a:prstClr val="white"/>
                </a:solidFill>
              </a:rPr>
              <a:pPr defTabSz="45720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12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9" r:id="rId17"/>
    <p:sldLayoutId id="2147483680" r:id="rId18"/>
    <p:sldLayoutId id="2147483677" r:id="rId19"/>
    <p:sldLayoutId id="2147483678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Calibri" panose="020F0502020204030204" pitchFamily="34" charset="0"/>
        <a:buNone/>
        <a:defRPr sz="3200" b="1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6075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C9CC1"/>
        </a:buClr>
        <a:buSzPct val="80000"/>
        <a:buFont typeface="Wingdings 3" panose="05040102010807070707" pitchFamily="18" charset="2"/>
        <a:buChar char="Æ"/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68325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C9CC1"/>
        </a:buClr>
        <a:buFont typeface="Calibri" panose="020F0502020204030204" pitchFamily="34" charset="0"/>
        <a:buChar char="◦"/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798513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C9CC1"/>
        </a:buClr>
        <a:buSzPct val="80000"/>
        <a:buFont typeface="Wingdings" panose="05000000000000000000" pitchFamily="2" charset="2"/>
        <a:buChar char=""/>
        <a:defRPr sz="22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30288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C9CC1"/>
        </a:buClr>
        <a:buFont typeface="Calibri" panose="020F0502020204030204" pitchFamily="34" charset="0"/>
        <a:buChar char="◦"/>
        <a:defRPr sz="22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jp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jp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omments" Target="../comments/commen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jp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jp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6.emf"/><Relationship Id="rId10" Type="http://schemas.openxmlformats.org/officeDocument/2006/relationships/image" Target="../media/image8.jp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872" y="1257300"/>
            <a:ext cx="11948101" cy="91440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Today’s situation with Anti-Money Laundering…</a:t>
            </a:r>
            <a:endParaRPr lang="en-US" sz="3600" b="1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93564" y="1257300"/>
            <a:ext cx="2404872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Transaction</a:t>
            </a:r>
          </a:p>
          <a:p>
            <a:pPr algn="ctr"/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Monitoring</a:t>
            </a:r>
            <a:endParaRPr lang="en-US" b="1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98436" y="1257300"/>
            <a:ext cx="2386584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Alerts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680389" y="1257300"/>
            <a:ext cx="2386584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Case</a:t>
            </a:r>
          </a:p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Management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5027" y="1257300"/>
            <a:ext cx="2386584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Operational</a:t>
            </a:r>
          </a:p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Systems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+mj-lt"/>
              </a:rPr>
              <a:t>RCG|</a:t>
            </a:r>
            <a:r>
              <a:rPr lang="en-US" sz="2400" b="1" dirty="0" err="1" smtClean="0">
                <a:solidFill>
                  <a:srgbClr val="FF0000"/>
                </a:solidFill>
                <a:latin typeface="+mj-lt"/>
              </a:rPr>
              <a:t>enable</a:t>
            </a:r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™ Banking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8" t="21976" r="4366" b="21755"/>
          <a:stretch/>
        </p:blipFill>
        <p:spPr>
          <a:xfrm>
            <a:off x="118872" y="114300"/>
            <a:ext cx="2005199" cy="4572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326880" y="114300"/>
            <a:ext cx="2286000" cy="4572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/>
            <a:r>
              <a:rPr lang="en-US" sz="1400" dirty="0" smtClean="0">
                <a:solidFill>
                  <a:schemeClr val="tx2"/>
                </a:solidFill>
                <a:latin typeface="+mj-lt"/>
              </a:rPr>
              <a:t>Welcome, Mike Sommers</a:t>
            </a:r>
            <a:endParaRPr lang="en-US" sz="14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2880" y="114300"/>
            <a:ext cx="457200" cy="457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85800"/>
            <a:ext cx="2011680" cy="411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400" b="1" cap="all" dirty="0" smtClean="0">
                <a:solidFill>
                  <a:schemeClr val="tx2"/>
                </a:solidFill>
                <a:latin typeface="+mj-lt"/>
              </a:rPr>
              <a:t>Use Case</a:t>
            </a:r>
            <a:endParaRPr lang="en-US" sz="1400" b="1" cap="all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36064" y="685800"/>
            <a:ext cx="2011680" cy="411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400" cap="all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Party Resolution</a:t>
            </a:r>
            <a:endParaRPr lang="en-US" sz="1400" cap="all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72128" y="685800"/>
            <a:ext cx="2011680" cy="411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400" cap="all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Event Management</a:t>
            </a:r>
            <a:endParaRPr lang="en-US" sz="1400" cap="all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108192" y="685800"/>
            <a:ext cx="2011680" cy="411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400" cap="all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PATTERN ANALYSIS</a:t>
            </a:r>
            <a:endParaRPr lang="en-US" sz="1400" cap="all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144256" y="685800"/>
            <a:ext cx="2011680" cy="411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400" cap="all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SOLUTION ROI</a:t>
            </a:r>
            <a:endParaRPr lang="en-US" sz="1400" cap="all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180320" y="685800"/>
            <a:ext cx="2011680" cy="411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400" cap="all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Technology</a:t>
            </a:r>
            <a:endParaRPr lang="en-US" sz="1400" cap="all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" y="1097280"/>
            <a:ext cx="12188952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>
            <a:off x="900684" y="960120"/>
            <a:ext cx="210312" cy="182880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457200"/>
            <a:fld id="{4FAB73BC-B049-4115-A692-8D63A059BFB8}" type="slidenum">
              <a:rPr lang="en-US" smtClean="0">
                <a:solidFill>
                  <a:prstClr val="white"/>
                </a:solidFill>
              </a:rPr>
              <a:pPr defTabSz="457200"/>
              <a:t>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0" name="Striped Right Arrow 29"/>
          <p:cNvSpPr/>
          <p:nvPr/>
        </p:nvSpPr>
        <p:spPr>
          <a:xfrm>
            <a:off x="9433501" y="1485900"/>
            <a:ext cx="457200" cy="457200"/>
          </a:xfrm>
          <a:prstGeom prst="stripedRightArrow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11611" y="1257300"/>
            <a:ext cx="2386584" cy="914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Core Data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7" name="Striped Right Arrow 26"/>
          <p:cNvSpPr/>
          <p:nvPr/>
        </p:nvSpPr>
        <p:spPr>
          <a:xfrm>
            <a:off x="2264723" y="1485900"/>
            <a:ext cx="457200" cy="457200"/>
          </a:xfrm>
          <a:prstGeom prst="stripedRightArrow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triped Right Arrow 28"/>
          <p:cNvSpPr/>
          <p:nvPr/>
        </p:nvSpPr>
        <p:spPr>
          <a:xfrm>
            <a:off x="7051548" y="1492758"/>
            <a:ext cx="457200" cy="457200"/>
          </a:xfrm>
          <a:prstGeom prst="stripedRightArrow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triped Right Arrow 27"/>
          <p:cNvSpPr/>
          <p:nvPr/>
        </p:nvSpPr>
        <p:spPr>
          <a:xfrm>
            <a:off x="4671911" y="1485900"/>
            <a:ext cx="457200" cy="457200"/>
          </a:xfrm>
          <a:prstGeom prst="stripedRightArrow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300031" y="4288536"/>
            <a:ext cx="2386584" cy="228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Increase in penalties during</a:t>
            </a:r>
          </a:p>
          <a:p>
            <a:pPr algn="ctr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2000-2015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807523" y="3145282"/>
            <a:ext cx="1371600" cy="1371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10X</a:t>
            </a:r>
            <a:endParaRPr lang="en-US" sz="36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893564" y="4288536"/>
            <a:ext cx="2404872" cy="228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FSOs that faced enforced remediation</a:t>
            </a:r>
          </a:p>
          <a:p>
            <a:pPr algn="ctr"/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in 2016</a:t>
            </a:r>
            <a:endParaRPr lang="en-US" sz="2800" b="1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5410200" y="3145282"/>
            <a:ext cx="1371600" cy="1371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10%</a:t>
            </a:r>
            <a:endParaRPr lang="en-US" sz="36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505385" y="4288536"/>
            <a:ext cx="2386584" cy="228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Median salary for US-based AML investigator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9012877" y="3145282"/>
            <a:ext cx="1371600" cy="13716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$75K</a:t>
            </a:r>
            <a:endParaRPr lang="en-US" sz="36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8872" y="2087504"/>
            <a:ext cx="11948101" cy="91440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Banks are challenged with </a:t>
            </a:r>
            <a:r>
              <a:rPr lang="en-US" sz="2800" b="1" dirty="0" smtClean="0">
                <a:solidFill>
                  <a:srgbClr val="92D050"/>
                </a:solidFill>
                <a:latin typeface="Calibri" panose="020F0502020204030204" pitchFamily="34" charset="0"/>
              </a:rPr>
              <a:t>improving compliance </a:t>
            </a:r>
            <a:r>
              <a:rPr lang="en-US" sz="2800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and </a:t>
            </a:r>
            <a:r>
              <a:rPr lang="en-US" sz="28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reducing cost</a:t>
            </a:r>
            <a:endParaRPr lang="en-US" sz="28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01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  <p:bldP spid="8" grpId="0" animBg="1"/>
      <p:bldP spid="30" grpId="0" animBg="1"/>
      <p:bldP spid="5" grpId="0" animBg="1"/>
      <p:bldP spid="27" grpId="0" animBg="1"/>
      <p:bldP spid="29" grpId="0" animBg="1"/>
      <p:bldP spid="28" grpId="0" animBg="1"/>
      <p:bldP spid="55" grpId="0" animBg="1"/>
      <p:bldP spid="54" grpId="0" animBg="1"/>
      <p:bldP spid="56" grpId="0" animBg="1"/>
      <p:bldP spid="57" grpId="0" animBg="1"/>
      <p:bldP spid="58" grpId="0" animBg="1"/>
      <p:bldP spid="59" grpId="0" animBg="1"/>
      <p:bldP spid="3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+mj-lt"/>
              </a:rPr>
              <a:t>RCG|</a:t>
            </a:r>
            <a:r>
              <a:rPr lang="en-US" sz="2400" b="1" dirty="0" err="1" smtClean="0">
                <a:solidFill>
                  <a:srgbClr val="FF0000"/>
                </a:solidFill>
                <a:latin typeface="+mj-lt"/>
              </a:rPr>
              <a:t>enable</a:t>
            </a:r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™ Banking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8" t="21976" r="4366" b="21755"/>
          <a:stretch/>
        </p:blipFill>
        <p:spPr>
          <a:xfrm>
            <a:off x="118872" y="114300"/>
            <a:ext cx="2005199" cy="4572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326880" y="114300"/>
            <a:ext cx="2286000" cy="4572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/>
            <a:r>
              <a:rPr lang="en-US" sz="1400" dirty="0" smtClean="0">
                <a:solidFill>
                  <a:schemeClr val="tx2"/>
                </a:solidFill>
              </a:rPr>
              <a:t>Welcome, Mike Sommers</a:t>
            </a:r>
            <a:endParaRPr lang="en-US" sz="1400" dirty="0">
              <a:solidFill>
                <a:schemeClr val="tx2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2880" y="114300"/>
            <a:ext cx="457200" cy="457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85800"/>
            <a:ext cx="2011680" cy="411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400" b="1" cap="all" dirty="0" smtClean="0">
                <a:solidFill>
                  <a:schemeClr val="tx2"/>
                </a:solidFill>
                <a:latin typeface="+mj-lt"/>
              </a:rPr>
              <a:t>Use Case</a:t>
            </a:r>
            <a:endParaRPr lang="en-US" sz="1400" b="1" cap="all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36064" y="685800"/>
            <a:ext cx="2011680" cy="411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400" cap="all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Party Resolution</a:t>
            </a:r>
            <a:endParaRPr lang="en-US" sz="1400" cap="all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72128" y="685800"/>
            <a:ext cx="2011680" cy="411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400" cap="all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Event Management</a:t>
            </a:r>
            <a:endParaRPr lang="en-US" sz="1400" cap="all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108192" y="685800"/>
            <a:ext cx="2011680" cy="411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400" cap="all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Feedback Loop</a:t>
            </a:r>
            <a:endParaRPr lang="en-US" sz="1400" cap="all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144256" y="685800"/>
            <a:ext cx="2011680" cy="411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400" cap="all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SOLUTION ROI</a:t>
            </a:r>
            <a:endParaRPr lang="en-US" sz="1400" cap="all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180320" y="685800"/>
            <a:ext cx="2011680" cy="411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400" cap="all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Technology</a:t>
            </a:r>
            <a:endParaRPr lang="en-US" sz="1400" cap="all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" y="1097280"/>
            <a:ext cx="12188952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>
            <a:off x="900684" y="960120"/>
            <a:ext cx="210312" cy="182880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457200"/>
            <a:fld id="{4FAB73BC-B049-4115-A692-8D63A059BFB8}" type="slidenum">
              <a:rPr lang="en-US" smtClean="0">
                <a:solidFill>
                  <a:prstClr val="white"/>
                </a:solidFill>
              </a:rPr>
              <a:pPr defTabSz="457200"/>
              <a:t>10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20396" y="1261872"/>
            <a:ext cx="11951208" cy="5312664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2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93564" y="1257300"/>
            <a:ext cx="2404872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Transaction</a:t>
            </a:r>
          </a:p>
          <a:p>
            <a:pPr algn="ctr"/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Monitoring</a:t>
            </a:r>
            <a:endParaRPr lang="en-US" b="1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98436" y="1257300"/>
            <a:ext cx="2386584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Alerts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680389" y="1257300"/>
            <a:ext cx="2386584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Case</a:t>
            </a:r>
          </a:p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Management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5027" y="1257300"/>
            <a:ext cx="2386584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Operational</a:t>
            </a:r>
          </a:p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Systems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+mj-lt"/>
              </a:rPr>
              <a:t>RCG|</a:t>
            </a:r>
            <a:r>
              <a:rPr lang="en-US" sz="2400" b="1" dirty="0" err="1" smtClean="0">
                <a:solidFill>
                  <a:srgbClr val="FF0000"/>
                </a:solidFill>
                <a:latin typeface="+mj-lt"/>
              </a:rPr>
              <a:t>enable</a:t>
            </a:r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™ Banking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8" t="21976" r="4366" b="21755"/>
          <a:stretch/>
        </p:blipFill>
        <p:spPr>
          <a:xfrm>
            <a:off x="118872" y="114300"/>
            <a:ext cx="2005199" cy="4572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326880" y="114300"/>
            <a:ext cx="2286000" cy="4572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/>
            <a:r>
              <a:rPr lang="en-US" sz="1400" dirty="0" smtClean="0">
                <a:solidFill>
                  <a:schemeClr val="tx2"/>
                </a:solidFill>
                <a:latin typeface="+mj-lt"/>
              </a:rPr>
              <a:t>Welcome, Mike Sommers</a:t>
            </a:r>
            <a:endParaRPr lang="en-US" sz="14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2880" y="114300"/>
            <a:ext cx="457200" cy="457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85800"/>
            <a:ext cx="2011680" cy="411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400" b="1" cap="all" dirty="0" smtClean="0">
                <a:solidFill>
                  <a:schemeClr val="tx2"/>
                </a:solidFill>
                <a:latin typeface="+mj-lt"/>
              </a:rPr>
              <a:t>Use Case</a:t>
            </a:r>
            <a:endParaRPr lang="en-US" sz="1400" b="1" cap="all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36064" y="685800"/>
            <a:ext cx="2011680" cy="411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400" cap="all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Party Resolution</a:t>
            </a:r>
            <a:endParaRPr lang="en-US" sz="1400" cap="all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72128" y="685800"/>
            <a:ext cx="2011680" cy="411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400" cap="all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Event Management</a:t>
            </a:r>
            <a:endParaRPr lang="en-US" sz="1400" cap="all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108192" y="685800"/>
            <a:ext cx="2011680" cy="411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400" cap="all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PATTERN ANALYSIS</a:t>
            </a:r>
            <a:endParaRPr lang="en-US" sz="1400" cap="all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144256" y="685800"/>
            <a:ext cx="2011680" cy="411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400" cap="all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SOLUTION ROI</a:t>
            </a:r>
            <a:endParaRPr lang="en-US" sz="1400" cap="all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180320" y="685800"/>
            <a:ext cx="2011680" cy="411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400" cap="all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Technology</a:t>
            </a:r>
            <a:endParaRPr lang="en-US" sz="1400" cap="all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" y="1097280"/>
            <a:ext cx="12188952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>
            <a:off x="900684" y="960120"/>
            <a:ext cx="210312" cy="182880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457200"/>
            <a:fld id="{4FAB73BC-B049-4115-A692-8D63A059BFB8}" type="slidenum">
              <a:rPr lang="en-US" smtClean="0">
                <a:solidFill>
                  <a:prstClr val="white"/>
                </a:solidFill>
              </a:rPr>
              <a:pPr defTabSz="457200"/>
              <a:t>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1611" y="1257300"/>
            <a:ext cx="2386584" cy="914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Core Data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27284" y="1252728"/>
            <a:ext cx="1197864" cy="3017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Personal</a:t>
            </a:r>
            <a:endParaRPr lang="en-US" sz="14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325148" y="1252728"/>
            <a:ext cx="1188720" cy="3017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Business</a:t>
            </a:r>
            <a:endParaRPr lang="en-US" sz="14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27284" y="1554480"/>
            <a:ext cx="2386584" cy="3108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Corporate &amp; Institutional</a:t>
            </a:r>
            <a:endParaRPr lang="en-US" sz="14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27284" y="1865376"/>
            <a:ext cx="1197864" cy="3017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Investment</a:t>
            </a:r>
            <a:endParaRPr lang="en-US" sz="14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325148" y="1865376"/>
            <a:ext cx="1188720" cy="3017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Credit</a:t>
            </a:r>
            <a:endParaRPr lang="en-US" sz="14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507377" y="1261872"/>
            <a:ext cx="2386584" cy="3017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PARTY</a:t>
            </a:r>
            <a:endParaRPr lang="en-US" sz="1400" b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507377" y="1563624"/>
            <a:ext cx="2386584" cy="3108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ACCOUNT</a:t>
            </a:r>
            <a:endParaRPr lang="en-US" sz="1400" b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507377" y="1874520"/>
            <a:ext cx="2386584" cy="3017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TRANSACTION</a:t>
            </a:r>
            <a:endParaRPr lang="en-US" sz="1400" b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902429" y="1261872"/>
            <a:ext cx="2404872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tlCol="0" anchor="ctr"/>
          <a:lstStyle/>
          <a:p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TRANSACTION</a:t>
            </a:r>
          </a:p>
          <a:p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MONITORING</a:t>
            </a:r>
          </a:p>
          <a:p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SYSTEM (TMS)</a:t>
            </a:r>
            <a:endParaRPr lang="en-US" sz="1400" b="1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4802" y="1604772"/>
            <a:ext cx="514438" cy="2286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6"/>
          <a:srcRect l="3378" t="26385" r="3260" b="29645"/>
          <a:stretch/>
        </p:blipFill>
        <p:spPr>
          <a:xfrm>
            <a:off x="6394802" y="1886336"/>
            <a:ext cx="780190" cy="2286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465" y="1319408"/>
            <a:ext cx="617838" cy="228600"/>
          </a:xfrm>
          <a:prstGeom prst="rect">
            <a:avLst/>
          </a:prstGeom>
        </p:spPr>
      </p:pic>
      <p:sp>
        <p:nvSpPr>
          <p:cNvPr id="27" name="Striped Right Arrow 26"/>
          <p:cNvSpPr/>
          <p:nvPr/>
        </p:nvSpPr>
        <p:spPr>
          <a:xfrm>
            <a:off x="2264723" y="1485900"/>
            <a:ext cx="457200" cy="457200"/>
          </a:xfrm>
          <a:prstGeom prst="stripedRightArrow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triped Right Arrow 27"/>
          <p:cNvSpPr/>
          <p:nvPr/>
        </p:nvSpPr>
        <p:spPr>
          <a:xfrm>
            <a:off x="4671911" y="1485900"/>
            <a:ext cx="457200" cy="457200"/>
          </a:xfrm>
          <a:prstGeom prst="stripedRightArrow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9685020" y="1257300"/>
            <a:ext cx="2386584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CASE</a:t>
            </a:r>
          </a:p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MANAGEMENT</a:t>
            </a:r>
          </a:p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TOOL (CMT)</a:t>
            </a:r>
            <a:endParaRPr lang="en-US" sz="14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298436" y="1252728"/>
            <a:ext cx="2386584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ALERTS</a:t>
            </a:r>
            <a:endParaRPr lang="en-US" sz="1400" b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9" name="Striped Right Arrow 28"/>
          <p:cNvSpPr/>
          <p:nvPr/>
        </p:nvSpPr>
        <p:spPr>
          <a:xfrm>
            <a:off x="7051548" y="1492758"/>
            <a:ext cx="457200" cy="457200"/>
          </a:xfrm>
          <a:prstGeom prst="stripedRightArrow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triped Right Arrow 29"/>
          <p:cNvSpPr/>
          <p:nvPr/>
        </p:nvSpPr>
        <p:spPr>
          <a:xfrm>
            <a:off x="9433501" y="1485900"/>
            <a:ext cx="457200" cy="457200"/>
          </a:xfrm>
          <a:prstGeom prst="stripedRightArrow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495" y="1312164"/>
            <a:ext cx="228600" cy="228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518" y="1298448"/>
            <a:ext cx="228600" cy="228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795" y="1616202"/>
            <a:ext cx="254508" cy="228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964" y="1911096"/>
            <a:ext cx="255270" cy="228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840" y="1595628"/>
            <a:ext cx="228600" cy="2286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090" y="1595628"/>
            <a:ext cx="236483" cy="2286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9936" y="1604772"/>
            <a:ext cx="161544" cy="22860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9936" y="1847088"/>
            <a:ext cx="161544" cy="22860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9936" y="1371600"/>
            <a:ext cx="161544" cy="228600"/>
          </a:xfrm>
          <a:prstGeom prst="rect">
            <a:avLst/>
          </a:prstGeom>
        </p:spPr>
      </p:pic>
      <p:sp>
        <p:nvSpPr>
          <p:cNvPr id="63" name="Rectangle 62"/>
          <p:cNvSpPr/>
          <p:nvPr/>
        </p:nvSpPr>
        <p:spPr>
          <a:xfrm>
            <a:off x="131518" y="2162556"/>
            <a:ext cx="2386584" cy="4572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12,000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ACCOUNTS</a:t>
            </a:r>
            <a:endParaRPr lang="en-US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507377" y="2162556"/>
            <a:ext cx="2386584" cy="4572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5"/>
                </a:solidFill>
                <a:latin typeface="Calibri" panose="020F0502020204030204" pitchFamily="34" charset="0"/>
              </a:rPr>
              <a:t>10,000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PARTIES</a:t>
            </a:r>
            <a:endParaRPr lang="en-US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307301" y="2162556"/>
            <a:ext cx="2386584" cy="4572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100,000 </a:t>
            </a:r>
            <a:r>
              <a:rPr lang="en-US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ALERTS</a:t>
            </a:r>
            <a:endParaRPr lang="en-US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902732" y="2162556"/>
            <a:ext cx="2404872" cy="4572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  <a:latin typeface="Calibri" panose="020F0502020204030204" pitchFamily="34" charset="0"/>
              </a:rPr>
              <a:t>1,000,000</a:t>
            </a:r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TRANSACTIONS</a:t>
            </a:r>
            <a:endParaRPr lang="en-US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9677824" y="2162556"/>
            <a:ext cx="2386584" cy="4572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/>
                </a:solidFill>
                <a:latin typeface="Calibri" panose="020F0502020204030204" pitchFamily="34" charset="0"/>
              </a:rPr>
              <a:t>100,000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CASES,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10</a:t>
            </a:r>
            <a:r>
              <a:rPr lang="en-US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 SARs</a:t>
            </a:r>
            <a:endParaRPr lang="en-US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0" name="Up Arrow 49"/>
          <p:cNvSpPr/>
          <p:nvPr/>
        </p:nvSpPr>
        <p:spPr>
          <a:xfrm>
            <a:off x="5879592" y="3072384"/>
            <a:ext cx="457200" cy="941832"/>
          </a:xfrm>
          <a:prstGeom prst="upArrow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0" name="Up Arrow 69"/>
          <p:cNvSpPr/>
          <p:nvPr/>
        </p:nvSpPr>
        <p:spPr>
          <a:xfrm>
            <a:off x="8249836" y="2642616"/>
            <a:ext cx="457200" cy="1371600"/>
          </a:xfrm>
          <a:prstGeom prst="up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2" name="Up Arrow 71"/>
          <p:cNvSpPr/>
          <p:nvPr/>
        </p:nvSpPr>
        <p:spPr>
          <a:xfrm>
            <a:off x="10636420" y="2619756"/>
            <a:ext cx="457200" cy="1394460"/>
          </a:xfrm>
          <a:prstGeom prst="up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902708" y="4014216"/>
            <a:ext cx="2404872" cy="1828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Are all of these truly in compliance?</a:t>
            </a:r>
            <a:endParaRPr lang="en-US" sz="2800" b="1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307604" y="4014216"/>
            <a:ext cx="2386584" cy="1828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Do all these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alerts need investigating?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9677824" y="4014216"/>
            <a:ext cx="2386584" cy="182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Are all case investigations </a:t>
            </a:r>
          </a:p>
          <a:p>
            <a:pPr algn="ctr"/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needed?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902708" y="2619756"/>
            <a:ext cx="2404872" cy="4572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479B5F"/>
                </a:solidFill>
                <a:latin typeface="Calibri" panose="020F0502020204030204" pitchFamily="34" charset="0"/>
              </a:rPr>
              <a:t>   900,000 </a:t>
            </a:r>
            <a:r>
              <a:rPr lang="en-US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NON-ALERTS</a:t>
            </a:r>
            <a:endParaRPr lang="en-US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985" y="2730566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6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5" grpId="0" animBg="1"/>
      <p:bldP spid="46" grpId="0" animBg="1"/>
      <p:bldP spid="63" grpId="0" animBg="1"/>
      <p:bldP spid="64" grpId="0" animBg="1"/>
      <p:bldP spid="65" grpId="0" animBg="1"/>
      <p:bldP spid="66" grpId="0" animBg="1"/>
      <p:bldP spid="68" grpId="0" animBg="1"/>
      <p:bldP spid="50" grpId="0" animBg="1"/>
      <p:bldP spid="70" grpId="0" animBg="1"/>
      <p:bldP spid="72" grpId="0" animBg="1"/>
      <p:bldP spid="69" grpId="0" animBg="1"/>
      <p:bldP spid="71" grpId="0" animBg="1"/>
      <p:bldP spid="73" grpId="0" animBg="1"/>
      <p:bldP spid="7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Table 1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244687"/>
              </p:ext>
            </p:extLst>
          </p:nvPr>
        </p:nvGraphicFramePr>
        <p:xfrm>
          <a:off x="7552123" y="4013252"/>
          <a:ext cx="4219955" cy="24536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{5A111915-BE36-4E01-A7E5-04B1672EAD32}</a:tableStyleId>
              </a:tblPr>
              <a:tblGrid>
                <a:gridCol w="1399476"/>
                <a:gridCol w="1335976"/>
                <a:gridCol w="804164"/>
                <a:gridCol w="68033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PARTY NAME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ALIASES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# ACCOUNTS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RISK LEVEL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FFFF00"/>
                          </a:solidFill>
                        </a:rPr>
                        <a:t>Allan B Summers</a:t>
                      </a:r>
                      <a:endParaRPr lang="en-US" sz="1100" b="1" dirty="0">
                        <a:solidFill>
                          <a:srgbClr val="FFFF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FF0000"/>
                          </a:solidFill>
                        </a:rPr>
                        <a:t>Al Summers</a:t>
                      </a:r>
                    </a:p>
                    <a:p>
                      <a:pPr algn="ctr"/>
                      <a:r>
                        <a:rPr lang="en-US" sz="1100" b="1" dirty="0" smtClean="0">
                          <a:solidFill>
                            <a:srgbClr val="FF0000"/>
                          </a:solidFill>
                        </a:rPr>
                        <a:t>Benjamin Summers</a:t>
                      </a:r>
                    </a:p>
                    <a:p>
                      <a:pPr algn="ctr"/>
                      <a:r>
                        <a:rPr lang="en-US" sz="1100" b="1" dirty="0" smtClean="0">
                          <a:solidFill>
                            <a:srgbClr val="FF0000"/>
                          </a:solidFill>
                        </a:rPr>
                        <a:t>Ben Summers</a:t>
                      </a:r>
                      <a:endParaRPr lang="en-US" sz="1100" b="1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1100" b="1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FF0000"/>
                          </a:solidFill>
                        </a:rPr>
                        <a:t>Medium</a:t>
                      </a:r>
                      <a:endParaRPr lang="en-US" sz="1100" b="1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FFFF00"/>
                          </a:solidFill>
                        </a:rPr>
                        <a:t>Max J </a:t>
                      </a:r>
                      <a:r>
                        <a:rPr lang="en-US" sz="1100" b="1" dirty="0" err="1" smtClean="0">
                          <a:solidFill>
                            <a:srgbClr val="FFFF00"/>
                          </a:solidFill>
                        </a:rPr>
                        <a:t>Eisenhardt</a:t>
                      </a:r>
                      <a:endParaRPr lang="en-US" sz="1100" b="1" dirty="0">
                        <a:solidFill>
                          <a:srgbClr val="FFFF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 smtClean="0">
                          <a:solidFill>
                            <a:srgbClr val="FF0000"/>
                          </a:solidFill>
                        </a:rPr>
                        <a:t>Jakob</a:t>
                      </a:r>
                      <a:r>
                        <a:rPr lang="en-US" sz="11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100" b="1" dirty="0" err="1" smtClean="0">
                          <a:solidFill>
                            <a:srgbClr val="FF0000"/>
                          </a:solidFill>
                        </a:rPr>
                        <a:t>Eisenhardt</a:t>
                      </a:r>
                      <a:endParaRPr lang="en-US" sz="11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1100" b="1" dirty="0" smtClean="0">
                          <a:solidFill>
                            <a:srgbClr val="FF0000"/>
                          </a:solidFill>
                        </a:rPr>
                        <a:t>Erik </a:t>
                      </a:r>
                      <a:r>
                        <a:rPr lang="en-US" sz="1100" b="1" dirty="0" err="1" smtClean="0">
                          <a:solidFill>
                            <a:srgbClr val="FF0000"/>
                          </a:solidFill>
                        </a:rPr>
                        <a:t>Lehnsherr</a:t>
                      </a:r>
                      <a:endParaRPr lang="en-US" sz="11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1100" b="1" dirty="0" smtClean="0">
                          <a:solidFill>
                            <a:srgbClr val="FF0000"/>
                          </a:solidFill>
                        </a:rPr>
                        <a:t>Michael J Xavier</a:t>
                      </a:r>
                    </a:p>
                    <a:p>
                      <a:pPr algn="ctr"/>
                      <a:r>
                        <a:rPr lang="en-US" sz="1100" b="1" dirty="0" smtClean="0">
                          <a:solidFill>
                            <a:srgbClr val="FF0000"/>
                          </a:solidFill>
                        </a:rPr>
                        <a:t>John Xavier</a:t>
                      </a:r>
                    </a:p>
                    <a:p>
                      <a:pPr algn="ctr"/>
                      <a:r>
                        <a:rPr lang="en-US" sz="1100" b="1" dirty="0" smtClean="0">
                          <a:solidFill>
                            <a:srgbClr val="FF0000"/>
                          </a:solidFill>
                        </a:rPr>
                        <a:t>Michael White</a:t>
                      </a:r>
                      <a:endParaRPr lang="en-US" sz="1100" b="1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sz="1100" b="1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FF0000"/>
                          </a:solidFill>
                        </a:rPr>
                        <a:t>High</a:t>
                      </a:r>
                      <a:endParaRPr lang="en-US" sz="1100" b="1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FFFF00"/>
                          </a:solidFill>
                        </a:rPr>
                        <a:t>Warren Worthington III</a:t>
                      </a:r>
                      <a:endParaRPr lang="en-US" sz="1100" b="1" dirty="0">
                        <a:solidFill>
                          <a:srgbClr val="FFFF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FF0000"/>
                          </a:solidFill>
                        </a:rPr>
                        <a:t>-James Worthington III</a:t>
                      </a:r>
                      <a:endParaRPr lang="en-US" sz="1100" b="1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1100" b="1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FFFF00"/>
                          </a:solidFill>
                        </a:rPr>
                        <a:t>Low</a:t>
                      </a:r>
                      <a:endParaRPr lang="en-US" sz="1100" b="1" dirty="0">
                        <a:solidFill>
                          <a:srgbClr val="FFFF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FFFF00"/>
                          </a:solidFill>
                        </a:rPr>
                        <a:t>Cain Marko</a:t>
                      </a:r>
                      <a:endParaRPr lang="en-US" sz="1100" b="1" dirty="0">
                        <a:solidFill>
                          <a:srgbClr val="FFFF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FF0000"/>
                          </a:solidFill>
                        </a:rPr>
                        <a:t>Charles Marko</a:t>
                      </a:r>
                    </a:p>
                    <a:p>
                      <a:pPr algn="ctr"/>
                      <a:r>
                        <a:rPr lang="en-US" sz="1100" b="1" dirty="0" smtClean="0">
                          <a:solidFill>
                            <a:srgbClr val="FF0000"/>
                          </a:solidFill>
                        </a:rPr>
                        <a:t>Cain Xavier</a:t>
                      </a:r>
                    </a:p>
                    <a:p>
                      <a:pPr algn="ctr"/>
                      <a:r>
                        <a:rPr lang="en-US" sz="1100" b="1" dirty="0" smtClean="0">
                          <a:solidFill>
                            <a:srgbClr val="FF0000"/>
                          </a:solidFill>
                        </a:rPr>
                        <a:t>John Newton</a:t>
                      </a:r>
                      <a:endParaRPr lang="en-US" sz="1100" b="1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1100" b="1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FFFF00"/>
                          </a:solidFill>
                        </a:rPr>
                        <a:t>Low</a:t>
                      </a:r>
                      <a:endParaRPr lang="en-US" sz="1100" b="1" dirty="0">
                        <a:solidFill>
                          <a:srgbClr val="FFFF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1" name="Right Arrow 50"/>
          <p:cNvSpPr/>
          <p:nvPr/>
        </p:nvSpPr>
        <p:spPr>
          <a:xfrm>
            <a:off x="4450681" y="5011472"/>
            <a:ext cx="3101442" cy="457200"/>
          </a:xfrm>
          <a:prstGeom prst="rightArrow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893564" y="1257300"/>
            <a:ext cx="2404872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Transaction</a:t>
            </a:r>
          </a:p>
          <a:p>
            <a:pPr algn="ctr"/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Monitoring</a:t>
            </a:r>
            <a:endParaRPr lang="en-US" b="1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98436" y="1257300"/>
            <a:ext cx="2386584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Alerts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680389" y="1257300"/>
            <a:ext cx="2386584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Case</a:t>
            </a:r>
          </a:p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Management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5027" y="1257300"/>
            <a:ext cx="2386584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Operational</a:t>
            </a:r>
          </a:p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Systems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+mj-lt"/>
              </a:rPr>
              <a:t>RCG|</a:t>
            </a:r>
            <a:r>
              <a:rPr lang="en-US" sz="2400" b="1" dirty="0" err="1" smtClean="0">
                <a:solidFill>
                  <a:srgbClr val="FF0000"/>
                </a:solidFill>
                <a:latin typeface="+mj-lt"/>
              </a:rPr>
              <a:t>enable</a:t>
            </a:r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™ Banking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8" t="21976" r="4366" b="21755"/>
          <a:stretch/>
        </p:blipFill>
        <p:spPr>
          <a:xfrm>
            <a:off x="118872" y="114300"/>
            <a:ext cx="2005199" cy="4572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326880" y="114300"/>
            <a:ext cx="2286000" cy="4572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/>
            <a:r>
              <a:rPr lang="en-US" sz="1400" dirty="0" smtClean="0">
                <a:solidFill>
                  <a:schemeClr val="tx2"/>
                </a:solidFill>
                <a:latin typeface="+mj-lt"/>
              </a:rPr>
              <a:t>Welcome, Mike Sommers</a:t>
            </a:r>
            <a:endParaRPr lang="en-US" sz="14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2880" y="114300"/>
            <a:ext cx="457200" cy="457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85800"/>
            <a:ext cx="2011680" cy="411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400" cap="all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Use Case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036064" y="685800"/>
            <a:ext cx="2011680" cy="411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400" b="1" cap="all" dirty="0">
                <a:solidFill>
                  <a:schemeClr val="tx2"/>
                </a:solidFill>
                <a:latin typeface="+mj-lt"/>
              </a:rPr>
              <a:t>Party Resolution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072128" y="685800"/>
            <a:ext cx="2011680" cy="411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400" cap="all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Event Management</a:t>
            </a:r>
            <a:endParaRPr lang="en-US" sz="1400" cap="all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108192" y="685800"/>
            <a:ext cx="2011680" cy="411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400" cap="all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PATTERN ANALYSIS</a:t>
            </a:r>
            <a:endParaRPr lang="en-US" sz="1400" cap="all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144256" y="685800"/>
            <a:ext cx="2011680" cy="411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400" cap="all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SOLUTION ROI</a:t>
            </a:r>
            <a:endParaRPr lang="en-US" sz="1400" cap="all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180320" y="685800"/>
            <a:ext cx="2011680" cy="411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400" cap="all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Technology</a:t>
            </a:r>
            <a:endParaRPr lang="en-US" sz="1400" cap="all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" y="1097280"/>
            <a:ext cx="12188952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>
            <a:off x="2936748" y="960120"/>
            <a:ext cx="210312" cy="182880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457200"/>
            <a:fld id="{4FAB73BC-B049-4115-A692-8D63A059BFB8}" type="slidenum">
              <a:rPr lang="en-US" smtClean="0">
                <a:solidFill>
                  <a:prstClr val="white"/>
                </a:solidFill>
              </a:rPr>
              <a:pPr defTabSz="457200"/>
              <a:t>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1611" y="1257300"/>
            <a:ext cx="2386584" cy="914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Core Data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27284" y="1252728"/>
            <a:ext cx="1197864" cy="3017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Personal</a:t>
            </a:r>
            <a:endParaRPr lang="en-US" sz="14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325148" y="1252728"/>
            <a:ext cx="1188720" cy="3017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Business</a:t>
            </a:r>
            <a:endParaRPr lang="en-US" sz="14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27284" y="1554480"/>
            <a:ext cx="2386584" cy="3108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Corporate &amp; Institutional</a:t>
            </a:r>
            <a:endParaRPr lang="en-US" sz="14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27284" y="1865376"/>
            <a:ext cx="1197864" cy="3017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Investment</a:t>
            </a:r>
            <a:endParaRPr lang="en-US" sz="14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325148" y="1865376"/>
            <a:ext cx="1188720" cy="3017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Credit</a:t>
            </a:r>
            <a:endParaRPr lang="en-US" sz="14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507377" y="1261872"/>
            <a:ext cx="2386584" cy="3017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PARTY</a:t>
            </a:r>
            <a:endParaRPr lang="en-US" sz="1400" b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507377" y="1563624"/>
            <a:ext cx="2386584" cy="3108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ACCOUNT</a:t>
            </a:r>
            <a:endParaRPr lang="en-US" sz="1400" b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507377" y="1874520"/>
            <a:ext cx="2386584" cy="3017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TRANSACTION</a:t>
            </a:r>
            <a:endParaRPr lang="en-US" sz="1400" b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902429" y="1261872"/>
            <a:ext cx="2404872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tlCol="0" anchor="ctr"/>
          <a:lstStyle/>
          <a:p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TRANSACTION</a:t>
            </a:r>
          </a:p>
          <a:p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MONITORING</a:t>
            </a:r>
          </a:p>
          <a:p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SYSTEM (TMS)</a:t>
            </a:r>
            <a:endParaRPr lang="en-US" sz="1400" b="1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4802" y="1604772"/>
            <a:ext cx="514438" cy="2286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6"/>
          <a:srcRect l="3378" t="26385" r="3260" b="29645"/>
          <a:stretch/>
        </p:blipFill>
        <p:spPr>
          <a:xfrm>
            <a:off x="6394802" y="1886336"/>
            <a:ext cx="780190" cy="2286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465" y="1319408"/>
            <a:ext cx="617838" cy="228600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9685020" y="1257300"/>
            <a:ext cx="2386584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CASE</a:t>
            </a:r>
          </a:p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MANAGEMENT</a:t>
            </a:r>
          </a:p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TOOL (CMT)</a:t>
            </a:r>
            <a:endParaRPr lang="en-US" sz="14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298436" y="1252728"/>
            <a:ext cx="2386584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ALERTS</a:t>
            </a:r>
            <a:endParaRPr lang="en-US" sz="1400" b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9" name="Striped Right Arrow 28"/>
          <p:cNvSpPr/>
          <p:nvPr/>
        </p:nvSpPr>
        <p:spPr>
          <a:xfrm>
            <a:off x="7051548" y="1492758"/>
            <a:ext cx="457200" cy="457200"/>
          </a:xfrm>
          <a:prstGeom prst="stripedRightArrow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triped Right Arrow 29"/>
          <p:cNvSpPr/>
          <p:nvPr/>
        </p:nvSpPr>
        <p:spPr>
          <a:xfrm>
            <a:off x="9433501" y="1485900"/>
            <a:ext cx="457200" cy="457200"/>
          </a:xfrm>
          <a:prstGeom prst="stripedRightArrow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495" y="1312164"/>
            <a:ext cx="228600" cy="228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518" y="1298448"/>
            <a:ext cx="228600" cy="228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795" y="1616202"/>
            <a:ext cx="254508" cy="228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964" y="1911096"/>
            <a:ext cx="255270" cy="228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840" y="1595628"/>
            <a:ext cx="228600" cy="2286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090" y="1595628"/>
            <a:ext cx="236483" cy="2286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9936" y="1604772"/>
            <a:ext cx="161544" cy="22860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9936" y="1847088"/>
            <a:ext cx="161544" cy="22860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9936" y="1371600"/>
            <a:ext cx="161544" cy="228600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4902708" y="2619756"/>
            <a:ext cx="2404872" cy="4572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479B5F"/>
                </a:solidFill>
                <a:latin typeface="Calibri" panose="020F0502020204030204" pitchFamily="34" charset="0"/>
              </a:rPr>
              <a:t>   900,000 </a:t>
            </a:r>
            <a:r>
              <a:rPr lang="en-US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NON-ALERTS</a:t>
            </a:r>
            <a:endParaRPr lang="en-US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985" y="2730566"/>
            <a:ext cx="228600" cy="228600"/>
          </a:xfrm>
          <a:prstGeom prst="rect">
            <a:avLst/>
          </a:prstGeom>
        </p:spPr>
      </p:pic>
      <p:sp>
        <p:nvSpPr>
          <p:cNvPr id="63" name="Rectangle 62"/>
          <p:cNvSpPr/>
          <p:nvPr/>
        </p:nvSpPr>
        <p:spPr>
          <a:xfrm>
            <a:off x="131518" y="2162556"/>
            <a:ext cx="2386584" cy="4572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12,000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ACCOUNTS</a:t>
            </a:r>
            <a:endParaRPr lang="en-US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507377" y="2162556"/>
            <a:ext cx="2386584" cy="4572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5"/>
                </a:solidFill>
                <a:latin typeface="Calibri" panose="020F0502020204030204" pitchFamily="34" charset="0"/>
              </a:rPr>
              <a:t>10,000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PARTIES</a:t>
            </a:r>
            <a:endParaRPr lang="en-US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307301" y="2162556"/>
            <a:ext cx="2386584" cy="4572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100,000 </a:t>
            </a:r>
            <a:r>
              <a:rPr lang="en-US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ALERTS</a:t>
            </a:r>
            <a:endParaRPr lang="en-US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902732" y="2162556"/>
            <a:ext cx="2404872" cy="4572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  <a:latin typeface="Calibri" panose="020F0502020204030204" pitchFamily="34" charset="0"/>
              </a:rPr>
              <a:t>1,000,000</a:t>
            </a:r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TRANSACTIONS</a:t>
            </a:r>
            <a:endParaRPr lang="en-US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9677824" y="2162556"/>
            <a:ext cx="2386584" cy="4572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/>
                </a:solidFill>
                <a:latin typeface="Calibri" panose="020F0502020204030204" pitchFamily="34" charset="0"/>
              </a:rPr>
              <a:t>100,000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CASES,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10</a:t>
            </a:r>
            <a:r>
              <a:rPr lang="en-US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 SARs</a:t>
            </a:r>
            <a:endParaRPr lang="en-US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Striped Right Arrow 26"/>
          <p:cNvSpPr/>
          <p:nvPr/>
        </p:nvSpPr>
        <p:spPr>
          <a:xfrm>
            <a:off x="2264723" y="1485900"/>
            <a:ext cx="457200" cy="457200"/>
          </a:xfrm>
          <a:prstGeom prst="stripedRightArrow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triped Right Arrow 27"/>
          <p:cNvSpPr/>
          <p:nvPr/>
        </p:nvSpPr>
        <p:spPr>
          <a:xfrm>
            <a:off x="4671911" y="1485900"/>
            <a:ext cx="457200" cy="457200"/>
          </a:xfrm>
          <a:prstGeom prst="stripedRightArrow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823059"/>
              </p:ext>
            </p:extLst>
          </p:nvPr>
        </p:nvGraphicFramePr>
        <p:xfrm>
          <a:off x="532350" y="3905048"/>
          <a:ext cx="3918331" cy="267004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{69012ECD-51FC-41F1-AA8D-1B2483CD663E}</a:tableStyleId>
              </a:tblPr>
              <a:tblGrid>
                <a:gridCol w="1399476"/>
                <a:gridCol w="1034352"/>
                <a:gridCol w="804164"/>
                <a:gridCol w="68033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PARTY NAME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ALIASES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# ACCOUNTS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RISK LEVEL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Allan B Summers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Al Summers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Low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Benjamin Summers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Ben Summers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Medium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Max J </a:t>
                      </a:r>
                      <a:r>
                        <a:rPr lang="en-US" sz="1100" b="1" dirty="0" err="1" smtClean="0">
                          <a:solidFill>
                            <a:schemeClr val="bg1"/>
                          </a:solidFill>
                        </a:rPr>
                        <a:t>Eisenhardt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 smtClean="0">
                          <a:solidFill>
                            <a:schemeClr val="bg1"/>
                          </a:solidFill>
                        </a:rPr>
                        <a:t>Jakob</a:t>
                      </a:r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100" b="1" dirty="0" err="1" smtClean="0">
                          <a:solidFill>
                            <a:schemeClr val="bg1"/>
                          </a:solidFill>
                        </a:rPr>
                        <a:t>Eisenhardt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High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Erik</a:t>
                      </a:r>
                      <a:r>
                        <a:rPr lang="en-US" sz="11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100" b="1" baseline="0" dirty="0" err="1" smtClean="0">
                          <a:solidFill>
                            <a:schemeClr val="bg1"/>
                          </a:solidFill>
                        </a:rPr>
                        <a:t>Lehnsherr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Low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Michael J Xavier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John Xavier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Low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Michael White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Medium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Warren Worthington III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Low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James Worthington III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Low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Cain Marko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Charles Marko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Low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Cain Xavier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Low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John Newton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Low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8" name="Down Arrow 47"/>
          <p:cNvSpPr/>
          <p:nvPr/>
        </p:nvSpPr>
        <p:spPr>
          <a:xfrm>
            <a:off x="1093667" y="2624888"/>
            <a:ext cx="457200" cy="128016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Down Arrow 121"/>
          <p:cNvSpPr/>
          <p:nvPr/>
        </p:nvSpPr>
        <p:spPr>
          <a:xfrm>
            <a:off x="3480251" y="2624888"/>
            <a:ext cx="457200" cy="128016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5087002" y="4324071"/>
            <a:ext cx="1828800" cy="1832001"/>
            <a:chOff x="5181600" y="4226637"/>
            <a:chExt cx="1828800" cy="1832001"/>
          </a:xfrm>
        </p:grpSpPr>
        <p:sp>
          <p:nvSpPr>
            <p:cNvPr id="145" name="Rectangle 144"/>
            <p:cNvSpPr/>
            <p:nvPr/>
          </p:nvSpPr>
          <p:spPr>
            <a:xfrm>
              <a:off x="5181600" y="4226637"/>
              <a:ext cx="1828800" cy="2286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Incorrect Address</a:t>
              </a:r>
              <a:endParaRPr lang="en-US" sz="1400" b="1" dirty="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5181600" y="4456383"/>
              <a:ext cx="1828800" cy="2286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Non-standard Format</a:t>
              </a:r>
              <a:endParaRPr lang="en-US" sz="1400" b="1" dirty="0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5181600" y="4695627"/>
              <a:ext cx="1828800" cy="2286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Missing Data</a:t>
              </a:r>
              <a:endParaRPr lang="en-US" sz="1400" b="1" dirty="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5181600" y="4915638"/>
              <a:ext cx="1828800" cy="2286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Multiple Names</a:t>
              </a:r>
              <a:endParaRPr lang="en-US" sz="1400" b="1" dirty="0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5181600" y="5144238"/>
              <a:ext cx="1828800" cy="2286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Missing Country</a:t>
              </a:r>
              <a:endParaRPr lang="en-US" sz="1400" b="1" dirty="0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5181600" y="5372838"/>
              <a:ext cx="1828800" cy="2286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/>
                <a:t>Mis</a:t>
              </a:r>
              <a:r>
                <a:rPr lang="en-US" sz="1400" b="1" dirty="0" smtClean="0"/>
                <a:t>-fielded Data</a:t>
              </a:r>
              <a:endParaRPr lang="en-US" sz="1400" b="1" dirty="0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5181600" y="5601438"/>
              <a:ext cx="1828800" cy="2286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Typographical Errors</a:t>
              </a:r>
              <a:endParaRPr lang="en-US" sz="1400" b="1" dirty="0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5181600" y="5830038"/>
              <a:ext cx="1828800" cy="2286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Matching Records</a:t>
              </a:r>
              <a:endParaRPr lang="en-US" sz="1400" b="1" dirty="0"/>
            </a:p>
          </p:txBody>
        </p:sp>
      </p:grpSp>
      <p:sp>
        <p:nvSpPr>
          <p:cNvPr id="69" name="Rectangle 68"/>
          <p:cNvSpPr/>
          <p:nvPr/>
        </p:nvSpPr>
        <p:spPr>
          <a:xfrm>
            <a:off x="2507377" y="2619756"/>
            <a:ext cx="2386584" cy="457200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6,000    </a:t>
            </a:r>
            <a:r>
              <a:rPr lang="en-US" sz="2200" b="1" dirty="0" smtClean="0">
                <a:solidFill>
                  <a:srgbClr val="FFFF00"/>
                </a:solidFill>
                <a:latin typeface="Calibri" panose="020F0502020204030204" pitchFamily="34" charset="0"/>
              </a:rPr>
              <a:t>40%</a:t>
            </a:r>
            <a:r>
              <a:rPr lang="en-US" sz="2200" b="1" dirty="0" smtClean="0">
                <a:solidFill>
                  <a:srgbClr val="FFFF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</a:t>
            </a:r>
            <a:endParaRPr lang="en-US" sz="2200" b="1" dirty="0">
              <a:solidFill>
                <a:srgbClr val="FFFF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40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48" grpId="0" animBg="1"/>
      <p:bldP spid="122" grpId="0" animBg="1"/>
      <p:bldP spid="6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+mj-lt"/>
              </a:rPr>
              <a:t>RCG|</a:t>
            </a:r>
            <a:r>
              <a:rPr lang="en-US" sz="2400" b="1" dirty="0" err="1" smtClean="0">
                <a:solidFill>
                  <a:srgbClr val="FF0000"/>
                </a:solidFill>
                <a:latin typeface="+mj-lt"/>
              </a:rPr>
              <a:t>enable</a:t>
            </a:r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™ Banking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8" t="21976" r="4366" b="21755"/>
          <a:stretch/>
        </p:blipFill>
        <p:spPr>
          <a:xfrm>
            <a:off x="118872" y="114300"/>
            <a:ext cx="2005199" cy="4572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326880" y="114300"/>
            <a:ext cx="2286000" cy="4572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/>
            <a:r>
              <a:rPr lang="en-US" sz="1400" dirty="0" smtClean="0">
                <a:solidFill>
                  <a:schemeClr val="tx2"/>
                </a:solidFill>
                <a:latin typeface="+mj-lt"/>
              </a:rPr>
              <a:t>Welcome, Mike Sommers</a:t>
            </a:r>
            <a:endParaRPr lang="en-US" sz="14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2880" y="114300"/>
            <a:ext cx="457200" cy="457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85800"/>
            <a:ext cx="2011680" cy="411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400" cap="all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Use Case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036064" y="685800"/>
            <a:ext cx="2011680" cy="411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400" b="1" cap="all" dirty="0">
                <a:solidFill>
                  <a:schemeClr val="tx2"/>
                </a:solidFill>
                <a:latin typeface="+mj-lt"/>
              </a:rPr>
              <a:t>Party Resolution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072128" y="685800"/>
            <a:ext cx="2011680" cy="411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400" cap="all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Event Management</a:t>
            </a:r>
            <a:endParaRPr lang="en-US" sz="1400" cap="all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108192" y="685800"/>
            <a:ext cx="2011680" cy="411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400" cap="all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PATTERN ANALYSIS</a:t>
            </a:r>
            <a:endParaRPr lang="en-US" sz="1400" cap="all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144256" y="685800"/>
            <a:ext cx="2011680" cy="411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400" cap="all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SOLUTION ROI</a:t>
            </a:r>
            <a:endParaRPr lang="en-US" sz="1400" cap="all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180320" y="685800"/>
            <a:ext cx="2011680" cy="411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400" cap="all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Technology</a:t>
            </a:r>
            <a:endParaRPr lang="en-US" sz="1400" cap="all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" y="1097280"/>
            <a:ext cx="12188952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>
            <a:off x="2936748" y="960120"/>
            <a:ext cx="210312" cy="182880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457200"/>
            <a:fld id="{4FAB73BC-B049-4115-A692-8D63A059BFB8}" type="slidenum">
              <a:rPr lang="en-US" smtClean="0">
                <a:solidFill>
                  <a:prstClr val="white"/>
                </a:solidFill>
              </a:rPr>
              <a:pPr defTabSz="457200"/>
              <a:t>4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1402" y="1243318"/>
            <a:ext cx="11949196" cy="5425910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7168" y="1844335"/>
            <a:ext cx="7540573" cy="457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ounded Rectangular Callout 2"/>
          <p:cNvSpPr/>
          <p:nvPr/>
        </p:nvSpPr>
        <p:spPr>
          <a:xfrm>
            <a:off x="4749553" y="506026"/>
            <a:ext cx="6232125" cy="1085415"/>
          </a:xfrm>
          <a:prstGeom prst="wedgeRoundRectCallout">
            <a:avLst>
              <a:gd name="adj1" fmla="val -62062"/>
              <a:gd name="adj2" fmla="val 8632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Modal window when user clicks one of the accountholder names on the last screen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 smtClean="0"/>
              <a:t>The greyed out material is just to indicate that the focus needs to be on the modal window; whatever design standards have been agreed upon need to be used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3246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619762"/>
              </p:ext>
            </p:extLst>
          </p:nvPr>
        </p:nvGraphicFramePr>
        <p:xfrm>
          <a:off x="7552123" y="4013252"/>
          <a:ext cx="4219955" cy="24536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{5A111915-BE36-4E01-A7E5-04B1672EAD32}</a:tableStyleId>
              </a:tblPr>
              <a:tblGrid>
                <a:gridCol w="1399476"/>
                <a:gridCol w="1335976"/>
                <a:gridCol w="804164"/>
                <a:gridCol w="68033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PARTY NAME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ALIASES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# ACCOUNTS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RISK LEVEL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FFFF00"/>
                          </a:solidFill>
                        </a:rPr>
                        <a:t>Allan B Summers</a:t>
                      </a:r>
                      <a:endParaRPr lang="en-US" sz="1100" b="1" dirty="0">
                        <a:solidFill>
                          <a:srgbClr val="FFFF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FF0000"/>
                          </a:solidFill>
                        </a:rPr>
                        <a:t>Al Summers</a:t>
                      </a:r>
                    </a:p>
                    <a:p>
                      <a:pPr algn="ctr"/>
                      <a:r>
                        <a:rPr lang="en-US" sz="1100" b="1" dirty="0" smtClean="0">
                          <a:solidFill>
                            <a:srgbClr val="FF0000"/>
                          </a:solidFill>
                        </a:rPr>
                        <a:t>Benjamin Summers</a:t>
                      </a:r>
                    </a:p>
                    <a:p>
                      <a:pPr algn="ctr"/>
                      <a:r>
                        <a:rPr lang="en-US" sz="1100" b="1" dirty="0" smtClean="0">
                          <a:solidFill>
                            <a:srgbClr val="FF0000"/>
                          </a:solidFill>
                        </a:rPr>
                        <a:t>Ben Summers</a:t>
                      </a:r>
                      <a:endParaRPr lang="en-US" sz="1100" b="1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1100" b="1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FF0000"/>
                          </a:solidFill>
                        </a:rPr>
                        <a:t>Medium</a:t>
                      </a:r>
                      <a:endParaRPr lang="en-US" sz="1100" b="1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FFFF00"/>
                          </a:solidFill>
                        </a:rPr>
                        <a:t>Max J </a:t>
                      </a:r>
                      <a:r>
                        <a:rPr lang="en-US" sz="1100" b="1" dirty="0" err="1" smtClean="0">
                          <a:solidFill>
                            <a:srgbClr val="FFFF00"/>
                          </a:solidFill>
                        </a:rPr>
                        <a:t>Eisenhardt</a:t>
                      </a:r>
                      <a:endParaRPr lang="en-US" sz="1100" b="1" dirty="0">
                        <a:solidFill>
                          <a:srgbClr val="FFFF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 smtClean="0">
                          <a:solidFill>
                            <a:srgbClr val="FF0000"/>
                          </a:solidFill>
                        </a:rPr>
                        <a:t>Jakob</a:t>
                      </a:r>
                      <a:r>
                        <a:rPr lang="en-US" sz="11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100" b="1" dirty="0" err="1" smtClean="0">
                          <a:solidFill>
                            <a:srgbClr val="FF0000"/>
                          </a:solidFill>
                        </a:rPr>
                        <a:t>Eisenhardt</a:t>
                      </a:r>
                      <a:endParaRPr lang="en-US" sz="11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1100" b="1" dirty="0" smtClean="0">
                          <a:solidFill>
                            <a:srgbClr val="FF0000"/>
                          </a:solidFill>
                        </a:rPr>
                        <a:t>Erik </a:t>
                      </a:r>
                      <a:r>
                        <a:rPr lang="en-US" sz="1100" b="1" dirty="0" err="1" smtClean="0">
                          <a:solidFill>
                            <a:srgbClr val="FF0000"/>
                          </a:solidFill>
                        </a:rPr>
                        <a:t>Lehnsherr</a:t>
                      </a:r>
                      <a:endParaRPr lang="en-US" sz="11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1100" b="1" dirty="0" smtClean="0">
                          <a:solidFill>
                            <a:srgbClr val="FF0000"/>
                          </a:solidFill>
                        </a:rPr>
                        <a:t>Michael J Xavier</a:t>
                      </a:r>
                    </a:p>
                    <a:p>
                      <a:pPr algn="ctr"/>
                      <a:r>
                        <a:rPr lang="en-US" sz="1100" b="1" dirty="0" smtClean="0">
                          <a:solidFill>
                            <a:srgbClr val="FF0000"/>
                          </a:solidFill>
                        </a:rPr>
                        <a:t>John Xavier</a:t>
                      </a:r>
                    </a:p>
                    <a:p>
                      <a:pPr algn="ctr"/>
                      <a:r>
                        <a:rPr lang="en-US" sz="1100" b="1" dirty="0" smtClean="0">
                          <a:solidFill>
                            <a:srgbClr val="FF0000"/>
                          </a:solidFill>
                        </a:rPr>
                        <a:t>Michael White</a:t>
                      </a:r>
                      <a:endParaRPr lang="en-US" sz="1100" b="1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sz="1100" b="1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FF0000"/>
                          </a:solidFill>
                        </a:rPr>
                        <a:t>High</a:t>
                      </a:r>
                      <a:endParaRPr lang="en-US" sz="1100" b="1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FFFF00"/>
                          </a:solidFill>
                        </a:rPr>
                        <a:t>Warren Worthington III</a:t>
                      </a:r>
                      <a:endParaRPr lang="en-US" sz="1100" b="1" dirty="0">
                        <a:solidFill>
                          <a:srgbClr val="FFFF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FF0000"/>
                          </a:solidFill>
                        </a:rPr>
                        <a:t>-James Worthington III</a:t>
                      </a:r>
                      <a:endParaRPr lang="en-US" sz="1100" b="1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1100" b="1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FFFF00"/>
                          </a:solidFill>
                        </a:rPr>
                        <a:t>Low</a:t>
                      </a:r>
                      <a:endParaRPr lang="en-US" sz="1100" b="1" dirty="0">
                        <a:solidFill>
                          <a:srgbClr val="FFFF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FFFF00"/>
                          </a:solidFill>
                        </a:rPr>
                        <a:t>Cain Marko</a:t>
                      </a:r>
                      <a:endParaRPr lang="en-US" sz="1100" b="1" dirty="0">
                        <a:solidFill>
                          <a:srgbClr val="FFFF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FF0000"/>
                          </a:solidFill>
                        </a:rPr>
                        <a:t>Charles Marko</a:t>
                      </a:r>
                    </a:p>
                    <a:p>
                      <a:pPr algn="ctr"/>
                      <a:r>
                        <a:rPr lang="en-US" sz="1100" b="1" dirty="0" smtClean="0">
                          <a:solidFill>
                            <a:srgbClr val="FF0000"/>
                          </a:solidFill>
                        </a:rPr>
                        <a:t>Cain Xavier</a:t>
                      </a:r>
                    </a:p>
                    <a:p>
                      <a:pPr algn="ctr"/>
                      <a:r>
                        <a:rPr lang="en-US" sz="1100" b="1" dirty="0" smtClean="0">
                          <a:solidFill>
                            <a:srgbClr val="FF0000"/>
                          </a:solidFill>
                        </a:rPr>
                        <a:t>John Newton</a:t>
                      </a:r>
                      <a:endParaRPr lang="en-US" sz="1100" b="1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1100" b="1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FFFF00"/>
                          </a:solidFill>
                        </a:rPr>
                        <a:t>Low</a:t>
                      </a:r>
                      <a:endParaRPr lang="en-US" sz="1100" b="1" dirty="0">
                        <a:solidFill>
                          <a:srgbClr val="FFFF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074360"/>
              </p:ext>
            </p:extLst>
          </p:nvPr>
        </p:nvGraphicFramePr>
        <p:xfrm>
          <a:off x="532350" y="3905048"/>
          <a:ext cx="3918331" cy="267004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{69012ECD-51FC-41F1-AA8D-1B2483CD663E}</a:tableStyleId>
              </a:tblPr>
              <a:tblGrid>
                <a:gridCol w="1399476"/>
                <a:gridCol w="1034352"/>
                <a:gridCol w="804164"/>
                <a:gridCol w="68033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PARTY NAME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ALIASES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# ACCOUNTS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RISK LEVEL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Allan B Summers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Al Summers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Low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Benjamin Summers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Ben Summers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Medium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Max J </a:t>
                      </a:r>
                      <a:r>
                        <a:rPr lang="en-US" sz="1100" b="1" dirty="0" err="1" smtClean="0">
                          <a:solidFill>
                            <a:schemeClr val="bg1"/>
                          </a:solidFill>
                        </a:rPr>
                        <a:t>Eisenhardt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 smtClean="0">
                          <a:solidFill>
                            <a:schemeClr val="bg1"/>
                          </a:solidFill>
                        </a:rPr>
                        <a:t>Jakob</a:t>
                      </a:r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100" b="1" dirty="0" err="1" smtClean="0">
                          <a:solidFill>
                            <a:schemeClr val="bg1"/>
                          </a:solidFill>
                        </a:rPr>
                        <a:t>Eisenhardt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High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Erik</a:t>
                      </a:r>
                      <a:r>
                        <a:rPr lang="en-US" sz="11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100" b="1" baseline="0" dirty="0" err="1" smtClean="0">
                          <a:solidFill>
                            <a:schemeClr val="bg1"/>
                          </a:solidFill>
                        </a:rPr>
                        <a:t>Lehnsherr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Low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Michael J Xavier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John Xavier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Low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Michael White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Medium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Warren Worthington III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Low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James Worthington III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Low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Cain Marko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Charles Marko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Low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Cain Xavier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Low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John Newton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Low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893564" y="1257300"/>
            <a:ext cx="2404872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Transaction</a:t>
            </a:r>
          </a:p>
          <a:p>
            <a:pPr algn="ctr"/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Monitoring</a:t>
            </a:r>
            <a:endParaRPr lang="en-US" b="1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98436" y="1257300"/>
            <a:ext cx="2386584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Alerts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680389" y="1257300"/>
            <a:ext cx="2386584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Case</a:t>
            </a:r>
          </a:p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Management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5027" y="1257300"/>
            <a:ext cx="2386584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Operational</a:t>
            </a:r>
          </a:p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Systems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+mj-lt"/>
              </a:rPr>
              <a:t>RCG|</a:t>
            </a:r>
            <a:r>
              <a:rPr lang="en-US" sz="2400" b="1" dirty="0" err="1" smtClean="0">
                <a:solidFill>
                  <a:srgbClr val="FF0000"/>
                </a:solidFill>
                <a:latin typeface="+mj-lt"/>
              </a:rPr>
              <a:t>enable</a:t>
            </a:r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™ Banking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8" t="21976" r="4366" b="21755"/>
          <a:stretch/>
        </p:blipFill>
        <p:spPr>
          <a:xfrm>
            <a:off x="118872" y="114300"/>
            <a:ext cx="2005199" cy="4572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326880" y="114300"/>
            <a:ext cx="2286000" cy="4572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/>
            <a:r>
              <a:rPr lang="en-US" sz="1400" dirty="0" smtClean="0">
                <a:solidFill>
                  <a:schemeClr val="tx2"/>
                </a:solidFill>
                <a:latin typeface="+mj-lt"/>
              </a:rPr>
              <a:t>Welcome, Mike Sommers</a:t>
            </a:r>
            <a:endParaRPr lang="en-US" sz="14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2880" y="114300"/>
            <a:ext cx="457200" cy="457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85800"/>
            <a:ext cx="2011680" cy="411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400" cap="all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Use Case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036064" y="685800"/>
            <a:ext cx="2011680" cy="411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400" cap="all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Party Resolution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072128" y="685800"/>
            <a:ext cx="2011680" cy="411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400" b="1" cap="all" dirty="0">
                <a:solidFill>
                  <a:schemeClr val="tx2"/>
                </a:solidFill>
                <a:latin typeface="+mj-lt"/>
              </a:rPr>
              <a:t>Event Management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108192" y="685800"/>
            <a:ext cx="2011680" cy="411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400" cap="all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PATTERN ANALYSIS</a:t>
            </a:r>
            <a:endParaRPr lang="en-US" sz="1400" cap="all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144256" y="685800"/>
            <a:ext cx="2011680" cy="411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400" cap="all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SOLUTION ROI</a:t>
            </a:r>
            <a:endParaRPr lang="en-US" sz="1400" cap="all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180320" y="685800"/>
            <a:ext cx="2011680" cy="411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400" cap="all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Technology</a:t>
            </a:r>
            <a:endParaRPr lang="en-US" sz="1400" cap="all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" y="1097280"/>
            <a:ext cx="12188952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>
            <a:off x="4972812" y="960120"/>
            <a:ext cx="210312" cy="182880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457200"/>
            <a:fld id="{4FAB73BC-B049-4115-A692-8D63A059BFB8}" type="slidenum">
              <a:rPr lang="en-US" smtClean="0">
                <a:solidFill>
                  <a:prstClr val="white"/>
                </a:solidFill>
              </a:rPr>
              <a:pPr defTabSz="457200"/>
              <a:t>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1611" y="1257300"/>
            <a:ext cx="2386584" cy="914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Core Data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27284" y="1252728"/>
            <a:ext cx="1197864" cy="3017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Personal</a:t>
            </a:r>
            <a:endParaRPr lang="en-US" sz="14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325148" y="1252728"/>
            <a:ext cx="1188720" cy="3017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Business</a:t>
            </a:r>
            <a:endParaRPr lang="en-US" sz="14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27284" y="1554480"/>
            <a:ext cx="2386584" cy="3108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Corporate &amp; Institutional</a:t>
            </a:r>
            <a:endParaRPr lang="en-US" sz="14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27284" y="1865376"/>
            <a:ext cx="1197864" cy="3017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Investment</a:t>
            </a:r>
            <a:endParaRPr lang="en-US" sz="14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325148" y="1865376"/>
            <a:ext cx="1188720" cy="3017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Credit</a:t>
            </a:r>
            <a:endParaRPr lang="en-US" sz="14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507377" y="1261872"/>
            <a:ext cx="2386584" cy="3017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PARTY</a:t>
            </a:r>
            <a:endParaRPr lang="en-US" sz="1400" b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507377" y="1563624"/>
            <a:ext cx="2386584" cy="3108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ACCOUNT</a:t>
            </a:r>
            <a:endParaRPr lang="en-US" sz="1400" b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507377" y="1874520"/>
            <a:ext cx="2386584" cy="3017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TRANSACTION</a:t>
            </a:r>
            <a:endParaRPr lang="en-US" sz="1400" b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902429" y="1261872"/>
            <a:ext cx="2404872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tlCol="0" anchor="ctr"/>
          <a:lstStyle/>
          <a:p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TRANSACTION</a:t>
            </a:r>
          </a:p>
          <a:p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MONITORING</a:t>
            </a:r>
          </a:p>
          <a:p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SYSTEM (TMS)</a:t>
            </a:r>
            <a:endParaRPr lang="en-US" sz="1400" b="1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4802" y="1604772"/>
            <a:ext cx="514438" cy="2286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6"/>
          <a:srcRect l="3378" t="26385" r="3260" b="29645"/>
          <a:stretch/>
        </p:blipFill>
        <p:spPr>
          <a:xfrm>
            <a:off x="6394802" y="1886336"/>
            <a:ext cx="780190" cy="2286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465" y="1319408"/>
            <a:ext cx="617838" cy="228600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9685020" y="1257300"/>
            <a:ext cx="2386584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CASE</a:t>
            </a:r>
          </a:p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MANAGEMENT</a:t>
            </a:r>
          </a:p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TOOL (CMT)</a:t>
            </a:r>
            <a:endParaRPr lang="en-US" sz="14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298436" y="1252728"/>
            <a:ext cx="2386584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ALERTS</a:t>
            </a:r>
            <a:endParaRPr lang="en-US" sz="1400" b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9" name="Striped Right Arrow 28"/>
          <p:cNvSpPr/>
          <p:nvPr/>
        </p:nvSpPr>
        <p:spPr>
          <a:xfrm>
            <a:off x="7051548" y="1492758"/>
            <a:ext cx="457200" cy="457200"/>
          </a:xfrm>
          <a:prstGeom prst="stripedRightArrow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triped Right Arrow 29"/>
          <p:cNvSpPr/>
          <p:nvPr/>
        </p:nvSpPr>
        <p:spPr>
          <a:xfrm>
            <a:off x="9433501" y="1485900"/>
            <a:ext cx="457200" cy="457200"/>
          </a:xfrm>
          <a:prstGeom prst="stripedRightArrow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495" y="1312164"/>
            <a:ext cx="228600" cy="228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518" y="1298448"/>
            <a:ext cx="228600" cy="228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795" y="1616202"/>
            <a:ext cx="254508" cy="228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964" y="1911096"/>
            <a:ext cx="255270" cy="228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840" y="1595628"/>
            <a:ext cx="228600" cy="2286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090" y="1595628"/>
            <a:ext cx="236483" cy="2286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9936" y="1604772"/>
            <a:ext cx="161544" cy="22860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9936" y="1847088"/>
            <a:ext cx="161544" cy="22860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9936" y="1371600"/>
            <a:ext cx="161544" cy="228600"/>
          </a:xfrm>
          <a:prstGeom prst="rect">
            <a:avLst/>
          </a:prstGeom>
        </p:spPr>
      </p:pic>
      <p:sp>
        <p:nvSpPr>
          <p:cNvPr id="63" name="Rectangle 62"/>
          <p:cNvSpPr/>
          <p:nvPr/>
        </p:nvSpPr>
        <p:spPr>
          <a:xfrm>
            <a:off x="131518" y="2162556"/>
            <a:ext cx="2386584" cy="4572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12,000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ACCOUNTS</a:t>
            </a:r>
            <a:endParaRPr lang="en-US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507377" y="2162556"/>
            <a:ext cx="2386584" cy="4572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5"/>
                </a:solidFill>
                <a:latin typeface="Calibri" panose="020F0502020204030204" pitchFamily="34" charset="0"/>
              </a:rPr>
              <a:t>10,000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PARTIES</a:t>
            </a:r>
            <a:endParaRPr lang="en-US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307301" y="2162556"/>
            <a:ext cx="2386584" cy="4572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100,000 </a:t>
            </a:r>
            <a:r>
              <a:rPr lang="en-US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ALERTS</a:t>
            </a:r>
            <a:endParaRPr lang="en-US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902732" y="2162556"/>
            <a:ext cx="2404872" cy="4572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  <a:latin typeface="Calibri" panose="020F0502020204030204" pitchFamily="34" charset="0"/>
              </a:rPr>
              <a:t>1,000,000</a:t>
            </a:r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TRANSACTIONS</a:t>
            </a:r>
            <a:endParaRPr lang="en-US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9677824" y="2162556"/>
            <a:ext cx="2386584" cy="4572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/>
                </a:solidFill>
                <a:latin typeface="Calibri" panose="020F0502020204030204" pitchFamily="34" charset="0"/>
              </a:rPr>
              <a:t>100,000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CASES,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10</a:t>
            </a:r>
            <a:r>
              <a:rPr lang="en-US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 SARs</a:t>
            </a:r>
            <a:endParaRPr lang="en-US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Striped Right Arrow 26"/>
          <p:cNvSpPr/>
          <p:nvPr/>
        </p:nvSpPr>
        <p:spPr>
          <a:xfrm>
            <a:off x="2264723" y="1485900"/>
            <a:ext cx="457200" cy="457200"/>
          </a:xfrm>
          <a:prstGeom prst="stripedRightArrow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triped Right Arrow 27"/>
          <p:cNvSpPr/>
          <p:nvPr/>
        </p:nvSpPr>
        <p:spPr>
          <a:xfrm>
            <a:off x="4671911" y="1485900"/>
            <a:ext cx="457200" cy="457200"/>
          </a:xfrm>
          <a:prstGeom prst="stripedRightArrow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178610"/>
              </p:ext>
            </p:extLst>
          </p:nvPr>
        </p:nvGraphicFramePr>
        <p:xfrm>
          <a:off x="6656134" y="4013252"/>
          <a:ext cx="5413946" cy="24536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{5A111915-BE36-4E01-A7E5-04B1672EAD32}</a:tableStyleId>
              </a:tblPr>
              <a:tblGrid>
                <a:gridCol w="1378839"/>
                <a:gridCol w="1335976"/>
                <a:gridCol w="804164"/>
                <a:gridCol w="680339"/>
                <a:gridCol w="575564"/>
                <a:gridCol w="63906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PARTY NAME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ALIASES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# ACCOUNTS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RISK LEVEL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# TRANS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# ALERTS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Allan B Summers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Al Summers</a:t>
                      </a:r>
                    </a:p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Benjamin Summers</a:t>
                      </a:r>
                    </a:p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Ben Summers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FF0000"/>
                          </a:solidFill>
                        </a:rPr>
                        <a:t>Medium</a:t>
                      </a:r>
                      <a:endParaRPr lang="en-US" sz="1100" b="1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100</a:t>
                      </a:r>
                      <a:endParaRPr lang="en-US" sz="1100" b="1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  <a:endParaRPr lang="en-US" sz="1100" b="1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Max J </a:t>
                      </a:r>
                      <a:r>
                        <a:rPr lang="en-US" sz="1100" b="1" dirty="0" err="1" smtClean="0">
                          <a:solidFill>
                            <a:schemeClr val="bg1"/>
                          </a:solidFill>
                        </a:rPr>
                        <a:t>Eisenhardt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 smtClean="0">
                          <a:solidFill>
                            <a:schemeClr val="bg1"/>
                          </a:solidFill>
                        </a:rPr>
                        <a:t>Jakob</a:t>
                      </a:r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100" b="1" dirty="0" err="1" smtClean="0">
                          <a:solidFill>
                            <a:schemeClr val="bg1"/>
                          </a:solidFill>
                        </a:rPr>
                        <a:t>Eisenhardt</a:t>
                      </a:r>
                      <a:endParaRPr lang="en-US" sz="11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Erik </a:t>
                      </a:r>
                      <a:r>
                        <a:rPr lang="en-US" sz="1100" b="1" dirty="0" err="1" smtClean="0">
                          <a:solidFill>
                            <a:schemeClr val="bg1"/>
                          </a:solidFill>
                        </a:rPr>
                        <a:t>Lehnsherr</a:t>
                      </a:r>
                      <a:endParaRPr lang="en-US" sz="11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Michael J Xavier</a:t>
                      </a:r>
                    </a:p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John Xavier</a:t>
                      </a:r>
                    </a:p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Michael White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FF0000"/>
                          </a:solidFill>
                        </a:rPr>
                        <a:t>High</a:t>
                      </a:r>
                      <a:endParaRPr lang="en-US" sz="1100" b="1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218</a:t>
                      </a:r>
                      <a:endParaRPr lang="en-US" sz="1100" b="1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  <a:endParaRPr lang="en-US" sz="1100" b="1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Warren Worthington III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-James Worthington III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FFFF00"/>
                          </a:solidFill>
                        </a:rPr>
                        <a:t>Low</a:t>
                      </a:r>
                      <a:endParaRPr lang="en-US" sz="1100" b="1" dirty="0">
                        <a:solidFill>
                          <a:srgbClr val="FFFF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FFFF00"/>
                          </a:solidFill>
                          <a:latin typeface="Arial Narrow" panose="020B0606020202030204" pitchFamily="34" charset="0"/>
                        </a:rPr>
                        <a:t>128</a:t>
                      </a:r>
                      <a:endParaRPr lang="en-US" sz="1100" b="1" dirty="0">
                        <a:solidFill>
                          <a:srgbClr val="FFFF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rgbClr val="FFFF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Cain Marko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Charles Marko</a:t>
                      </a:r>
                    </a:p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Cain Xavier</a:t>
                      </a:r>
                    </a:p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John Newton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FFFF00"/>
                          </a:solidFill>
                        </a:rPr>
                        <a:t>Low</a:t>
                      </a:r>
                      <a:endParaRPr lang="en-US" sz="1100" b="1" dirty="0">
                        <a:solidFill>
                          <a:srgbClr val="FFFF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FFFF00"/>
                          </a:solidFill>
                          <a:latin typeface="Arial Narrow" panose="020B0606020202030204" pitchFamily="34" charset="0"/>
                        </a:rPr>
                        <a:t>152</a:t>
                      </a:r>
                      <a:endParaRPr lang="en-US" sz="1100" b="1" dirty="0">
                        <a:solidFill>
                          <a:srgbClr val="FFFF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rgbClr val="FFFF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6" name="Rectangle 85"/>
          <p:cNvSpPr/>
          <p:nvPr/>
        </p:nvSpPr>
        <p:spPr>
          <a:xfrm>
            <a:off x="2507377" y="2619756"/>
            <a:ext cx="2386584" cy="457200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6,000</a:t>
            </a:r>
            <a:r>
              <a:rPr lang="en-US" sz="2200" b="1" dirty="0">
                <a:solidFill>
                  <a:srgbClr val="FFFF00"/>
                </a:solidFill>
                <a:latin typeface="Calibri" panose="020F0502020204030204" pitchFamily="34" charset="0"/>
              </a:rPr>
              <a:t> </a:t>
            </a:r>
            <a:r>
              <a:rPr lang="en-US" sz="2200" b="1" dirty="0" smtClean="0">
                <a:solidFill>
                  <a:srgbClr val="FFFF00"/>
                </a:solidFill>
                <a:latin typeface="Calibri" panose="020F0502020204030204" pitchFamily="34" charset="0"/>
              </a:rPr>
              <a:t>   40%</a:t>
            </a:r>
            <a:r>
              <a:rPr lang="en-US" sz="2200" b="1" dirty="0" smtClean="0">
                <a:solidFill>
                  <a:srgbClr val="FFFF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</a:t>
            </a:r>
            <a:endParaRPr lang="en-US" sz="2200" b="1" dirty="0">
              <a:solidFill>
                <a:srgbClr val="FFFF00"/>
              </a:solidFill>
              <a:latin typeface="Calibri" panose="020F0502020204030204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898195" y="3076956"/>
            <a:ext cx="2404872" cy="457200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891,000</a:t>
            </a:r>
            <a:r>
              <a:rPr lang="en-US" sz="2400" b="1" dirty="0" smtClean="0">
                <a:solidFill>
                  <a:srgbClr val="FFFF00"/>
                </a:solidFill>
                <a:latin typeface="Calibri" panose="020F0502020204030204" pitchFamily="34" charset="0"/>
              </a:rPr>
              <a:t>    </a:t>
            </a:r>
            <a:r>
              <a:rPr lang="en-US" sz="2200" b="1" dirty="0" smtClean="0">
                <a:solidFill>
                  <a:srgbClr val="FFFF00"/>
                </a:solidFill>
                <a:latin typeface="Calibri" panose="020F0502020204030204" pitchFamily="34" charset="0"/>
              </a:rPr>
              <a:t>1%</a:t>
            </a:r>
            <a:r>
              <a:rPr lang="en-US" sz="2200" b="1" dirty="0" smtClean="0">
                <a:solidFill>
                  <a:srgbClr val="FFFF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</a:t>
            </a:r>
            <a:endParaRPr lang="en-US" sz="2200" b="1" dirty="0">
              <a:solidFill>
                <a:srgbClr val="FFFF00"/>
              </a:solidFill>
              <a:latin typeface="Calibri" panose="020F0502020204030204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302615" y="2628275"/>
            <a:ext cx="2386584" cy="457200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109,000</a:t>
            </a:r>
            <a:r>
              <a:rPr lang="en-US" sz="2400" b="1" dirty="0" smtClean="0">
                <a:solidFill>
                  <a:srgbClr val="FFFF00"/>
                </a:solidFill>
                <a:latin typeface="Calibri" panose="020F0502020204030204" pitchFamily="34" charset="0"/>
              </a:rPr>
              <a:t>    </a:t>
            </a:r>
            <a:r>
              <a:rPr lang="en-US" sz="2200" b="1" dirty="0" smtClean="0">
                <a:solidFill>
                  <a:srgbClr val="FFFF00"/>
                </a:solidFill>
                <a:latin typeface="Calibri" panose="020F0502020204030204" pitchFamily="34" charset="0"/>
              </a:rPr>
              <a:t>9%</a:t>
            </a:r>
            <a:r>
              <a:rPr lang="en-US" sz="2200" b="1" dirty="0" smtClean="0">
                <a:solidFill>
                  <a:srgbClr val="FFFF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</a:t>
            </a:r>
            <a:endParaRPr lang="en-US" sz="2200" b="1" dirty="0">
              <a:solidFill>
                <a:srgbClr val="FFFF00"/>
              </a:solidFill>
              <a:latin typeface="Calibri" panose="020F0502020204030204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902708" y="2619756"/>
            <a:ext cx="2404872" cy="4572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479B5F"/>
                </a:solidFill>
                <a:latin typeface="Calibri" panose="020F0502020204030204" pitchFamily="34" charset="0"/>
              </a:rPr>
              <a:t>   900,000 </a:t>
            </a:r>
            <a:r>
              <a:rPr lang="en-US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NON-ALERTS</a:t>
            </a:r>
            <a:endParaRPr lang="en-US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985" y="2730566"/>
            <a:ext cx="228600" cy="228600"/>
          </a:xfrm>
          <a:prstGeom prst="rect">
            <a:avLst/>
          </a:prstGeom>
        </p:spPr>
      </p:pic>
      <p:sp>
        <p:nvSpPr>
          <p:cNvPr id="67" name="Right Arrow 66"/>
          <p:cNvSpPr/>
          <p:nvPr/>
        </p:nvSpPr>
        <p:spPr>
          <a:xfrm>
            <a:off x="5213825" y="5011472"/>
            <a:ext cx="1442309" cy="457200"/>
          </a:xfrm>
          <a:prstGeom prst="rightArrow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Elbow Connector 47"/>
          <p:cNvCxnSpPr>
            <a:stCxn id="90" idx="3"/>
            <a:endCxn id="91" idx="2"/>
          </p:cNvCxnSpPr>
          <p:nvPr/>
        </p:nvCxnSpPr>
        <p:spPr>
          <a:xfrm flipV="1">
            <a:off x="7303067" y="3085475"/>
            <a:ext cx="1192840" cy="220081"/>
          </a:xfrm>
          <a:prstGeom prst="bentConnector2">
            <a:avLst/>
          </a:prstGeom>
          <a:ln w="38100" cmpd="sng"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1"/>
              <a:tileRect/>
            </a:gra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537571"/>
              </p:ext>
            </p:extLst>
          </p:nvPr>
        </p:nvGraphicFramePr>
        <p:xfrm>
          <a:off x="117379" y="3905048"/>
          <a:ext cx="5096446" cy="267004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{69012ECD-51FC-41F1-AA8D-1B2483CD663E}</a:tableStyleId>
              </a:tblPr>
              <a:tblGrid>
                <a:gridCol w="1378839"/>
                <a:gridCol w="1018476"/>
                <a:gridCol w="804164"/>
                <a:gridCol w="680339"/>
                <a:gridCol w="575564"/>
                <a:gridCol w="63906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PARTY NAME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ALIASES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# ACCOUNTS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RISK LEVEL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# TRANS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# ALERTS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Allan B Summers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Al Summers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Low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52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Benjamin Summers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Ben Summers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accent2"/>
                          </a:solidFill>
                        </a:rPr>
                        <a:t>Medium</a:t>
                      </a:r>
                      <a:endParaRPr lang="en-US" sz="1100" b="1" dirty="0">
                        <a:solidFill>
                          <a:schemeClr val="accent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accent2"/>
                          </a:solidFill>
                          <a:latin typeface="Arial Narrow" panose="020B0606020202030204" pitchFamily="34" charset="0"/>
                        </a:rPr>
                        <a:t>48</a:t>
                      </a:r>
                      <a:endParaRPr lang="en-US" sz="1100" b="1" dirty="0">
                        <a:solidFill>
                          <a:schemeClr val="accent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accent2"/>
                          </a:solidFill>
                          <a:latin typeface="Arial Narrow" panose="020B0606020202030204" pitchFamily="34" charset="0"/>
                        </a:rPr>
                        <a:t>48</a:t>
                      </a:r>
                      <a:endParaRPr lang="en-US" sz="1100" b="1" dirty="0">
                        <a:solidFill>
                          <a:schemeClr val="accent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Max J </a:t>
                      </a:r>
                      <a:r>
                        <a:rPr lang="en-US" sz="1100" b="1" dirty="0" err="1" smtClean="0">
                          <a:solidFill>
                            <a:schemeClr val="bg1"/>
                          </a:solidFill>
                        </a:rPr>
                        <a:t>Eisenhardt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 smtClean="0">
                          <a:solidFill>
                            <a:schemeClr val="bg1"/>
                          </a:solidFill>
                        </a:rPr>
                        <a:t>Jakob</a:t>
                      </a:r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100" b="1" dirty="0" err="1" smtClean="0">
                          <a:solidFill>
                            <a:schemeClr val="bg1"/>
                          </a:solidFill>
                        </a:rPr>
                        <a:t>Eisenhardt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accent2"/>
                          </a:solidFill>
                        </a:rPr>
                        <a:t>High</a:t>
                      </a:r>
                      <a:endParaRPr lang="en-US" sz="1100" b="1" dirty="0">
                        <a:solidFill>
                          <a:schemeClr val="accent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accent2"/>
                          </a:solidFill>
                          <a:latin typeface="Arial Narrow" panose="020B0606020202030204" pitchFamily="34" charset="0"/>
                        </a:rPr>
                        <a:t>66</a:t>
                      </a:r>
                      <a:endParaRPr lang="en-US" sz="1100" b="1" dirty="0">
                        <a:solidFill>
                          <a:schemeClr val="accent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accent2"/>
                          </a:solidFill>
                          <a:latin typeface="Arial Narrow" panose="020B0606020202030204" pitchFamily="34" charset="0"/>
                        </a:rPr>
                        <a:t>66</a:t>
                      </a:r>
                      <a:endParaRPr lang="en-US" sz="1100" b="1" dirty="0">
                        <a:solidFill>
                          <a:schemeClr val="accent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Erik</a:t>
                      </a:r>
                      <a:r>
                        <a:rPr lang="en-US" sz="11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100" b="1" baseline="0" dirty="0" err="1" smtClean="0">
                          <a:solidFill>
                            <a:schemeClr val="bg1"/>
                          </a:solidFill>
                        </a:rPr>
                        <a:t>Lehnsherr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Low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56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Michael J Xavier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John Xavier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Low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49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Michael White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accent2"/>
                          </a:solidFill>
                        </a:rPr>
                        <a:t>Medium</a:t>
                      </a:r>
                      <a:endParaRPr lang="en-US" sz="1100" b="1" dirty="0">
                        <a:solidFill>
                          <a:schemeClr val="accent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accent2"/>
                          </a:solidFill>
                          <a:latin typeface="Arial Narrow" panose="020B0606020202030204" pitchFamily="34" charset="0"/>
                        </a:rPr>
                        <a:t>47</a:t>
                      </a:r>
                      <a:endParaRPr lang="en-US" sz="1100" b="1" dirty="0">
                        <a:solidFill>
                          <a:schemeClr val="accent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accent2"/>
                          </a:solidFill>
                          <a:latin typeface="Arial Narrow" panose="020B0606020202030204" pitchFamily="34" charset="0"/>
                        </a:rPr>
                        <a:t>47</a:t>
                      </a:r>
                      <a:endParaRPr lang="en-US" sz="1100" b="1" dirty="0">
                        <a:solidFill>
                          <a:schemeClr val="accent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Warren Worthington III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Low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71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James Worthington III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Low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57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Cain Marko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Charles Marko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Low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76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Cain Xavier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Low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58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John Newton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Low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18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099311"/>
              </p:ext>
            </p:extLst>
          </p:nvPr>
        </p:nvGraphicFramePr>
        <p:xfrm>
          <a:off x="114023" y="3905048"/>
          <a:ext cx="5096446" cy="267004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{69012ECD-51FC-41F1-AA8D-1B2483CD663E}</a:tableStyleId>
              </a:tblPr>
              <a:tblGrid>
                <a:gridCol w="1378839"/>
                <a:gridCol w="1018476"/>
                <a:gridCol w="804164"/>
                <a:gridCol w="680339"/>
                <a:gridCol w="575564"/>
                <a:gridCol w="63906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PARTY NAME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ALIASES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# ACCOUNTS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RISK LEVEL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# TRANS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# ALERTS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Allan B Summers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Al Summers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accent2"/>
                          </a:solidFill>
                        </a:rPr>
                        <a:t>Medium</a:t>
                      </a:r>
                      <a:endParaRPr lang="en-US" sz="1100" b="1" dirty="0">
                        <a:solidFill>
                          <a:schemeClr val="accent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52</a:t>
                      </a:r>
                      <a:endParaRPr lang="en-US" sz="1100" b="1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Benjamin Summers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Ben Summers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accent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accent2"/>
                          </a:solidFill>
                          <a:latin typeface="Arial Narrow" panose="020B0606020202030204" pitchFamily="34" charset="0"/>
                        </a:rPr>
                        <a:t>48</a:t>
                      </a:r>
                      <a:endParaRPr lang="en-US" sz="1100" b="1" dirty="0">
                        <a:solidFill>
                          <a:schemeClr val="accent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accent2"/>
                          </a:solidFill>
                          <a:latin typeface="Arial Narrow" panose="020B0606020202030204" pitchFamily="34" charset="0"/>
                        </a:rPr>
                        <a:t>48</a:t>
                      </a:r>
                      <a:endParaRPr lang="en-US" sz="1100" b="1" dirty="0">
                        <a:solidFill>
                          <a:schemeClr val="accent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Max J </a:t>
                      </a:r>
                      <a:r>
                        <a:rPr lang="en-US" sz="1100" b="1" dirty="0" err="1" smtClean="0">
                          <a:solidFill>
                            <a:schemeClr val="bg1"/>
                          </a:solidFill>
                        </a:rPr>
                        <a:t>Eisenhardt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 smtClean="0">
                          <a:solidFill>
                            <a:schemeClr val="bg1"/>
                          </a:solidFill>
                        </a:rPr>
                        <a:t>Jakob</a:t>
                      </a:r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100" b="1" dirty="0" err="1" smtClean="0">
                          <a:solidFill>
                            <a:schemeClr val="bg1"/>
                          </a:solidFill>
                        </a:rPr>
                        <a:t>Eisenhardt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accent2"/>
                          </a:solidFill>
                        </a:rPr>
                        <a:t>High</a:t>
                      </a:r>
                      <a:endParaRPr lang="en-US" sz="1100" b="1" dirty="0">
                        <a:solidFill>
                          <a:schemeClr val="accent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accent2"/>
                          </a:solidFill>
                          <a:latin typeface="Arial Narrow" panose="020B0606020202030204" pitchFamily="34" charset="0"/>
                        </a:rPr>
                        <a:t>66</a:t>
                      </a:r>
                      <a:endParaRPr lang="en-US" sz="1100" b="1" dirty="0">
                        <a:solidFill>
                          <a:schemeClr val="accent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accent2"/>
                          </a:solidFill>
                          <a:latin typeface="Arial Narrow" panose="020B0606020202030204" pitchFamily="34" charset="0"/>
                        </a:rPr>
                        <a:t>66</a:t>
                      </a:r>
                      <a:endParaRPr lang="en-US" sz="1100" b="1" dirty="0">
                        <a:solidFill>
                          <a:schemeClr val="accent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Erik</a:t>
                      </a:r>
                      <a:r>
                        <a:rPr lang="en-US" sz="11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100" b="1" baseline="0" dirty="0" err="1" smtClean="0">
                          <a:solidFill>
                            <a:schemeClr val="bg1"/>
                          </a:solidFill>
                        </a:rPr>
                        <a:t>Lehnsherr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56</a:t>
                      </a:r>
                      <a:endParaRPr lang="en-US" sz="1100" b="1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Michael J Xavier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John Xavier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49</a:t>
                      </a:r>
                      <a:endParaRPr lang="en-US" sz="1100" b="1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Michael White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accent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accent2"/>
                          </a:solidFill>
                          <a:latin typeface="Arial Narrow" panose="020B0606020202030204" pitchFamily="34" charset="0"/>
                        </a:rPr>
                        <a:t>47</a:t>
                      </a:r>
                      <a:endParaRPr lang="en-US" sz="1100" b="1" dirty="0">
                        <a:solidFill>
                          <a:schemeClr val="accent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accent2"/>
                          </a:solidFill>
                          <a:latin typeface="Arial Narrow" panose="020B0606020202030204" pitchFamily="34" charset="0"/>
                        </a:rPr>
                        <a:t>47</a:t>
                      </a:r>
                      <a:endParaRPr lang="en-US" sz="1100" b="1" dirty="0">
                        <a:solidFill>
                          <a:schemeClr val="accent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Warren Worthington III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Low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71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James Worthington III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Low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57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Cain Marko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Charles Marko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Low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76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Cain Xavier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Low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58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John Newton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Low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18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27432" marR="27432" marT="27432" marB="27432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1" name="Rectangle 70"/>
          <p:cNvSpPr/>
          <p:nvPr/>
        </p:nvSpPr>
        <p:spPr>
          <a:xfrm>
            <a:off x="9672835" y="2624328"/>
            <a:ext cx="2386584" cy="457200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109,000</a:t>
            </a:r>
            <a:r>
              <a:rPr lang="en-US" sz="2200" b="1" dirty="0" smtClean="0">
                <a:solidFill>
                  <a:srgbClr val="FFFF00"/>
                </a:solidFill>
                <a:latin typeface="Calibri" panose="020F0502020204030204" pitchFamily="34" charset="0"/>
              </a:rPr>
              <a:t>    9%</a:t>
            </a:r>
            <a:r>
              <a:rPr lang="en-US" sz="2200" b="1" dirty="0" smtClean="0">
                <a:solidFill>
                  <a:srgbClr val="FFFF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</a:t>
            </a:r>
            <a:endParaRPr lang="en-US" sz="2200" b="1" dirty="0">
              <a:solidFill>
                <a:srgbClr val="FFFF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46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  <p:bldP spid="67" grpId="0" animBg="1"/>
      <p:bldP spid="7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93564" y="1257300"/>
            <a:ext cx="2404872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Transaction</a:t>
            </a:r>
          </a:p>
          <a:p>
            <a:pPr algn="ctr"/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Monitoring</a:t>
            </a:r>
            <a:endParaRPr lang="en-US" b="1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98436" y="1257300"/>
            <a:ext cx="2386584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Alerts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680389" y="1257300"/>
            <a:ext cx="2386584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Case</a:t>
            </a:r>
          </a:p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Management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5027" y="1257300"/>
            <a:ext cx="2386584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Operational</a:t>
            </a:r>
          </a:p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Systems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+mj-lt"/>
              </a:rPr>
              <a:t>RCG|</a:t>
            </a:r>
            <a:r>
              <a:rPr lang="en-US" sz="2400" b="1" dirty="0" err="1" smtClean="0">
                <a:solidFill>
                  <a:srgbClr val="FF0000"/>
                </a:solidFill>
                <a:latin typeface="+mj-lt"/>
              </a:rPr>
              <a:t>enable</a:t>
            </a:r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™ Banking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8" t="21976" r="4366" b="21755"/>
          <a:stretch/>
        </p:blipFill>
        <p:spPr>
          <a:xfrm>
            <a:off x="118872" y="114300"/>
            <a:ext cx="2005199" cy="4572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326880" y="114300"/>
            <a:ext cx="2286000" cy="4572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/>
            <a:r>
              <a:rPr lang="en-US" sz="1400" dirty="0" smtClean="0">
                <a:solidFill>
                  <a:schemeClr val="tx2"/>
                </a:solidFill>
                <a:latin typeface="+mj-lt"/>
              </a:rPr>
              <a:t>Welcome, Mike Sommers</a:t>
            </a:r>
            <a:endParaRPr lang="en-US" sz="14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2880" y="114300"/>
            <a:ext cx="457200" cy="457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85800"/>
            <a:ext cx="2011680" cy="411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400" cap="all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Use Case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036064" y="685800"/>
            <a:ext cx="2011680" cy="411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400" cap="all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Party Resolution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072128" y="685800"/>
            <a:ext cx="2011680" cy="411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400" cap="all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Event Management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108192" y="685800"/>
            <a:ext cx="2011680" cy="411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400" b="1" cap="all" dirty="0">
                <a:solidFill>
                  <a:schemeClr val="tx2"/>
                </a:solidFill>
                <a:latin typeface="+mj-lt"/>
              </a:rPr>
              <a:t>PATTERN ANALYSIS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144256" y="685800"/>
            <a:ext cx="2011680" cy="411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400" cap="all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SOLUTION ROI</a:t>
            </a:r>
            <a:endParaRPr lang="en-US" sz="1400" cap="all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180320" y="685800"/>
            <a:ext cx="2011680" cy="411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400" cap="all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Technology</a:t>
            </a:r>
            <a:endParaRPr lang="en-US" sz="1400" cap="all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" y="1097280"/>
            <a:ext cx="12188952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>
            <a:off x="7011681" y="960120"/>
            <a:ext cx="210312" cy="182880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457200"/>
            <a:fld id="{4FAB73BC-B049-4115-A692-8D63A059BFB8}" type="slidenum">
              <a:rPr lang="en-US" smtClean="0">
                <a:solidFill>
                  <a:prstClr val="white"/>
                </a:solidFill>
              </a:rPr>
              <a:pPr defTabSz="457200"/>
              <a:t>6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1611" y="1257300"/>
            <a:ext cx="2386584" cy="914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Core Data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27284" y="1252728"/>
            <a:ext cx="1197864" cy="3017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Personal</a:t>
            </a:r>
            <a:endParaRPr lang="en-US" sz="14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325148" y="1252728"/>
            <a:ext cx="1188720" cy="3017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Business</a:t>
            </a:r>
            <a:endParaRPr lang="en-US" sz="14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27284" y="1554480"/>
            <a:ext cx="2386584" cy="3108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Corporate &amp; Institutional</a:t>
            </a:r>
            <a:endParaRPr lang="en-US" sz="14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27284" y="1865376"/>
            <a:ext cx="1197864" cy="3017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Investment</a:t>
            </a:r>
            <a:endParaRPr lang="en-US" sz="14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325148" y="1865376"/>
            <a:ext cx="1188720" cy="3017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Credit</a:t>
            </a:r>
            <a:endParaRPr lang="en-US" sz="14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507377" y="1261872"/>
            <a:ext cx="2386584" cy="3017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PARTY</a:t>
            </a:r>
            <a:endParaRPr lang="en-US" sz="1400" b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507377" y="1563624"/>
            <a:ext cx="2386584" cy="3108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ACCOUNT</a:t>
            </a:r>
            <a:endParaRPr lang="en-US" sz="1400" b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507377" y="1874520"/>
            <a:ext cx="2386584" cy="3017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TRANSACTION</a:t>
            </a:r>
            <a:endParaRPr lang="en-US" sz="1400" b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902429" y="1261872"/>
            <a:ext cx="2404872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tlCol="0" anchor="ctr"/>
          <a:lstStyle/>
          <a:p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TRANSACTION</a:t>
            </a:r>
          </a:p>
          <a:p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MONITORING</a:t>
            </a:r>
          </a:p>
          <a:p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SYSTEM (TMS)</a:t>
            </a:r>
            <a:endParaRPr lang="en-US" sz="1400" b="1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4802" y="1604772"/>
            <a:ext cx="514438" cy="2286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6"/>
          <a:srcRect l="3378" t="26385" r="3260" b="29645"/>
          <a:stretch/>
        </p:blipFill>
        <p:spPr>
          <a:xfrm>
            <a:off x="6394802" y="1886336"/>
            <a:ext cx="780190" cy="2286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465" y="1319408"/>
            <a:ext cx="617838" cy="228600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9685020" y="1257300"/>
            <a:ext cx="2386584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CASE</a:t>
            </a:r>
          </a:p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MANAGEMENT</a:t>
            </a:r>
          </a:p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TOOL (CMT)</a:t>
            </a:r>
            <a:endParaRPr lang="en-US" sz="14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298436" y="1252728"/>
            <a:ext cx="2386584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ALERTS</a:t>
            </a:r>
            <a:endParaRPr lang="en-US" sz="1400" b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9" name="Striped Right Arrow 28"/>
          <p:cNvSpPr/>
          <p:nvPr/>
        </p:nvSpPr>
        <p:spPr>
          <a:xfrm>
            <a:off x="7051548" y="1492758"/>
            <a:ext cx="457200" cy="457200"/>
          </a:xfrm>
          <a:prstGeom prst="stripedRightArrow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triped Right Arrow 29"/>
          <p:cNvSpPr/>
          <p:nvPr/>
        </p:nvSpPr>
        <p:spPr>
          <a:xfrm>
            <a:off x="9433501" y="1485900"/>
            <a:ext cx="457200" cy="457200"/>
          </a:xfrm>
          <a:prstGeom prst="stripedRightArrow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495" y="1312164"/>
            <a:ext cx="228600" cy="228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518" y="1298448"/>
            <a:ext cx="228600" cy="228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795" y="1616202"/>
            <a:ext cx="254508" cy="228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964" y="1911096"/>
            <a:ext cx="255270" cy="228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840" y="1595628"/>
            <a:ext cx="228600" cy="2286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090" y="1595628"/>
            <a:ext cx="236483" cy="2286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9936" y="1604772"/>
            <a:ext cx="161544" cy="22860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9936" y="1847088"/>
            <a:ext cx="161544" cy="22860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9936" y="1371600"/>
            <a:ext cx="161544" cy="228600"/>
          </a:xfrm>
          <a:prstGeom prst="rect">
            <a:avLst/>
          </a:prstGeom>
        </p:spPr>
      </p:pic>
      <p:sp>
        <p:nvSpPr>
          <p:cNvPr id="63" name="Rectangle 62"/>
          <p:cNvSpPr/>
          <p:nvPr/>
        </p:nvSpPr>
        <p:spPr>
          <a:xfrm>
            <a:off x="131518" y="2162556"/>
            <a:ext cx="2386584" cy="4572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12,000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ACCOUNTS</a:t>
            </a:r>
            <a:endParaRPr lang="en-US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507377" y="2162556"/>
            <a:ext cx="2386584" cy="4572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5"/>
                </a:solidFill>
                <a:latin typeface="Calibri" panose="020F0502020204030204" pitchFamily="34" charset="0"/>
              </a:rPr>
              <a:t>10,000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PARTIES</a:t>
            </a:r>
            <a:endParaRPr lang="en-US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307301" y="2162556"/>
            <a:ext cx="2386584" cy="4572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100,000 </a:t>
            </a:r>
            <a:r>
              <a:rPr lang="en-US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ALERTS</a:t>
            </a:r>
            <a:endParaRPr lang="en-US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902732" y="2162556"/>
            <a:ext cx="2404872" cy="4572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  <a:latin typeface="Calibri" panose="020F0502020204030204" pitchFamily="34" charset="0"/>
              </a:rPr>
              <a:t>1,000,000</a:t>
            </a:r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TRANSACTIONS</a:t>
            </a:r>
            <a:endParaRPr lang="en-US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9677824" y="2162556"/>
            <a:ext cx="2386584" cy="4572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/>
                </a:solidFill>
                <a:latin typeface="Calibri" panose="020F0502020204030204" pitchFamily="34" charset="0"/>
              </a:rPr>
              <a:t>100,000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CASES,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10</a:t>
            </a:r>
            <a:r>
              <a:rPr lang="en-US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 SARs</a:t>
            </a:r>
            <a:endParaRPr lang="en-US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Striped Right Arrow 26"/>
          <p:cNvSpPr/>
          <p:nvPr/>
        </p:nvSpPr>
        <p:spPr>
          <a:xfrm>
            <a:off x="2264723" y="1485900"/>
            <a:ext cx="457200" cy="457200"/>
          </a:xfrm>
          <a:prstGeom prst="stripedRightArrow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triped Right Arrow 27"/>
          <p:cNvSpPr/>
          <p:nvPr/>
        </p:nvSpPr>
        <p:spPr>
          <a:xfrm>
            <a:off x="4671911" y="1485900"/>
            <a:ext cx="457200" cy="457200"/>
          </a:xfrm>
          <a:prstGeom prst="stripedRightArrow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507377" y="2622042"/>
            <a:ext cx="2386584" cy="457200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6,000</a:t>
            </a:r>
            <a:r>
              <a:rPr lang="en-US" sz="2200" b="1" dirty="0">
                <a:solidFill>
                  <a:srgbClr val="FFFF00"/>
                </a:solidFill>
                <a:latin typeface="Calibri" panose="020F0502020204030204" pitchFamily="34" charset="0"/>
              </a:rPr>
              <a:t> </a:t>
            </a:r>
            <a:r>
              <a:rPr lang="en-US" sz="2200" b="1" dirty="0" smtClean="0">
                <a:solidFill>
                  <a:srgbClr val="FFFF00"/>
                </a:solidFill>
                <a:latin typeface="Calibri" panose="020F0502020204030204" pitchFamily="34" charset="0"/>
              </a:rPr>
              <a:t>   40%</a:t>
            </a:r>
            <a:r>
              <a:rPr lang="en-US" sz="2200" b="1" dirty="0" smtClean="0">
                <a:solidFill>
                  <a:srgbClr val="FFFF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</a:t>
            </a:r>
            <a:endParaRPr lang="en-US" sz="2200" b="1" dirty="0">
              <a:solidFill>
                <a:srgbClr val="FFFF00"/>
              </a:solidFill>
              <a:latin typeface="Calibri" panose="020F0502020204030204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898195" y="3076956"/>
            <a:ext cx="2404872" cy="457200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899,843</a:t>
            </a:r>
            <a:r>
              <a:rPr lang="en-US" sz="2400" b="1" dirty="0" smtClean="0">
                <a:solidFill>
                  <a:srgbClr val="FFFF00"/>
                </a:solidFill>
                <a:latin typeface="Calibri" panose="020F0502020204030204" pitchFamily="34" charset="0"/>
              </a:rPr>
              <a:t>    </a:t>
            </a:r>
            <a:r>
              <a:rPr lang="en-US" sz="2200" b="1" dirty="0" smtClean="0">
                <a:solidFill>
                  <a:srgbClr val="FFFF00"/>
                </a:solidFill>
                <a:latin typeface="Calibri" panose="020F0502020204030204" pitchFamily="34" charset="0"/>
              </a:rPr>
              <a:t>.02%</a:t>
            </a:r>
            <a:r>
              <a:rPr lang="en-US" sz="2200" b="1" dirty="0" smtClean="0">
                <a:solidFill>
                  <a:srgbClr val="FFFF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</a:t>
            </a:r>
            <a:endParaRPr lang="en-US" sz="2200" b="1" dirty="0">
              <a:solidFill>
                <a:srgbClr val="FFFF00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302615" y="2622042"/>
            <a:ext cx="2386584" cy="457200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100,157</a:t>
            </a:r>
            <a:r>
              <a:rPr lang="en-US" sz="2400" b="1" dirty="0" smtClean="0">
                <a:solidFill>
                  <a:srgbClr val="FFFF00"/>
                </a:solidFill>
                <a:latin typeface="Calibri" panose="020F0502020204030204" pitchFamily="34" charset="0"/>
              </a:rPr>
              <a:t>    </a:t>
            </a:r>
            <a:r>
              <a:rPr lang="en-US" sz="2200" b="1" dirty="0" smtClean="0">
                <a:solidFill>
                  <a:srgbClr val="FFFF00"/>
                </a:solidFill>
                <a:latin typeface="Calibri" panose="020F0502020204030204" pitchFamily="34" charset="0"/>
              </a:rPr>
              <a:t>.16%</a:t>
            </a:r>
            <a:r>
              <a:rPr lang="en-US" sz="2200" b="1" dirty="0" smtClean="0">
                <a:solidFill>
                  <a:srgbClr val="FFFF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</a:t>
            </a:r>
            <a:endParaRPr lang="en-US" sz="2200" b="1" dirty="0">
              <a:solidFill>
                <a:srgbClr val="FFFF00"/>
              </a:solidFill>
              <a:latin typeface="Calibri" panose="020F0502020204030204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902708" y="2622042"/>
            <a:ext cx="2404872" cy="4572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479B5F"/>
                </a:solidFill>
                <a:latin typeface="Calibri" panose="020F0502020204030204" pitchFamily="34" charset="0"/>
              </a:rPr>
              <a:t>   900,000 </a:t>
            </a:r>
            <a:r>
              <a:rPr lang="en-US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NON-ALERTS</a:t>
            </a:r>
            <a:endParaRPr lang="en-US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985" y="2736342"/>
            <a:ext cx="228600" cy="228600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>
          <a:xfrm>
            <a:off x="4898195" y="3073009"/>
            <a:ext cx="2404872" cy="457200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891,000</a:t>
            </a:r>
            <a:r>
              <a:rPr lang="en-US" sz="2200" b="1" dirty="0" smtClean="0">
                <a:solidFill>
                  <a:srgbClr val="FFFF00"/>
                </a:solidFill>
                <a:latin typeface="Calibri" panose="020F0502020204030204" pitchFamily="34" charset="0"/>
              </a:rPr>
              <a:t>    1%</a:t>
            </a:r>
            <a:r>
              <a:rPr lang="en-US" sz="2200" b="1" dirty="0" smtClean="0">
                <a:solidFill>
                  <a:srgbClr val="FFFF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</a:t>
            </a:r>
            <a:endParaRPr lang="en-US" sz="2200" b="1" dirty="0">
              <a:solidFill>
                <a:srgbClr val="FFFF00"/>
              </a:solidFill>
              <a:latin typeface="Calibri" panose="020F0502020204030204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302615" y="2622042"/>
            <a:ext cx="2386584" cy="457200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109,000</a:t>
            </a:r>
            <a:r>
              <a:rPr lang="en-US" sz="2200" b="1" dirty="0" smtClean="0">
                <a:solidFill>
                  <a:srgbClr val="FFFF00"/>
                </a:solidFill>
                <a:latin typeface="Calibri" panose="020F0502020204030204" pitchFamily="34" charset="0"/>
              </a:rPr>
              <a:t>    9%</a:t>
            </a:r>
            <a:r>
              <a:rPr lang="en-US" sz="2200" b="1" dirty="0" smtClean="0">
                <a:solidFill>
                  <a:srgbClr val="FFFF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</a:t>
            </a:r>
            <a:endParaRPr lang="en-US" sz="2200" b="1" dirty="0">
              <a:solidFill>
                <a:srgbClr val="FFFF00"/>
              </a:solidFill>
              <a:latin typeface="Calibri" panose="020F0502020204030204" pitchFamily="34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7302615" y="2622042"/>
            <a:ext cx="2386584" cy="457200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76,300</a:t>
            </a:r>
            <a:r>
              <a:rPr lang="en-US" sz="2200" b="1" dirty="0" smtClean="0">
                <a:solidFill>
                  <a:srgbClr val="FFFF00"/>
                </a:solidFill>
                <a:latin typeface="Calibri" panose="020F0502020204030204" pitchFamily="34" charset="0"/>
              </a:rPr>
              <a:t>    24%</a:t>
            </a:r>
            <a:r>
              <a:rPr lang="en-US" sz="2200" b="1" dirty="0" smtClean="0">
                <a:solidFill>
                  <a:srgbClr val="FFFF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</a:t>
            </a:r>
            <a:endParaRPr lang="en-US" sz="2200" b="1" dirty="0">
              <a:solidFill>
                <a:srgbClr val="FFFF00"/>
              </a:solidFill>
              <a:latin typeface="Calibri" panose="020F0502020204030204" pitchFamily="34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672835" y="2622042"/>
            <a:ext cx="2386584" cy="457200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109,000</a:t>
            </a:r>
            <a:r>
              <a:rPr lang="en-US" sz="2200" b="1" dirty="0" smtClean="0">
                <a:solidFill>
                  <a:srgbClr val="FFFF00"/>
                </a:solidFill>
                <a:latin typeface="Calibri" panose="020F0502020204030204" pitchFamily="34" charset="0"/>
              </a:rPr>
              <a:t>    9%</a:t>
            </a:r>
            <a:r>
              <a:rPr lang="en-US" sz="2200" b="1" dirty="0" smtClean="0">
                <a:solidFill>
                  <a:srgbClr val="FFFF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</a:t>
            </a:r>
            <a:endParaRPr lang="en-US" sz="2200" b="1" dirty="0">
              <a:solidFill>
                <a:srgbClr val="FFFF00"/>
              </a:solidFill>
              <a:latin typeface="Calibri" panose="020F0502020204030204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9672835" y="2622042"/>
            <a:ext cx="2386584" cy="457200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76,300</a:t>
            </a:r>
            <a:r>
              <a:rPr lang="en-US" sz="2200" b="1" dirty="0" smtClean="0">
                <a:solidFill>
                  <a:srgbClr val="FFFF00"/>
                </a:solidFill>
                <a:latin typeface="Calibri" panose="020F0502020204030204" pitchFamily="34" charset="0"/>
              </a:rPr>
              <a:t>    24%</a:t>
            </a:r>
            <a:r>
              <a:rPr lang="en-US" sz="2200" b="1" dirty="0" smtClean="0">
                <a:solidFill>
                  <a:srgbClr val="FFFF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</a:t>
            </a:r>
            <a:endParaRPr lang="en-US" sz="2200" b="1" dirty="0">
              <a:solidFill>
                <a:srgbClr val="FFFF00"/>
              </a:solidFill>
              <a:latin typeface="Calibri" panose="020F0502020204030204" pitchFamily="34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672835" y="3088386"/>
            <a:ext cx="2386584" cy="457200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12</a:t>
            </a: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</a:rPr>
              <a:t>SARs</a:t>
            </a:r>
            <a:r>
              <a:rPr lang="en-US" sz="2200" b="1" dirty="0" smtClean="0">
                <a:solidFill>
                  <a:srgbClr val="FFFF00"/>
                </a:solidFill>
                <a:latin typeface="Calibri" panose="020F0502020204030204" pitchFamily="34" charset="0"/>
              </a:rPr>
              <a:t>    20%</a:t>
            </a:r>
            <a:r>
              <a:rPr lang="en-US" sz="2200" b="1" dirty="0" smtClean="0">
                <a:solidFill>
                  <a:srgbClr val="FFFF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</a:t>
            </a:r>
            <a:endParaRPr lang="en-US" sz="2200" b="1" dirty="0">
              <a:solidFill>
                <a:srgbClr val="FFFF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470282"/>
              </p:ext>
            </p:extLst>
          </p:nvPr>
        </p:nvGraphicFramePr>
        <p:xfrm>
          <a:off x="257810" y="3973693"/>
          <a:ext cx="9856470" cy="25908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75030"/>
                <a:gridCol w="1224280"/>
                <a:gridCol w="1230630"/>
                <a:gridCol w="1186180"/>
                <a:gridCol w="1249680"/>
                <a:gridCol w="1230630"/>
                <a:gridCol w="1211580"/>
                <a:gridCol w="862330"/>
                <a:gridCol w="78613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TRAN DATE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ORIG ACCT NAME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ORIG ACCT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ORIG ACCT TYPE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BENE ACCT NAME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BENE ACCT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BENE ACCT TYPE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BENE TYPE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AMOUNT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12/22/2016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John Miller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8986742402353060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Brokerage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John</a:t>
                      </a:r>
                      <a:r>
                        <a:rPr lang="en-US" sz="1100" baseline="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 Miller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8885874888002410</a:t>
                      </a:r>
                      <a:endParaRPr lang="en-US" sz="11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Personal Checking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Individual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$ 13579.94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12/23/2016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John Miller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8885874888002410</a:t>
                      </a:r>
                      <a:endParaRPr lang="en-US" sz="11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Personal Checking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Sara Miller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4669911227420210</a:t>
                      </a:r>
                      <a:endParaRPr lang="en-US" sz="11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Personal Checking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Individual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$ 13221.18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12/27/2016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Sara Miller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4669911227420210</a:t>
                      </a:r>
                      <a:endParaRPr lang="en-US" sz="11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Personal Checking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Kayla Miller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3845264412530440</a:t>
                      </a:r>
                      <a:endParaRPr lang="en-US" sz="11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Personal Checking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Individual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$ 13221.18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12/29/2016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Kayla Miller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3845264412530440</a:t>
                      </a:r>
                      <a:endParaRPr lang="en-US" sz="11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Personal Checking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Hofstra</a:t>
                      </a:r>
                      <a:r>
                        <a:rPr lang="en-US" sz="1100" baseline="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 University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9983250102142650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Institutional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Educational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$ 13221.18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12/01/2016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err="1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Jakob</a:t>
                      </a:r>
                      <a:r>
                        <a:rPr lang="en-US" sz="1100" b="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sz="1100" b="0" dirty="0" err="1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Eisenhardt</a:t>
                      </a:r>
                      <a:endParaRPr lang="en-US" sz="11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7834387065827730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Business Checking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Cain Marko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3587245496400580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Personal Checking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Individual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$ 2451.08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12/03/2016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Erik </a:t>
                      </a:r>
                      <a:r>
                        <a:rPr lang="en-US" sz="1100" b="0" dirty="0" err="1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Lehnsherr</a:t>
                      </a:r>
                      <a:endParaRPr lang="en-US" sz="11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4539144912418400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Personal Checking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Charles Marko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7592319833746780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Personal Checking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Individual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$ 2515.86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12/05/2016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Michael J Xavier</a:t>
                      </a:r>
                      <a:endParaRPr lang="en-US" sz="11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8236067807559860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Business Checking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Cain Xavier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4689820176460600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Personal Checking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Individual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$ 2544.39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12/07/2016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John Xavier</a:t>
                      </a:r>
                      <a:endParaRPr lang="en-US" sz="11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5817615901604970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Business Checking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John Newton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2754883146226670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Personal Checking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Individual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$ 2467.57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12/08/2016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Michael White</a:t>
                      </a:r>
                      <a:endParaRPr lang="en-US" sz="11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9624082862719340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Personal Checking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Cain Marko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6204565994791050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Personal Checking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Individual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$ 2483.05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282313"/>
              </p:ext>
            </p:extLst>
          </p:nvPr>
        </p:nvGraphicFramePr>
        <p:xfrm>
          <a:off x="257810" y="3975979"/>
          <a:ext cx="9856470" cy="25908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75030"/>
                <a:gridCol w="1224280"/>
                <a:gridCol w="1230630"/>
                <a:gridCol w="1186180"/>
                <a:gridCol w="1249680"/>
                <a:gridCol w="1230630"/>
                <a:gridCol w="1211580"/>
                <a:gridCol w="862330"/>
                <a:gridCol w="78613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TRAN DATE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ORIG ACCT NAME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ORIG ACCT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ORIG ACCT TYPE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BENE ACCT NAME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BENE ACCT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BENE ACCT TYPE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BENE TYPE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AMOUNT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12/22/2016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John Miller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8986742402353060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Brokerage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John</a:t>
                      </a:r>
                      <a:r>
                        <a:rPr lang="en-US" sz="1100" baseline="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 Miller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8885874888002410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Personal Checking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Individual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$ 13579.94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12/23/2016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John Miller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8885874888002410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Personal Checking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Sara Miller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4669911227420210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Personal Checking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Individual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$ 13221.18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12/27/2016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Sara Miller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4669911227420210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Personal Checking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Kayla Miller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3845264412530440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Personal Checking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Individual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$ 13221.18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12/29/2016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Kayla Miller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3845264412530440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Personal Checking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Hofstra</a:t>
                      </a:r>
                      <a:r>
                        <a:rPr lang="en-US" sz="1100" baseline="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 University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9983250102142650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Institutional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Educational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$ 13221.18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12/01/2016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err="1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Jakob</a:t>
                      </a:r>
                      <a:r>
                        <a:rPr lang="en-US" sz="1100" b="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sz="1100" b="0" dirty="0" err="1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Eisenhardt</a:t>
                      </a:r>
                      <a:endParaRPr lang="en-US" sz="11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7834387065827730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Business Checking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Cain Marko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3587245496400580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Personal Checking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Individual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$ 2451.08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12/03/2016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Erik </a:t>
                      </a:r>
                      <a:r>
                        <a:rPr lang="en-US" sz="1100" b="0" dirty="0" err="1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Lehnsherr</a:t>
                      </a:r>
                      <a:endParaRPr lang="en-US" sz="11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4539144912418400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Personal Checking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Charles Marko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7592319833746780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Personal Checking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Individual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$ 2515.86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12/05/2016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Michael J Xavier</a:t>
                      </a:r>
                      <a:endParaRPr lang="en-US" sz="11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8236067807559860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Business Checking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Cain Xavier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4689820176460600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Personal Checking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Individual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$ 2544.39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12/07/2016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John Xavier</a:t>
                      </a:r>
                      <a:endParaRPr lang="en-US" sz="11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5817615901604970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Business Checking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John Newton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2754883146226670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Personal Checking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Individual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$ 2467.57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12/08/2016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Michael White</a:t>
                      </a:r>
                      <a:endParaRPr lang="en-US" sz="11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9624082862719340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Personal Checking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Cain Marko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6204565994791050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Personal Checking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Individual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$ 2483.05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7" name="Straight Connector 76"/>
          <p:cNvCxnSpPr/>
          <p:nvPr/>
        </p:nvCxnSpPr>
        <p:spPr>
          <a:xfrm flipH="1">
            <a:off x="3581400" y="4364397"/>
            <a:ext cx="2438400" cy="23706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3581400" y="4618397"/>
            <a:ext cx="2438400" cy="23706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3581400" y="4872397"/>
            <a:ext cx="2438400" cy="23706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840228"/>
              </p:ext>
            </p:extLst>
          </p:nvPr>
        </p:nvGraphicFramePr>
        <p:xfrm>
          <a:off x="257810" y="3975979"/>
          <a:ext cx="9856470" cy="25908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75030"/>
                <a:gridCol w="1224280"/>
                <a:gridCol w="1230630"/>
                <a:gridCol w="1186180"/>
                <a:gridCol w="1249680"/>
                <a:gridCol w="1230630"/>
                <a:gridCol w="1211580"/>
                <a:gridCol w="862330"/>
                <a:gridCol w="78613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TRAN DATE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ORIG ACCT NAME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ORIG ACCT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ORIG ACCT TYPE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BENE ACCT NAME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BENE ACCT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BENE ACCT TYPE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BENE TYPE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AMOUNT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12/22/2016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John Miller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8986742402353060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Brokerage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John</a:t>
                      </a:r>
                      <a:r>
                        <a:rPr lang="en-US" sz="1100" baseline="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 Miller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8885874888002410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Personal Checking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Individual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$ 13579.94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12/23/2016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John Miller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8885874888002410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Personal Checking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Sara Miller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4669911227420210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Personal Checking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Individual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$ 13221.18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12/27/2016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Sara Miller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4669911227420210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Personal Checking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Kayla Miller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3845264412530440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Personal Checking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Individual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$ 13221.18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12/29/2016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Kayla Miller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3845264412530440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Personal Checking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Hofstra</a:t>
                      </a:r>
                      <a:r>
                        <a:rPr lang="en-US" sz="1100" baseline="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 University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9983250102142650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Institutional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Educational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$ 13221.18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12/01/2016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err="1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Jakob</a:t>
                      </a:r>
                      <a:r>
                        <a:rPr lang="en-US" sz="1100" b="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sz="1100" b="0" dirty="0" err="1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Eisenhardt</a:t>
                      </a:r>
                      <a:endParaRPr lang="en-US" sz="11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7834387065827730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Business Checking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Cain Marko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3587245496400580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Personal Checking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Individual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$ 2451.08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12/03/2016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Erik </a:t>
                      </a:r>
                      <a:r>
                        <a:rPr lang="en-US" sz="1100" b="0" dirty="0" err="1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Lehnsherr</a:t>
                      </a:r>
                      <a:endParaRPr lang="en-US" sz="11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4539144912418400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Personal Checking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Charles Marko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7592319833746780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Personal Checking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Individual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$ 2515.86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12/05/2016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Michael J Xavier</a:t>
                      </a:r>
                      <a:endParaRPr lang="en-US" sz="11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8236067807559860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Business Checking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Cain Xavier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4689820176460600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Personal Checking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Individual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$ 2544.39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12/07/2016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John Xavier</a:t>
                      </a:r>
                      <a:endParaRPr lang="en-US" sz="11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5817615901604970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Business Checking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John Newton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2754883146226670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Personal Checking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Individual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$ 2467.57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12/08/2016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Michael White</a:t>
                      </a:r>
                      <a:endParaRPr lang="en-US" sz="11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9624082862719340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Personal Checking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Cain Marko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6204565994791050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Personal Checking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Individual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$ 2483.05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4" name="Straight Connector 83"/>
          <p:cNvCxnSpPr/>
          <p:nvPr/>
        </p:nvCxnSpPr>
        <p:spPr>
          <a:xfrm flipH="1">
            <a:off x="3581400" y="4364397"/>
            <a:ext cx="2438400" cy="23706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3581400" y="4618397"/>
            <a:ext cx="2438400" cy="23706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3581400" y="4872397"/>
            <a:ext cx="2438400" cy="23706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113401"/>
              </p:ext>
            </p:extLst>
          </p:nvPr>
        </p:nvGraphicFramePr>
        <p:xfrm>
          <a:off x="257810" y="3974836"/>
          <a:ext cx="11676380" cy="25908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75030"/>
                <a:gridCol w="1224280"/>
                <a:gridCol w="1230630"/>
                <a:gridCol w="1186180"/>
                <a:gridCol w="1249680"/>
                <a:gridCol w="1230630"/>
                <a:gridCol w="1211580"/>
                <a:gridCol w="862330"/>
                <a:gridCol w="786130"/>
                <a:gridCol w="925830"/>
                <a:gridCol w="89408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TRAN DATE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ORIG ACCT NAME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ORIG ACCT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ORIG ACCT TYPE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BENE ACCT NAME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BENE ACCT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BENE ACCT TYPE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BENE TYPE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AMOUNT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RISK SCORE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REAS CODE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12/22/2016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John Miller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8986742402353060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Brokerage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John</a:t>
                      </a:r>
                      <a:r>
                        <a:rPr lang="en-US" sz="1100" baseline="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 Miller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Arial Narrow" panose="020B0606020202030204" pitchFamily="34" charset="0"/>
                        </a:rPr>
                        <a:t>8885874888002410</a:t>
                      </a:r>
                      <a:endParaRPr lang="en-US" sz="1100" b="1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Personal Checking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Individual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$ 13579.94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66FF33"/>
                          </a:solidFill>
                          <a:latin typeface="Arial Narrow" panose="020B0606020202030204" pitchFamily="34" charset="0"/>
                        </a:rPr>
                        <a:t>23</a:t>
                      </a:r>
                      <a:endParaRPr lang="en-US" sz="1100" b="1" dirty="0">
                        <a:solidFill>
                          <a:srgbClr val="66FF33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66FF33"/>
                          </a:solidFill>
                          <a:latin typeface="Arial Narrow" panose="020B0606020202030204" pitchFamily="34" charset="0"/>
                        </a:rPr>
                        <a:t>EDUC</a:t>
                      </a:r>
                      <a:endParaRPr lang="en-US" sz="1100" b="1" dirty="0">
                        <a:solidFill>
                          <a:srgbClr val="66FF33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12/23/2016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John Miller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Arial Narrow" panose="020B0606020202030204" pitchFamily="34" charset="0"/>
                        </a:rPr>
                        <a:t>8885874888002410</a:t>
                      </a:r>
                      <a:endParaRPr lang="en-US" sz="1100" b="1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Personal Checking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Sara Miller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Arial Narrow" panose="020B0606020202030204" pitchFamily="34" charset="0"/>
                        </a:rPr>
                        <a:t>4669911227420210</a:t>
                      </a:r>
                      <a:endParaRPr lang="en-US" sz="1100" b="1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Personal Checking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Individual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$ 13221.18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66FF33"/>
                          </a:solidFill>
                          <a:latin typeface="Arial Narrow" panose="020B0606020202030204" pitchFamily="34" charset="0"/>
                        </a:rPr>
                        <a:t>23</a:t>
                      </a:r>
                      <a:endParaRPr lang="en-US" sz="1100" b="1" dirty="0">
                        <a:solidFill>
                          <a:srgbClr val="66FF33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66FF33"/>
                          </a:solidFill>
                          <a:latin typeface="Arial Narrow" panose="020B0606020202030204" pitchFamily="34" charset="0"/>
                        </a:rPr>
                        <a:t>EDUC</a:t>
                      </a:r>
                      <a:endParaRPr lang="en-US" sz="1100" b="1" dirty="0">
                        <a:solidFill>
                          <a:srgbClr val="66FF33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12/27/2016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Sara Miller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Arial Narrow" panose="020B0606020202030204" pitchFamily="34" charset="0"/>
                        </a:rPr>
                        <a:t>4669911227420210</a:t>
                      </a:r>
                      <a:endParaRPr lang="en-US" sz="1100" b="1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Personal Checking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Kayla Miller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Arial Narrow" panose="020B0606020202030204" pitchFamily="34" charset="0"/>
                        </a:rPr>
                        <a:t>3845264412530440</a:t>
                      </a:r>
                      <a:endParaRPr lang="en-US" sz="1100" b="1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Personal Checking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Individual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$ 13221.18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rgbClr val="66FF33"/>
                          </a:solidFill>
                          <a:latin typeface="Arial Narrow" panose="020B0606020202030204" pitchFamily="34" charset="0"/>
                        </a:rPr>
                        <a:t>23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rgbClr val="66FF33"/>
                          </a:solidFill>
                          <a:latin typeface="Arial Narrow" panose="020B0606020202030204" pitchFamily="34" charset="0"/>
                        </a:rPr>
                        <a:t>EDUC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12/29/2016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Kayla Miller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Arial Narrow" panose="020B0606020202030204" pitchFamily="34" charset="0"/>
                        </a:rPr>
                        <a:t>3845264412530440</a:t>
                      </a:r>
                      <a:endParaRPr lang="en-US" sz="1100" b="1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Personal Checking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Hofstra</a:t>
                      </a:r>
                      <a:r>
                        <a:rPr lang="en-US" sz="1100" baseline="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 University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9983250102142650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Institutional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latin typeface="Arial Narrow" panose="020B0606020202030204" pitchFamily="34" charset="0"/>
                        </a:rPr>
                        <a:t>Educational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$ 13221.18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rgbClr val="66FF33"/>
                          </a:solidFill>
                          <a:latin typeface="Arial Narrow" panose="020B0606020202030204" pitchFamily="34" charset="0"/>
                        </a:rPr>
                        <a:t>23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rgbClr val="66FF33"/>
                          </a:solidFill>
                          <a:latin typeface="Arial Narrow" panose="020B0606020202030204" pitchFamily="34" charset="0"/>
                        </a:rPr>
                        <a:t>EDUC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12/01/2016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err="1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Jakob</a:t>
                      </a:r>
                      <a:r>
                        <a:rPr lang="en-US" sz="1100" b="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sz="1100" b="0" dirty="0" err="1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Eisenhardt</a:t>
                      </a:r>
                      <a:endParaRPr lang="en-US" sz="11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7834387065827730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Business Checking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Cain Marko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3587245496400580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Personal Checking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Individual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$ 2451.08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12/03/2016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Erik </a:t>
                      </a:r>
                      <a:r>
                        <a:rPr lang="en-US" sz="1100" b="0" dirty="0" err="1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Lehnsherr</a:t>
                      </a:r>
                      <a:endParaRPr lang="en-US" sz="11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4539144912418400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Personal Checking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Charles Marko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7592319833746780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Personal Checking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Individual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$ 2515.86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12/05/2016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Michael J Xavier</a:t>
                      </a:r>
                      <a:endParaRPr lang="en-US" sz="11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8236067807559860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Business Checking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Cain Xavier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4689820176460600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Personal Checking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Individual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$ 2544.39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12/07/2016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John Xavier</a:t>
                      </a:r>
                      <a:endParaRPr lang="en-US" sz="11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5817615901604970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Business Checking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John Newton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2754883146226670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Personal Checking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Individual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$ 2467.57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12/08/2016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Michael White</a:t>
                      </a:r>
                      <a:endParaRPr lang="en-US" sz="11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9624082862719340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Personal Checking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Cain Marko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6204565994791050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Personal Checking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Individual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$ 2483.05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8" name="Straight Connector 87"/>
          <p:cNvCxnSpPr/>
          <p:nvPr/>
        </p:nvCxnSpPr>
        <p:spPr>
          <a:xfrm flipH="1">
            <a:off x="3581400" y="4365540"/>
            <a:ext cx="2438400" cy="23706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3581400" y="4619540"/>
            <a:ext cx="2438400" cy="23706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3581400" y="4873540"/>
            <a:ext cx="2438400" cy="23706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606813"/>
              </p:ext>
            </p:extLst>
          </p:nvPr>
        </p:nvGraphicFramePr>
        <p:xfrm>
          <a:off x="257810" y="3969121"/>
          <a:ext cx="11676380" cy="25908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75030"/>
                <a:gridCol w="1224280"/>
                <a:gridCol w="1230630"/>
                <a:gridCol w="1186180"/>
                <a:gridCol w="1249680"/>
                <a:gridCol w="1230630"/>
                <a:gridCol w="1211580"/>
                <a:gridCol w="862330"/>
                <a:gridCol w="786130"/>
                <a:gridCol w="925830"/>
                <a:gridCol w="89408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TRAN DATE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ORIG ACCT NAME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ORIG ACCT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ORIG ACCT TYPE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BENE ACCT NAME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BENE ACCT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BENE ACCT TYPE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BENE TYPE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AMOUNT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RISK SCORE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REAS CODE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12/22/2016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John Miller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8986742402353060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Brokerage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John</a:t>
                      </a:r>
                      <a:r>
                        <a:rPr lang="en-US" sz="1100" baseline="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 Miller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Arial Narrow" panose="020B0606020202030204" pitchFamily="34" charset="0"/>
                        </a:rPr>
                        <a:t>8885874888002410</a:t>
                      </a:r>
                      <a:endParaRPr lang="en-US" sz="1100" b="1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Personal Checking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Individual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$ 13579.94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66FF33"/>
                          </a:solidFill>
                          <a:latin typeface="Arial Narrow" panose="020B0606020202030204" pitchFamily="34" charset="0"/>
                        </a:rPr>
                        <a:t>23</a:t>
                      </a:r>
                      <a:endParaRPr lang="en-US" sz="1100" b="1" dirty="0">
                        <a:solidFill>
                          <a:srgbClr val="66FF33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66FF33"/>
                          </a:solidFill>
                          <a:latin typeface="Arial Narrow" panose="020B0606020202030204" pitchFamily="34" charset="0"/>
                        </a:rPr>
                        <a:t>EDUC</a:t>
                      </a:r>
                      <a:endParaRPr lang="en-US" sz="1100" b="1" dirty="0">
                        <a:solidFill>
                          <a:srgbClr val="66FF33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12/23/2016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John Miller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Arial Narrow" panose="020B0606020202030204" pitchFamily="34" charset="0"/>
                        </a:rPr>
                        <a:t>8885874888002410</a:t>
                      </a:r>
                      <a:endParaRPr lang="en-US" sz="1100" b="1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Personal Checking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Sara Miller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Arial Narrow" panose="020B0606020202030204" pitchFamily="34" charset="0"/>
                        </a:rPr>
                        <a:t>4669911227420210</a:t>
                      </a:r>
                      <a:endParaRPr lang="en-US" sz="1100" b="1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Personal Checking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Individual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$ 13221.18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66FF33"/>
                          </a:solidFill>
                          <a:latin typeface="Arial Narrow" panose="020B0606020202030204" pitchFamily="34" charset="0"/>
                        </a:rPr>
                        <a:t>23</a:t>
                      </a:r>
                      <a:endParaRPr lang="en-US" sz="1100" b="1" dirty="0">
                        <a:solidFill>
                          <a:srgbClr val="66FF33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66FF33"/>
                          </a:solidFill>
                          <a:latin typeface="Arial Narrow" panose="020B0606020202030204" pitchFamily="34" charset="0"/>
                        </a:rPr>
                        <a:t>EDUC</a:t>
                      </a:r>
                      <a:endParaRPr lang="en-US" sz="1100" b="1" dirty="0">
                        <a:solidFill>
                          <a:srgbClr val="66FF33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12/27/2016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Sara Miller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Arial Narrow" panose="020B0606020202030204" pitchFamily="34" charset="0"/>
                        </a:rPr>
                        <a:t>4669911227420210</a:t>
                      </a:r>
                      <a:endParaRPr lang="en-US" sz="1100" b="1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Personal Checking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Kayla Miller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Arial Narrow" panose="020B0606020202030204" pitchFamily="34" charset="0"/>
                        </a:rPr>
                        <a:t>3845264412530440</a:t>
                      </a:r>
                      <a:endParaRPr lang="en-US" sz="1100" b="1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Personal Checking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Individual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$ 13221.18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rgbClr val="66FF33"/>
                          </a:solidFill>
                          <a:latin typeface="Arial Narrow" panose="020B0606020202030204" pitchFamily="34" charset="0"/>
                        </a:rPr>
                        <a:t>23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rgbClr val="66FF33"/>
                          </a:solidFill>
                          <a:latin typeface="Arial Narrow" panose="020B0606020202030204" pitchFamily="34" charset="0"/>
                        </a:rPr>
                        <a:t>EDUC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12/29/2016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Kayla Miller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Arial Narrow" panose="020B0606020202030204" pitchFamily="34" charset="0"/>
                        </a:rPr>
                        <a:t>3845264412530440</a:t>
                      </a:r>
                      <a:endParaRPr lang="en-US" sz="1100" b="1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Personal Checking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Hofstra</a:t>
                      </a:r>
                      <a:r>
                        <a:rPr lang="en-US" sz="1100" baseline="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 University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9983250102142650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Institutional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latin typeface="Arial Narrow" panose="020B0606020202030204" pitchFamily="34" charset="0"/>
                        </a:rPr>
                        <a:t>Educational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$ 13221.18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rgbClr val="66FF33"/>
                          </a:solidFill>
                          <a:latin typeface="Arial Narrow" panose="020B0606020202030204" pitchFamily="34" charset="0"/>
                        </a:rPr>
                        <a:t>23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rgbClr val="66FF33"/>
                          </a:solidFill>
                          <a:latin typeface="Arial Narrow" panose="020B0606020202030204" pitchFamily="34" charset="0"/>
                        </a:rPr>
                        <a:t>EDUC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12/01/2016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Jakob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Eisenhardt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7834387065827730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Business Checking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Cain Marko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3587245496400580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Personal Checking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Individual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$ 2451.08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12/03/2016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Erik </a:t>
                      </a:r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Lehnsherr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4539144912418400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Personal Checking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Charles Marko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7592319833746780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Personal Checking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Individual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$ 2515.86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12/05/2016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Michael J Xavier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8236067807559860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Business Checking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Cain Xavier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4689820176460600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Personal Checking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Individual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$ 2544.39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12/07/2016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John Xavier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5817615901604970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Business Checking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John Newton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2754883146226670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Personal Checking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Individual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$ 2467.57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12/08/2016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Michael White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9624082862719340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Personal Checking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Cain Marko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6204565994791050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Personal Checking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Individual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$ 2483.05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2" name="Straight Connector 91"/>
          <p:cNvCxnSpPr/>
          <p:nvPr/>
        </p:nvCxnSpPr>
        <p:spPr>
          <a:xfrm flipH="1">
            <a:off x="3581400" y="4359825"/>
            <a:ext cx="2438400" cy="23706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3581400" y="4613825"/>
            <a:ext cx="2438400" cy="23706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581400" y="4867825"/>
            <a:ext cx="2438400" cy="23706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251291"/>
              </p:ext>
            </p:extLst>
          </p:nvPr>
        </p:nvGraphicFramePr>
        <p:xfrm>
          <a:off x="257810" y="3971407"/>
          <a:ext cx="11676380" cy="25908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75030"/>
                <a:gridCol w="1224280"/>
                <a:gridCol w="1230630"/>
                <a:gridCol w="1186180"/>
                <a:gridCol w="1249680"/>
                <a:gridCol w="1230630"/>
                <a:gridCol w="1211580"/>
                <a:gridCol w="862330"/>
                <a:gridCol w="786130"/>
                <a:gridCol w="925830"/>
                <a:gridCol w="89408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TRAN DATE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ORIG ACCT NAME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ORIG ACCT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ORIG ACCT TYPE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BENE ACCT NAME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BENE ACCT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BENE ACCT TYPE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BENE TYPE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AMOUNT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RISK SCORE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REAS CODE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12/22/2016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John Miller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8986742402353060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Brokerage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John</a:t>
                      </a:r>
                      <a:r>
                        <a:rPr lang="en-US" sz="1100" baseline="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 Miller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Arial Narrow" panose="020B0606020202030204" pitchFamily="34" charset="0"/>
                        </a:rPr>
                        <a:t>8885874888002410</a:t>
                      </a:r>
                      <a:endParaRPr lang="en-US" sz="1100" b="1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Personal Checking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Individual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$ 13579.94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66FF33"/>
                          </a:solidFill>
                          <a:latin typeface="Arial Narrow" panose="020B0606020202030204" pitchFamily="34" charset="0"/>
                        </a:rPr>
                        <a:t>23</a:t>
                      </a:r>
                      <a:endParaRPr lang="en-US" sz="1100" b="1" dirty="0">
                        <a:solidFill>
                          <a:srgbClr val="66FF33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66FF33"/>
                          </a:solidFill>
                          <a:latin typeface="Arial Narrow" panose="020B0606020202030204" pitchFamily="34" charset="0"/>
                        </a:rPr>
                        <a:t>EDUC</a:t>
                      </a:r>
                      <a:endParaRPr lang="en-US" sz="1100" b="1" dirty="0">
                        <a:solidFill>
                          <a:srgbClr val="66FF33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12/23/2016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John Miller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Arial Narrow" panose="020B0606020202030204" pitchFamily="34" charset="0"/>
                        </a:rPr>
                        <a:t>8885874888002410</a:t>
                      </a:r>
                      <a:endParaRPr lang="en-US" sz="1100" b="1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Personal Checking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Sara Miller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Arial Narrow" panose="020B0606020202030204" pitchFamily="34" charset="0"/>
                        </a:rPr>
                        <a:t>4669911227420210</a:t>
                      </a:r>
                      <a:endParaRPr lang="en-US" sz="1100" b="1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Personal Checking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Individual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$ 13221.18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66FF33"/>
                          </a:solidFill>
                          <a:latin typeface="Arial Narrow" panose="020B0606020202030204" pitchFamily="34" charset="0"/>
                        </a:rPr>
                        <a:t>23</a:t>
                      </a:r>
                      <a:endParaRPr lang="en-US" sz="1100" b="1" dirty="0">
                        <a:solidFill>
                          <a:srgbClr val="66FF33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66FF33"/>
                          </a:solidFill>
                          <a:latin typeface="Arial Narrow" panose="020B0606020202030204" pitchFamily="34" charset="0"/>
                        </a:rPr>
                        <a:t>EDUC</a:t>
                      </a:r>
                      <a:endParaRPr lang="en-US" sz="1100" b="1" dirty="0">
                        <a:solidFill>
                          <a:srgbClr val="66FF33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12/27/2016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Sara Miller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Arial Narrow" panose="020B0606020202030204" pitchFamily="34" charset="0"/>
                        </a:rPr>
                        <a:t>4669911227420210</a:t>
                      </a:r>
                      <a:endParaRPr lang="en-US" sz="1100" b="1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Personal Checking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Kayla Miller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Arial Narrow" panose="020B0606020202030204" pitchFamily="34" charset="0"/>
                        </a:rPr>
                        <a:t>3845264412530440</a:t>
                      </a:r>
                      <a:endParaRPr lang="en-US" sz="1100" b="1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Personal Checking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Individual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$ 13221.18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rgbClr val="66FF33"/>
                          </a:solidFill>
                          <a:latin typeface="Arial Narrow" panose="020B0606020202030204" pitchFamily="34" charset="0"/>
                        </a:rPr>
                        <a:t>23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rgbClr val="66FF33"/>
                          </a:solidFill>
                          <a:latin typeface="Arial Narrow" panose="020B0606020202030204" pitchFamily="34" charset="0"/>
                        </a:rPr>
                        <a:t>EDUC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12/29/2016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Kayla Miller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Arial Narrow" panose="020B0606020202030204" pitchFamily="34" charset="0"/>
                        </a:rPr>
                        <a:t>3845264412530440</a:t>
                      </a:r>
                      <a:endParaRPr lang="en-US" sz="1100" b="1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Personal Checking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Hofstra</a:t>
                      </a:r>
                      <a:r>
                        <a:rPr lang="en-US" sz="1100" baseline="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 University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9983250102142650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Institutional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latin typeface="Arial Narrow" panose="020B0606020202030204" pitchFamily="34" charset="0"/>
                        </a:rPr>
                        <a:t>Educational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$ 13221.18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rgbClr val="66FF33"/>
                          </a:solidFill>
                          <a:latin typeface="Arial Narrow" panose="020B0606020202030204" pitchFamily="34" charset="0"/>
                        </a:rPr>
                        <a:t>23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rgbClr val="66FF33"/>
                          </a:solidFill>
                          <a:latin typeface="Arial Narrow" panose="020B0606020202030204" pitchFamily="34" charset="0"/>
                        </a:rPr>
                        <a:t>EDUC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12/01/2016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Jakob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Eisenhardt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7834387065827730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Business Checking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Cain Marko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3587245496400580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Personal Checking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Individual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$ 2451.08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81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WLST, &gt;LMT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12/03/2016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Erik </a:t>
                      </a:r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Lehnsherr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4539144912418400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Personal Checking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Charles Marko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7592319833746780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Personal Checking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Individual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$ 2515.86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81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smtClean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WLST, &gt;LMT</a:t>
                      </a:r>
                      <a:endParaRPr lang="en-US" sz="1100" b="1" dirty="0" smtClean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12/05/2016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Michael J Xavier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8236067807559860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Business Checking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Cain Xavier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4689820176460600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Personal Checking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Individual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$ 2544.39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81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smtClean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WLST, &gt;LMT</a:t>
                      </a:r>
                      <a:endParaRPr lang="en-US" sz="1100" b="1" dirty="0" smtClean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12/07/2016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John Xavier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5817615901604970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Business Checking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John Newton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2754883146226670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Personal Checking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Individual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$ 2467.57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81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smtClean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WLST, &gt;LMT</a:t>
                      </a:r>
                      <a:endParaRPr lang="en-US" sz="1100" b="1" dirty="0" smtClean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12/08/2016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Michael White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9624082862719340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Personal Checking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Cain Marko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6204565994791050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Personal Checking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Individual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$ 2483.05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81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WLST, &gt;LMT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6" name="Straight Connector 95"/>
          <p:cNvCxnSpPr/>
          <p:nvPr/>
        </p:nvCxnSpPr>
        <p:spPr>
          <a:xfrm flipH="1">
            <a:off x="3581400" y="4362111"/>
            <a:ext cx="2438400" cy="23706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3581400" y="4616111"/>
            <a:ext cx="2438400" cy="23706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3581400" y="4870111"/>
            <a:ext cx="2438400" cy="23706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37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10" grpId="0" animBg="1"/>
      <p:bldP spid="1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93564" y="1257300"/>
            <a:ext cx="2404872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Transaction</a:t>
            </a:r>
          </a:p>
          <a:p>
            <a:pPr algn="ctr"/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Monitoring</a:t>
            </a:r>
            <a:endParaRPr lang="en-US" b="1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98436" y="1257300"/>
            <a:ext cx="2386584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Alerts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680389" y="1257300"/>
            <a:ext cx="2386584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Case</a:t>
            </a:r>
          </a:p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Management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5027" y="1257300"/>
            <a:ext cx="2386584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Operational</a:t>
            </a:r>
          </a:p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Systems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+mj-lt"/>
              </a:rPr>
              <a:t>RCG|</a:t>
            </a:r>
            <a:r>
              <a:rPr lang="en-US" sz="2400" b="1" dirty="0" err="1" smtClean="0">
                <a:solidFill>
                  <a:srgbClr val="FF0000"/>
                </a:solidFill>
                <a:latin typeface="+mj-lt"/>
              </a:rPr>
              <a:t>enable</a:t>
            </a:r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™ Banking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8" t="21976" r="4366" b="21755"/>
          <a:stretch/>
        </p:blipFill>
        <p:spPr>
          <a:xfrm>
            <a:off x="118872" y="114300"/>
            <a:ext cx="2005199" cy="4572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326880" y="114300"/>
            <a:ext cx="2286000" cy="4572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/>
            <a:r>
              <a:rPr lang="en-US" sz="1400" dirty="0" smtClean="0">
                <a:solidFill>
                  <a:schemeClr val="tx2"/>
                </a:solidFill>
                <a:latin typeface="+mj-lt"/>
              </a:rPr>
              <a:t>Welcome, Mike Sommers</a:t>
            </a:r>
            <a:endParaRPr lang="en-US" sz="14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2880" y="114300"/>
            <a:ext cx="457200" cy="457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85800"/>
            <a:ext cx="2011680" cy="411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400" cap="all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Use Case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036064" y="685800"/>
            <a:ext cx="2011680" cy="411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400" cap="all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Party Resolution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072128" y="685800"/>
            <a:ext cx="2011680" cy="411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400" cap="all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Event Management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108192" y="685800"/>
            <a:ext cx="2011680" cy="411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400" cap="all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PATTERN ANALYSIS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144256" y="685800"/>
            <a:ext cx="2011680" cy="411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400" b="1" cap="all" dirty="0">
                <a:solidFill>
                  <a:schemeClr val="tx2"/>
                </a:solidFill>
                <a:latin typeface="+mj-lt"/>
              </a:rPr>
              <a:t>SOLUTION ROI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180320" y="685800"/>
            <a:ext cx="2011680" cy="411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400" cap="all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Technology</a:t>
            </a:r>
            <a:endParaRPr lang="en-US" sz="1400" cap="all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" y="1097280"/>
            <a:ext cx="12188952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>
            <a:off x="9035440" y="960120"/>
            <a:ext cx="210312" cy="182880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457200"/>
            <a:fld id="{4FAB73BC-B049-4115-A692-8D63A059BFB8}" type="slidenum">
              <a:rPr lang="en-US" smtClean="0">
                <a:solidFill>
                  <a:prstClr val="white"/>
                </a:solidFill>
              </a:rPr>
              <a:pPr defTabSz="457200"/>
              <a:t>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1611" y="1257300"/>
            <a:ext cx="2386584" cy="914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Core Data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27284" y="1252728"/>
            <a:ext cx="1197864" cy="3017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Personal</a:t>
            </a:r>
            <a:endParaRPr lang="en-US" sz="1400" b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325148" y="1252728"/>
            <a:ext cx="1188720" cy="3017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Business</a:t>
            </a:r>
            <a:endParaRPr lang="en-US" sz="1400" b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27284" y="1554480"/>
            <a:ext cx="2386584" cy="3108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Corporate &amp; Institutional</a:t>
            </a:r>
            <a:endParaRPr lang="en-US" sz="1400" b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27284" y="1865376"/>
            <a:ext cx="1197864" cy="3017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Investment</a:t>
            </a:r>
            <a:endParaRPr lang="en-US" sz="1400" b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325148" y="1865376"/>
            <a:ext cx="1188720" cy="3017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Credit</a:t>
            </a:r>
            <a:endParaRPr lang="en-US" sz="1400" b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507377" y="1261872"/>
            <a:ext cx="2386584" cy="3017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PARTY</a:t>
            </a:r>
            <a:endParaRPr lang="en-US" sz="1400" b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507377" y="1563624"/>
            <a:ext cx="2386584" cy="3108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ACCOUNT</a:t>
            </a:r>
            <a:endParaRPr lang="en-US" sz="1400" b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507377" y="1874520"/>
            <a:ext cx="2386584" cy="3017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TRANSACTION</a:t>
            </a:r>
            <a:endParaRPr lang="en-US" sz="1400" b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902429" y="1261872"/>
            <a:ext cx="2404872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tlCol="0" anchor="ctr"/>
          <a:lstStyle/>
          <a:p>
            <a:r>
              <a:rPr lang="en-US" sz="1400" b="1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TRANSACTION</a:t>
            </a:r>
          </a:p>
          <a:p>
            <a:r>
              <a:rPr lang="en-US" sz="1400" b="1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MONITORING</a:t>
            </a:r>
          </a:p>
          <a:p>
            <a:r>
              <a:rPr lang="en-US" sz="1400" b="1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SYSTEM (TMS)</a:t>
            </a:r>
            <a:endParaRPr lang="en-US" sz="1400" b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94802" y="1604772"/>
            <a:ext cx="514438" cy="2286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3378" t="26385" r="3260" b="29645"/>
          <a:stretch/>
        </p:blipFill>
        <p:spPr>
          <a:xfrm>
            <a:off x="6394802" y="1886336"/>
            <a:ext cx="780190" cy="2286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465" y="1319408"/>
            <a:ext cx="617838" cy="228600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9685020" y="1257300"/>
            <a:ext cx="2386584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CASE</a:t>
            </a:r>
          </a:p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MANAGEMENT</a:t>
            </a:r>
          </a:p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TOOL (CMT)</a:t>
            </a:r>
            <a:endParaRPr lang="en-US" sz="14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298436" y="1252728"/>
            <a:ext cx="2386584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ALERTS</a:t>
            </a:r>
            <a:endParaRPr lang="en-US" sz="1400" b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9" name="Striped Right Arrow 28"/>
          <p:cNvSpPr/>
          <p:nvPr/>
        </p:nvSpPr>
        <p:spPr>
          <a:xfrm>
            <a:off x="7051548" y="1492758"/>
            <a:ext cx="457200" cy="457200"/>
          </a:xfrm>
          <a:prstGeom prst="stripedRightArrow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triped Right Arrow 29"/>
          <p:cNvSpPr/>
          <p:nvPr/>
        </p:nvSpPr>
        <p:spPr>
          <a:xfrm>
            <a:off x="9433501" y="1485900"/>
            <a:ext cx="457200" cy="457200"/>
          </a:xfrm>
          <a:prstGeom prst="stripedRightArrow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495" y="1312164"/>
            <a:ext cx="228600" cy="228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518" y="1298448"/>
            <a:ext cx="228600" cy="228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795" y="1616202"/>
            <a:ext cx="254508" cy="228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964" y="1911096"/>
            <a:ext cx="255270" cy="228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840" y="1595628"/>
            <a:ext cx="228600" cy="2286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090" y="1595628"/>
            <a:ext cx="236483" cy="2286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9936" y="1604772"/>
            <a:ext cx="161544" cy="22860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9936" y="1847088"/>
            <a:ext cx="161544" cy="22860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9936" y="1371600"/>
            <a:ext cx="161544" cy="228600"/>
          </a:xfrm>
          <a:prstGeom prst="rect">
            <a:avLst/>
          </a:prstGeom>
        </p:spPr>
      </p:pic>
      <p:sp>
        <p:nvSpPr>
          <p:cNvPr id="27" name="Striped Right Arrow 26"/>
          <p:cNvSpPr/>
          <p:nvPr/>
        </p:nvSpPr>
        <p:spPr>
          <a:xfrm>
            <a:off x="2264723" y="1485900"/>
            <a:ext cx="457200" cy="457200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triped Right Arrow 27"/>
          <p:cNvSpPr/>
          <p:nvPr/>
        </p:nvSpPr>
        <p:spPr>
          <a:xfrm>
            <a:off x="4671911" y="1485900"/>
            <a:ext cx="457200" cy="457200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8015" y="2167128"/>
            <a:ext cx="11951208" cy="411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9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Source Material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To be removed prior to sending final mockup to ODC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95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83392" y="685800"/>
            <a:ext cx="9144000" cy="5486400"/>
            <a:chOff x="1083392" y="685800"/>
            <a:chExt cx="9144000" cy="5486400"/>
          </a:xfrm>
        </p:grpSpPr>
        <p:sp>
          <p:nvSpPr>
            <p:cNvPr id="94" name="Rectangle 93"/>
            <p:cNvSpPr/>
            <p:nvPr/>
          </p:nvSpPr>
          <p:spPr>
            <a:xfrm>
              <a:off x="1083392" y="685800"/>
              <a:ext cx="2286000" cy="685800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lt1"/>
                  </a:solidFill>
                  <a:latin typeface="Arial Narrow" panose="020B0606020202030204" pitchFamily="34" charset="0"/>
                </a:rPr>
                <a:t>Cain Marko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83392" y="1371600"/>
              <a:ext cx="2286000" cy="685800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dk1"/>
                  </a:solidFill>
                  <a:latin typeface="Arial Narrow" panose="020B0606020202030204" pitchFamily="34" charset="0"/>
                </a:rPr>
                <a:t>Account #: </a:t>
              </a:r>
              <a:r>
                <a:rPr lang="en-US" sz="1200" b="1" dirty="0">
                  <a:solidFill>
                    <a:schemeClr val="accent1"/>
                  </a:solidFill>
                  <a:latin typeface="Arial Narrow" panose="020B0606020202030204" pitchFamily="34" charset="0"/>
                </a:rPr>
                <a:t>747841510</a:t>
              </a:r>
            </a:p>
            <a:p>
              <a:r>
                <a:rPr lang="en-US" sz="1200" b="1" dirty="0">
                  <a:solidFill>
                    <a:schemeClr val="dk1"/>
                  </a:solidFill>
                  <a:latin typeface="Arial Narrow" panose="020B0606020202030204" pitchFamily="34" charset="0"/>
                </a:rPr>
                <a:t>Account Type: </a:t>
              </a:r>
              <a:r>
                <a:rPr lang="en-US" sz="1200" b="1" dirty="0">
                  <a:solidFill>
                    <a:schemeClr val="accent1"/>
                  </a:solidFill>
                  <a:latin typeface="Arial Narrow" panose="020B0606020202030204" pitchFamily="34" charset="0"/>
                </a:rPr>
                <a:t>Checking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83392" y="2057400"/>
              <a:ext cx="2286000" cy="685800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b="1" dirty="0" smtClean="0">
                  <a:latin typeface="Arial Narrow" panose="020B0606020202030204" pitchFamily="34" charset="0"/>
                </a:rPr>
                <a:t>Account #: </a:t>
              </a:r>
              <a:r>
                <a:rPr lang="en-US" sz="1200" b="1" dirty="0" smtClean="0">
                  <a:solidFill>
                    <a:schemeClr val="accent1"/>
                  </a:solidFill>
                  <a:latin typeface="Arial Narrow" panose="020B0606020202030204" pitchFamily="34" charset="0"/>
                </a:rPr>
                <a:t>547156154</a:t>
              </a:r>
              <a:endParaRPr lang="en-US" sz="1200" b="1" dirty="0" smtClean="0">
                <a:latin typeface="Arial Narrow" panose="020B0606020202030204" pitchFamily="34" charset="0"/>
              </a:endParaRPr>
            </a:p>
            <a:p>
              <a:r>
                <a:rPr lang="en-US" sz="1200" b="1" dirty="0" smtClean="0">
                  <a:latin typeface="Arial Narrow" panose="020B0606020202030204" pitchFamily="34" charset="0"/>
                </a:rPr>
                <a:t>Account Type: </a:t>
              </a:r>
              <a:r>
                <a:rPr lang="en-US" sz="1200" b="1" dirty="0" smtClean="0">
                  <a:solidFill>
                    <a:schemeClr val="accent1"/>
                  </a:solidFill>
                  <a:latin typeface="Arial Narrow" panose="020B0606020202030204" pitchFamily="34" charset="0"/>
                </a:rPr>
                <a:t>Savings</a:t>
              </a:r>
              <a:endParaRPr lang="en-US" sz="1200" b="1" dirty="0">
                <a:solidFill>
                  <a:schemeClr val="accent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83392" y="2743200"/>
              <a:ext cx="2286000" cy="685800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b="1" dirty="0">
                  <a:latin typeface="Arial Narrow" panose="020B0606020202030204" pitchFamily="34" charset="0"/>
                </a:rPr>
                <a:t>Account </a:t>
              </a:r>
              <a:r>
                <a:rPr lang="en-US" sz="1200" b="1" dirty="0" smtClean="0">
                  <a:latin typeface="Arial Narrow" panose="020B0606020202030204" pitchFamily="34" charset="0"/>
                </a:rPr>
                <a:t>#:</a:t>
              </a:r>
              <a:r>
                <a:rPr lang="en-US" sz="1200" b="1" dirty="0" smtClean="0">
                  <a:solidFill>
                    <a:schemeClr val="accent1"/>
                  </a:solidFill>
                  <a:latin typeface="Arial Narrow" panose="020B0606020202030204" pitchFamily="34" charset="0"/>
                </a:rPr>
                <a:t> 6981452137181</a:t>
              </a:r>
              <a:endParaRPr lang="en-US" sz="1200" b="1" dirty="0">
                <a:latin typeface="Arial Narrow" panose="020B0606020202030204" pitchFamily="34" charset="0"/>
              </a:endParaRPr>
            </a:p>
            <a:p>
              <a:r>
                <a:rPr lang="en-US" sz="1200" b="1" dirty="0">
                  <a:latin typeface="Arial Narrow" panose="020B0606020202030204" pitchFamily="34" charset="0"/>
                </a:rPr>
                <a:t>Account Type</a:t>
              </a:r>
              <a:r>
                <a:rPr lang="en-US" sz="1200" b="1" dirty="0" smtClean="0">
                  <a:latin typeface="Arial Narrow" panose="020B0606020202030204" pitchFamily="34" charset="0"/>
                </a:rPr>
                <a:t>: </a:t>
              </a:r>
              <a:r>
                <a:rPr lang="en-US" sz="1200" b="1" dirty="0" smtClean="0">
                  <a:solidFill>
                    <a:schemeClr val="accent1"/>
                  </a:solidFill>
                  <a:latin typeface="Arial Narrow" panose="020B0606020202030204" pitchFamily="34" charset="0"/>
                </a:rPr>
                <a:t>IRA</a:t>
              </a:r>
              <a:endParaRPr lang="en-US" sz="1200" b="1" dirty="0">
                <a:latin typeface="Arial Narrow" panose="020B060602020203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083392" y="3429000"/>
              <a:ext cx="2286000" cy="685800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b="1" dirty="0">
                  <a:latin typeface="Arial Narrow" panose="020B0606020202030204" pitchFamily="34" charset="0"/>
                </a:rPr>
                <a:t>Account </a:t>
              </a:r>
              <a:r>
                <a:rPr lang="en-US" sz="1200" b="1" dirty="0" smtClean="0">
                  <a:latin typeface="Arial Narrow" panose="020B0606020202030204" pitchFamily="34" charset="0"/>
                </a:rPr>
                <a:t>#:</a:t>
              </a:r>
              <a:r>
                <a:rPr lang="en-US" sz="1200" b="1" dirty="0" smtClean="0">
                  <a:solidFill>
                    <a:schemeClr val="accent1"/>
                  </a:solidFill>
                  <a:latin typeface="Arial Narrow" panose="020B0606020202030204" pitchFamily="34" charset="0"/>
                </a:rPr>
                <a:t> 8711561223715874</a:t>
              </a:r>
              <a:endParaRPr lang="en-US" sz="1200" b="1" dirty="0">
                <a:latin typeface="Arial Narrow" panose="020B0606020202030204" pitchFamily="34" charset="0"/>
              </a:endParaRPr>
            </a:p>
            <a:p>
              <a:r>
                <a:rPr lang="en-US" sz="1200" b="1" dirty="0">
                  <a:latin typeface="Arial Narrow" panose="020B0606020202030204" pitchFamily="34" charset="0"/>
                </a:rPr>
                <a:t>Account Type</a:t>
              </a:r>
              <a:r>
                <a:rPr lang="en-US" sz="1200" b="1" dirty="0" smtClean="0">
                  <a:latin typeface="Arial Narrow" panose="020B0606020202030204" pitchFamily="34" charset="0"/>
                </a:rPr>
                <a:t>:</a:t>
              </a:r>
              <a:r>
                <a:rPr lang="en-US" sz="1200" b="1" dirty="0" smtClean="0">
                  <a:solidFill>
                    <a:schemeClr val="accent1"/>
                  </a:solidFill>
                  <a:latin typeface="Arial Narrow" panose="020B0606020202030204" pitchFamily="34" charset="0"/>
                </a:rPr>
                <a:t> Credit Card</a:t>
              </a:r>
              <a:endParaRPr lang="en-US" sz="1200" b="1" dirty="0">
                <a:latin typeface="Arial Narrow" panose="020B0606020202030204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083392" y="4114800"/>
              <a:ext cx="2286000" cy="685800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b="1" dirty="0">
                  <a:latin typeface="Arial Narrow" panose="020B0606020202030204" pitchFamily="34" charset="0"/>
                </a:rPr>
                <a:t>Account </a:t>
              </a:r>
              <a:r>
                <a:rPr lang="en-US" sz="1200" b="1" dirty="0" smtClean="0">
                  <a:latin typeface="Arial Narrow" panose="020B0606020202030204" pitchFamily="34" charset="0"/>
                </a:rPr>
                <a:t>#:</a:t>
              </a:r>
              <a:r>
                <a:rPr lang="en-US" sz="1200" b="1" dirty="0" smtClean="0">
                  <a:solidFill>
                    <a:schemeClr val="accent1"/>
                  </a:solidFill>
                  <a:latin typeface="Arial Narrow" panose="020B0606020202030204" pitchFamily="34" charset="0"/>
                </a:rPr>
                <a:t> 8116241635471257</a:t>
              </a:r>
              <a:endParaRPr lang="en-US" sz="1200" b="1" dirty="0">
                <a:latin typeface="Arial Narrow" panose="020B0606020202030204" pitchFamily="34" charset="0"/>
              </a:endParaRPr>
            </a:p>
            <a:p>
              <a:r>
                <a:rPr lang="en-US" sz="1200" b="1" dirty="0">
                  <a:latin typeface="Arial Narrow" panose="020B0606020202030204" pitchFamily="34" charset="0"/>
                </a:rPr>
                <a:t>Account Type</a:t>
              </a:r>
              <a:r>
                <a:rPr lang="en-US" sz="1200" b="1" dirty="0" smtClean="0">
                  <a:latin typeface="Arial Narrow" panose="020B0606020202030204" pitchFamily="34" charset="0"/>
                </a:rPr>
                <a:t>:</a:t>
              </a:r>
              <a:r>
                <a:rPr lang="en-US" sz="1200" b="1" dirty="0" smtClean="0">
                  <a:solidFill>
                    <a:schemeClr val="accent1"/>
                  </a:solidFill>
                  <a:latin typeface="Arial Narrow" panose="020B0606020202030204" pitchFamily="34" charset="0"/>
                </a:rPr>
                <a:t> Credit Card</a:t>
              </a:r>
              <a:endParaRPr lang="en-US" sz="1200" b="1" dirty="0">
                <a:latin typeface="Arial Narrow" panose="020B0606020202030204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083392" y="4800600"/>
              <a:ext cx="2286000" cy="685800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b="1" dirty="0">
                  <a:latin typeface="Arial Narrow" panose="020B0606020202030204" pitchFamily="34" charset="0"/>
                </a:rPr>
                <a:t>Account </a:t>
              </a:r>
              <a:r>
                <a:rPr lang="en-US" sz="1200" b="1" dirty="0" smtClean="0">
                  <a:latin typeface="Arial Narrow" panose="020B0606020202030204" pitchFamily="34" charset="0"/>
                </a:rPr>
                <a:t>#:</a:t>
              </a:r>
              <a:r>
                <a:rPr lang="en-US" sz="1200" b="1" dirty="0" smtClean="0">
                  <a:solidFill>
                    <a:schemeClr val="accent1"/>
                  </a:solidFill>
                  <a:latin typeface="Arial Narrow" panose="020B0606020202030204" pitchFamily="34" charset="0"/>
                </a:rPr>
                <a:t> 9841561246</a:t>
              </a:r>
              <a:endParaRPr lang="en-US" sz="1200" b="1" dirty="0">
                <a:latin typeface="Arial Narrow" panose="020B0606020202030204" pitchFamily="34" charset="0"/>
              </a:endParaRPr>
            </a:p>
            <a:p>
              <a:r>
                <a:rPr lang="en-US" sz="1200" b="1" dirty="0">
                  <a:latin typeface="Arial Narrow" panose="020B0606020202030204" pitchFamily="34" charset="0"/>
                </a:rPr>
                <a:t>Account Type</a:t>
              </a:r>
              <a:r>
                <a:rPr lang="en-US" sz="1200" b="1" dirty="0" smtClean="0">
                  <a:latin typeface="Arial Narrow" panose="020B0606020202030204" pitchFamily="34" charset="0"/>
                </a:rPr>
                <a:t>:</a:t>
              </a:r>
              <a:r>
                <a:rPr lang="en-US" sz="1200" b="1" dirty="0" smtClean="0">
                  <a:solidFill>
                    <a:schemeClr val="accent1"/>
                  </a:solidFill>
                  <a:latin typeface="Arial Narrow" panose="020B0606020202030204" pitchFamily="34" charset="0"/>
                </a:rPr>
                <a:t> Auto Loan</a:t>
              </a:r>
              <a:endParaRPr lang="en-US" sz="1200" b="1" dirty="0">
                <a:latin typeface="Arial Narrow" panose="020B0606020202030204" pitchFamily="34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83392" y="5486400"/>
              <a:ext cx="2286000" cy="685800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b="1" dirty="0">
                  <a:latin typeface="Arial Narrow" panose="020B0606020202030204" pitchFamily="34" charset="0"/>
                </a:rPr>
                <a:t>Account </a:t>
              </a:r>
              <a:r>
                <a:rPr lang="en-US" sz="1200" b="1" dirty="0" smtClean="0">
                  <a:latin typeface="Arial Narrow" panose="020B0606020202030204" pitchFamily="34" charset="0"/>
                </a:rPr>
                <a:t>#:</a:t>
              </a:r>
              <a:r>
                <a:rPr lang="en-US" sz="1200" b="1" dirty="0" smtClean="0">
                  <a:solidFill>
                    <a:schemeClr val="accent1"/>
                  </a:solidFill>
                  <a:latin typeface="Arial Narrow" panose="020B0606020202030204" pitchFamily="34" charset="0"/>
                </a:rPr>
                <a:t> 9874519153</a:t>
              </a:r>
              <a:endParaRPr lang="en-US" sz="1200" b="1" dirty="0">
                <a:latin typeface="Arial Narrow" panose="020B0606020202030204" pitchFamily="34" charset="0"/>
              </a:endParaRPr>
            </a:p>
            <a:p>
              <a:r>
                <a:rPr lang="en-US" sz="1200" b="1" dirty="0">
                  <a:latin typeface="Arial Narrow" panose="020B0606020202030204" pitchFamily="34" charset="0"/>
                </a:rPr>
                <a:t>Account Type</a:t>
              </a:r>
              <a:r>
                <a:rPr lang="en-US" sz="1200" b="1" dirty="0" smtClean="0">
                  <a:latin typeface="Arial Narrow" panose="020B0606020202030204" pitchFamily="34" charset="0"/>
                </a:rPr>
                <a:t>:</a:t>
              </a:r>
              <a:r>
                <a:rPr lang="en-US" sz="1200" b="1" dirty="0" smtClean="0">
                  <a:solidFill>
                    <a:schemeClr val="accent1"/>
                  </a:solidFill>
                  <a:latin typeface="Arial Narrow" panose="020B0606020202030204" pitchFamily="34" charset="0"/>
                </a:rPr>
                <a:t> Home Mortgage</a:t>
              </a:r>
              <a:endParaRPr lang="en-US" sz="1200" b="1" dirty="0">
                <a:latin typeface="Arial Narrow" panose="020B060602020203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369392" y="685800"/>
              <a:ext cx="1143000" cy="685800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Home Address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69392" y="1371600"/>
              <a:ext cx="1143000" cy="685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3"/>
                  </a:solidFill>
                  <a:sym typeface="Wingdings" panose="05000000000000000000" pitchFamily="2" charset="2"/>
                </a:rPr>
                <a:t></a:t>
              </a:r>
              <a:endParaRPr lang="en-US" sz="2400" b="1" dirty="0">
                <a:solidFill>
                  <a:schemeClr val="accent3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369392" y="2057400"/>
              <a:ext cx="1143000" cy="685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3"/>
                  </a:solidFill>
                  <a:sym typeface="Wingdings" panose="05000000000000000000" pitchFamily="2" charset="2"/>
                </a:rPr>
                <a:t></a:t>
              </a:r>
              <a:endParaRPr lang="en-US" sz="2400" b="1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369392" y="2743200"/>
              <a:ext cx="1143000" cy="685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3"/>
                  </a:solidFill>
                  <a:sym typeface="Wingdings" panose="05000000000000000000" pitchFamily="2" charset="2"/>
                </a:rPr>
                <a:t></a:t>
              </a:r>
              <a:endParaRPr lang="en-US" sz="2400" b="1" dirty="0">
                <a:solidFill>
                  <a:schemeClr val="accent3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369392" y="3429000"/>
              <a:ext cx="1143000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/>
                  </a:solidFill>
                  <a:sym typeface="Wingdings" panose="05000000000000000000" pitchFamily="2" charset="2"/>
                </a:rPr>
                <a:t></a:t>
              </a:r>
              <a:endParaRPr lang="en-US" sz="2400" b="1" dirty="0">
                <a:solidFill>
                  <a:schemeClr val="accent2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369392" y="4114800"/>
              <a:ext cx="1143000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/>
                  </a:solidFill>
                  <a:sym typeface="Wingdings" panose="05000000000000000000" pitchFamily="2" charset="2"/>
                </a:rPr>
                <a:t></a:t>
              </a:r>
              <a:endParaRPr lang="en-US" sz="2400" b="1" dirty="0">
                <a:solidFill>
                  <a:schemeClr val="accent2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369392" y="4800600"/>
              <a:ext cx="1143000" cy="685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ym typeface="Wingdings 2" panose="05020102010507070707" pitchFamily="18" charset="2"/>
                </a:rPr>
                <a:t></a:t>
              </a:r>
              <a:endParaRPr lang="en-US" sz="2400" b="1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369392" y="5486400"/>
              <a:ext cx="1143000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/>
                  </a:solidFill>
                  <a:sym typeface="Wingdings" panose="05000000000000000000" pitchFamily="2" charset="2"/>
                </a:rPr>
                <a:t></a:t>
              </a:r>
              <a:endParaRPr lang="en-US" sz="2400" b="1" dirty="0">
                <a:solidFill>
                  <a:schemeClr val="accent2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512392" y="685800"/>
              <a:ext cx="1143000" cy="685800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Work Address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512392" y="1371600"/>
              <a:ext cx="1143000" cy="685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3"/>
                  </a:solidFill>
                  <a:sym typeface="Wingdings" panose="05000000000000000000" pitchFamily="2" charset="2"/>
                </a:rPr>
                <a:t></a:t>
              </a:r>
              <a:endParaRPr lang="en-US" sz="2400" b="1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512392" y="2057400"/>
              <a:ext cx="1143000" cy="685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3"/>
                  </a:solidFill>
                  <a:sym typeface="Wingdings" panose="05000000000000000000" pitchFamily="2" charset="2"/>
                </a:rPr>
                <a:t></a:t>
              </a:r>
              <a:endParaRPr lang="en-US" sz="2400" b="1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512392" y="2743200"/>
              <a:ext cx="1143000" cy="685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3"/>
                  </a:solidFill>
                  <a:sym typeface="Wingdings" panose="05000000000000000000" pitchFamily="2" charset="2"/>
                </a:rPr>
                <a:t></a:t>
              </a:r>
              <a:endParaRPr lang="en-US" sz="2400" b="1" dirty="0">
                <a:solidFill>
                  <a:schemeClr val="accent3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512392" y="3429000"/>
              <a:ext cx="1143000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/>
                  </a:solidFill>
                  <a:sym typeface="Wingdings" panose="05000000000000000000" pitchFamily="2" charset="2"/>
                </a:rPr>
                <a:t></a:t>
              </a:r>
              <a:endParaRPr lang="en-US" sz="2400" b="1" dirty="0">
                <a:solidFill>
                  <a:schemeClr val="accent2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512392" y="4114800"/>
              <a:ext cx="1143000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/>
                  </a:solidFill>
                  <a:sym typeface="Wingdings" panose="05000000000000000000" pitchFamily="2" charset="2"/>
                </a:rPr>
                <a:t></a:t>
              </a:r>
              <a:endParaRPr lang="en-US" sz="2400" b="1" dirty="0">
                <a:solidFill>
                  <a:schemeClr val="accent2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4512392" y="4800600"/>
              <a:ext cx="1143000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/>
                  </a:solidFill>
                  <a:sym typeface="Wingdings" panose="05000000000000000000" pitchFamily="2" charset="2"/>
                </a:rPr>
                <a:t></a:t>
              </a:r>
              <a:endParaRPr lang="en-US" sz="2400" b="1" dirty="0">
                <a:solidFill>
                  <a:schemeClr val="accent2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512392" y="5486400"/>
              <a:ext cx="1143000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/>
                  </a:solidFill>
                  <a:sym typeface="Wingdings" panose="05000000000000000000" pitchFamily="2" charset="2"/>
                </a:rPr>
                <a:t></a:t>
              </a:r>
              <a:endParaRPr lang="en-US" sz="2400" b="1" dirty="0">
                <a:solidFill>
                  <a:schemeClr val="accent2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655392" y="685800"/>
              <a:ext cx="1143000" cy="685800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Account Name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55392" y="1371600"/>
              <a:ext cx="1143000" cy="685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3"/>
                  </a:solidFill>
                  <a:sym typeface="Wingdings" panose="05000000000000000000" pitchFamily="2" charset="2"/>
                </a:rPr>
                <a:t></a:t>
              </a:r>
              <a:endParaRPr lang="en-US" sz="2400" b="1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655392" y="2057400"/>
              <a:ext cx="1143000" cy="685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3"/>
                  </a:solidFill>
                  <a:sym typeface="Wingdings" panose="05000000000000000000" pitchFamily="2" charset="2"/>
                </a:rPr>
                <a:t></a:t>
              </a:r>
              <a:endParaRPr lang="en-US" sz="2400" b="1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655392" y="2743200"/>
              <a:ext cx="1143000" cy="685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ym typeface="Wingdings 2" panose="05020102010507070707" pitchFamily="18" charset="2"/>
                </a:rPr>
                <a:t></a:t>
              </a:r>
              <a:endParaRPr lang="en-US" sz="2400" b="1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655392" y="3429000"/>
              <a:ext cx="1143000" cy="685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ym typeface="Wingdings 2" panose="05020102010507070707" pitchFamily="18" charset="2"/>
                </a:rPr>
                <a:t></a:t>
              </a:r>
              <a:endParaRPr lang="en-US" sz="2400" b="1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655392" y="4114800"/>
              <a:ext cx="1143000" cy="685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ym typeface="Wingdings 2" panose="05020102010507070707" pitchFamily="18" charset="2"/>
                </a:rPr>
                <a:t></a:t>
              </a:r>
              <a:endParaRPr lang="en-US" sz="2400" b="1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655392" y="4800600"/>
              <a:ext cx="1143000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/>
                  </a:solidFill>
                  <a:sym typeface="Wingdings" panose="05000000000000000000" pitchFamily="2" charset="2"/>
                </a:rPr>
                <a:t></a:t>
              </a:r>
              <a:endParaRPr lang="en-US" sz="2400" b="1" dirty="0">
                <a:solidFill>
                  <a:schemeClr val="accent2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655392" y="5486400"/>
              <a:ext cx="1143000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/>
                  </a:solidFill>
                  <a:sym typeface="Wingdings" panose="05000000000000000000" pitchFamily="2" charset="2"/>
                </a:rPr>
                <a:t></a:t>
              </a:r>
              <a:endParaRPr lang="en-US" sz="2400" b="1" dirty="0">
                <a:solidFill>
                  <a:schemeClr val="accent2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798392" y="685800"/>
              <a:ext cx="1143000" cy="685800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Birth</a:t>
              </a:r>
            </a:p>
            <a:p>
              <a:pPr algn="ctr"/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Date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98392" y="1371600"/>
              <a:ext cx="1143000" cy="685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3"/>
                  </a:solidFill>
                  <a:sym typeface="Wingdings" panose="05000000000000000000" pitchFamily="2" charset="2"/>
                </a:rPr>
                <a:t></a:t>
              </a:r>
              <a:endParaRPr lang="en-US" sz="2400" b="1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798392" y="2057400"/>
              <a:ext cx="1143000" cy="685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3"/>
                  </a:solidFill>
                  <a:sym typeface="Wingdings" panose="05000000000000000000" pitchFamily="2" charset="2"/>
                </a:rPr>
                <a:t></a:t>
              </a:r>
              <a:endParaRPr lang="en-US" sz="2400" b="1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798392" y="2743200"/>
              <a:ext cx="1143000" cy="685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3"/>
                  </a:solidFill>
                  <a:sym typeface="Wingdings" panose="05000000000000000000" pitchFamily="2" charset="2"/>
                </a:rPr>
                <a:t></a:t>
              </a:r>
              <a:endParaRPr lang="en-US" sz="2400" b="1" dirty="0">
                <a:solidFill>
                  <a:schemeClr val="accent3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798392" y="3429000"/>
              <a:ext cx="1143000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/>
                  </a:solidFill>
                  <a:sym typeface="Wingdings" panose="05000000000000000000" pitchFamily="2" charset="2"/>
                </a:rPr>
                <a:t></a:t>
              </a:r>
              <a:endParaRPr lang="en-US" sz="2400" b="1" dirty="0">
                <a:solidFill>
                  <a:schemeClr val="accent2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798392" y="4114800"/>
              <a:ext cx="1143000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/>
                  </a:solidFill>
                  <a:sym typeface="Wingdings" panose="05000000000000000000" pitchFamily="2" charset="2"/>
                </a:rPr>
                <a:t></a:t>
              </a:r>
              <a:endParaRPr lang="en-US" sz="2400" b="1" dirty="0">
                <a:solidFill>
                  <a:schemeClr val="accent2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798392" y="4800600"/>
              <a:ext cx="1143000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/>
                  </a:solidFill>
                  <a:sym typeface="Wingdings" panose="05000000000000000000" pitchFamily="2" charset="2"/>
                </a:rPr>
                <a:t></a:t>
              </a:r>
              <a:endParaRPr lang="en-US" sz="2400" b="1" dirty="0">
                <a:solidFill>
                  <a:schemeClr val="accent2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798392" y="5486400"/>
              <a:ext cx="1143000" cy="685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ym typeface="Wingdings 2" panose="05020102010507070707" pitchFamily="18" charset="2"/>
                </a:rPr>
                <a:t></a:t>
              </a:r>
              <a:endParaRPr lang="en-US" sz="2400" b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941392" y="685800"/>
              <a:ext cx="1143000" cy="685800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SSN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941392" y="1371600"/>
              <a:ext cx="1143000" cy="685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3"/>
                  </a:solidFill>
                  <a:sym typeface="Wingdings" panose="05000000000000000000" pitchFamily="2" charset="2"/>
                </a:rPr>
                <a:t></a:t>
              </a:r>
              <a:endParaRPr lang="en-US" sz="2400" b="1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941392" y="2057400"/>
              <a:ext cx="1143000" cy="685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3"/>
                  </a:solidFill>
                  <a:sym typeface="Wingdings" panose="05000000000000000000" pitchFamily="2" charset="2"/>
                </a:rPr>
                <a:t></a:t>
              </a:r>
              <a:endParaRPr lang="en-US" sz="2400" b="1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941392" y="2743200"/>
              <a:ext cx="1143000" cy="685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3"/>
                  </a:solidFill>
                  <a:sym typeface="Wingdings" panose="05000000000000000000" pitchFamily="2" charset="2"/>
                </a:rPr>
                <a:t></a:t>
              </a:r>
              <a:endParaRPr lang="en-US" sz="2400" b="1" dirty="0">
                <a:solidFill>
                  <a:schemeClr val="accent3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941392" y="3429000"/>
              <a:ext cx="1143000" cy="685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ym typeface="Wingdings 2" panose="05020102010507070707" pitchFamily="18" charset="2"/>
                </a:rPr>
                <a:t></a:t>
              </a:r>
              <a:endParaRPr lang="en-US" sz="2400" b="1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7941392" y="4114800"/>
              <a:ext cx="1143000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/>
                  </a:solidFill>
                  <a:sym typeface="Wingdings" panose="05000000000000000000" pitchFamily="2" charset="2"/>
                </a:rPr>
                <a:t></a:t>
              </a:r>
              <a:endParaRPr lang="en-US" sz="2400" b="1" dirty="0">
                <a:solidFill>
                  <a:schemeClr val="accent2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941392" y="4800600"/>
              <a:ext cx="1143000" cy="685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ym typeface="Wingdings 2" panose="05020102010507070707" pitchFamily="18" charset="2"/>
                </a:rPr>
                <a:t></a:t>
              </a:r>
              <a:endParaRPr lang="en-US" sz="2400" b="1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941392" y="5486400"/>
              <a:ext cx="1143000" cy="685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ym typeface="Wingdings 2" panose="05020102010507070707" pitchFamily="18" charset="2"/>
                </a:rPr>
                <a:t></a:t>
              </a:r>
              <a:endParaRPr lang="en-US" sz="2400" b="1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084392" y="685800"/>
              <a:ext cx="1143000" cy="685800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Past</a:t>
              </a:r>
            </a:p>
            <a:p>
              <a:pPr algn="ctr"/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Address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084392" y="1371600"/>
              <a:ext cx="1143000" cy="685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3"/>
                  </a:solidFill>
                  <a:sym typeface="Wingdings" panose="05000000000000000000" pitchFamily="2" charset="2"/>
                </a:rPr>
                <a:t></a:t>
              </a:r>
              <a:endParaRPr lang="en-US" sz="2400" b="1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084392" y="2057400"/>
              <a:ext cx="1143000" cy="685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3"/>
                  </a:solidFill>
                  <a:sym typeface="Wingdings" panose="05000000000000000000" pitchFamily="2" charset="2"/>
                </a:rPr>
                <a:t></a:t>
              </a:r>
              <a:endParaRPr lang="en-US" sz="2400" b="1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084392" y="2743200"/>
              <a:ext cx="1143000" cy="685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3"/>
                  </a:solidFill>
                  <a:sym typeface="Wingdings" panose="05000000000000000000" pitchFamily="2" charset="2"/>
                </a:rPr>
                <a:t></a:t>
              </a:r>
              <a:endParaRPr lang="en-US" sz="2400" b="1" dirty="0">
                <a:solidFill>
                  <a:schemeClr val="accent3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9084392" y="3429000"/>
              <a:ext cx="1143000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/>
                  </a:solidFill>
                  <a:sym typeface="Wingdings" panose="05000000000000000000" pitchFamily="2" charset="2"/>
                </a:rPr>
                <a:t></a:t>
              </a:r>
              <a:endParaRPr lang="en-US" sz="2400" b="1" dirty="0">
                <a:solidFill>
                  <a:schemeClr val="accent2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9084392" y="4114800"/>
              <a:ext cx="1143000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/>
                  </a:solidFill>
                  <a:sym typeface="Wingdings" panose="05000000000000000000" pitchFamily="2" charset="2"/>
                </a:rPr>
                <a:t></a:t>
              </a:r>
              <a:endParaRPr lang="en-US" sz="2400" b="1" dirty="0">
                <a:solidFill>
                  <a:schemeClr val="accent2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9084392" y="4800600"/>
              <a:ext cx="1143000" cy="685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ym typeface="Wingdings 2" panose="05020102010507070707" pitchFamily="18" charset="2"/>
                </a:rPr>
                <a:t></a:t>
              </a:r>
              <a:endParaRPr lang="en-US" sz="2400" b="1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9084392" y="5486400"/>
              <a:ext cx="1143000" cy="685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ym typeface="Wingdings 2" panose="05020102010507070707" pitchFamily="18" charset="2"/>
                </a:rPr>
                <a:t></a:t>
              </a:r>
              <a:endParaRPr lang="en-US" sz="2400" b="1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457200"/>
            <a:fld id="{4FAB73BC-B049-4115-A692-8D63A059BFB8}" type="slidenum">
              <a:rPr lang="en-US" smtClean="0">
                <a:solidFill>
                  <a:prstClr val="white"/>
                </a:solidFill>
              </a:rPr>
              <a:pPr defTabSz="457200"/>
              <a:t>9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87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7 RCG">
  <a:themeElements>
    <a:clrScheme name="RCG 2017">
      <a:dk1>
        <a:sysClr val="windowText" lastClr="000000"/>
      </a:dk1>
      <a:lt1>
        <a:sysClr val="window" lastClr="FFFFFF"/>
      </a:lt1>
      <a:dk2>
        <a:srgbClr val="003364"/>
      </a:dk2>
      <a:lt2>
        <a:srgbClr val="EEECE1"/>
      </a:lt2>
      <a:accent1>
        <a:srgbClr val="2D70A3"/>
      </a:accent1>
      <a:accent2>
        <a:srgbClr val="C0504D"/>
      </a:accent2>
      <a:accent3>
        <a:srgbClr val="479B5F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CG 2017">
      <a:majorFont>
        <a:latin typeface="Century Gothic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7 RCG" id="{E7FAEE20-8FB7-4FE1-AB90-DC7C29DC5CBF}" vid="{B212BFED-F4E6-47FF-98D5-7E81BDBCD9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9614</TotalTime>
  <Words>2119</Words>
  <Application>Microsoft Office PowerPoint</Application>
  <PresentationFormat>Widescreen</PresentationFormat>
  <Paragraphs>1226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Arial Narrow</vt:lpstr>
      <vt:lpstr>Calibri</vt:lpstr>
      <vt:lpstr>Calibri Light</vt:lpstr>
      <vt:lpstr>Century Gothic</vt:lpstr>
      <vt:lpstr>Wingdings</vt:lpstr>
      <vt:lpstr>Wingdings 2</vt:lpstr>
      <vt:lpstr>Wingdings 3</vt:lpstr>
      <vt:lpstr>2017 RCG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Backup Source Material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Conceptual Architecture</dc:title>
  <dc:creator>Microsoft Office User</dc:creator>
  <cp:lastModifiedBy>Debashis Rana</cp:lastModifiedBy>
  <cp:revision>236</cp:revision>
  <dcterms:created xsi:type="dcterms:W3CDTF">2017-02-09T20:37:32Z</dcterms:created>
  <dcterms:modified xsi:type="dcterms:W3CDTF">2017-03-16T03:27:48Z</dcterms:modified>
</cp:coreProperties>
</file>