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6579017"/>
            <a:ext cx="12192000" cy="318269"/>
            <a:chOff x="0" y="6536487"/>
            <a:chExt cx="12192000" cy="318269"/>
          </a:xfrm>
        </p:grpSpPr>
        <p:sp>
          <p:nvSpPr>
            <p:cNvPr id="13" name="Rectangle 12"/>
            <p:cNvSpPr/>
            <p:nvPr/>
          </p:nvSpPr>
          <p:spPr>
            <a:xfrm>
              <a:off x="0" y="6601777"/>
              <a:ext cx="12192000" cy="25297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5" y="6536487"/>
              <a:ext cx="12191985" cy="6648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22" name="Straight Connector 21"/>
            <p:cNvCxnSpPr/>
            <p:nvPr/>
          </p:nvCxnSpPr>
          <p:spPr>
            <a:xfrm flipV="1">
              <a:off x="0" y="6596495"/>
              <a:ext cx="12192000" cy="1014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650" y="661329"/>
            <a:ext cx="4211158" cy="5112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056" y="758952"/>
            <a:ext cx="10972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056" y="4455621"/>
            <a:ext cx="10972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629452" y="6629295"/>
            <a:ext cx="2472271" cy="285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C9FEF9-5EB9-4FAE-8A95-687D4719EC82}" type="datetime1">
              <a:rPr lang="en-US" smtClean="0"/>
              <a:t>12/19/2016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629295"/>
            <a:ext cx="4822804" cy="285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 2015 RCG. All Rights Reserved. Proprietary and Confidential.</a:t>
            </a: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829" y="6629295"/>
            <a:ext cx="1312025" cy="285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22ACEA-D645-4710-95B8-F5D684BC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8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452" y="6629295"/>
            <a:ext cx="2472271" cy="285888"/>
          </a:xfrm>
          <a:prstGeom prst="rect">
            <a:avLst/>
          </a:prstGeom>
        </p:spPr>
        <p:txBody>
          <a:bodyPr/>
          <a:lstStyle/>
          <a:p>
            <a:fld id="{747B6C51-0067-4DE4-AE06-A5AF9DD0CDC2}" type="datetime1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629295"/>
            <a:ext cx="4822804" cy="2858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2015 RCG. All Rights Reserved. Proprietary and Confidential.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829" y="6629295"/>
            <a:ext cx="1312025" cy="285888"/>
          </a:xfrm>
          <a:prstGeom prst="rect">
            <a:avLst/>
          </a:prstGeom>
        </p:spPr>
        <p:txBody>
          <a:bodyPr/>
          <a:lstStyle/>
          <a:p>
            <a:fld id="{FD22ACEA-D645-4710-95B8-F5D684BC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9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6579017"/>
            <a:ext cx="12192000" cy="318269"/>
            <a:chOff x="0" y="6536487"/>
            <a:chExt cx="12192000" cy="318269"/>
          </a:xfrm>
        </p:grpSpPr>
        <p:sp>
          <p:nvSpPr>
            <p:cNvPr id="12" name="Rectangle 11"/>
            <p:cNvSpPr/>
            <p:nvPr/>
          </p:nvSpPr>
          <p:spPr>
            <a:xfrm>
              <a:off x="0" y="6601777"/>
              <a:ext cx="12192000" cy="25297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15" y="6536487"/>
              <a:ext cx="12191985" cy="6648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21" name="Straight Connector 20"/>
            <p:cNvCxnSpPr/>
            <p:nvPr/>
          </p:nvCxnSpPr>
          <p:spPr>
            <a:xfrm flipV="1">
              <a:off x="0" y="6596495"/>
              <a:ext cx="12192000" cy="1014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629452" y="6629295"/>
            <a:ext cx="2472271" cy="285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3B67FA-9C9F-48B1-9E3C-2456B6308BC2}" type="datetime1">
              <a:rPr lang="en-US" smtClean="0"/>
              <a:t>12/19/2016</a:t>
            </a:fld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629295"/>
            <a:ext cx="4822804" cy="285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 2015 RCG. All Rights Reserved. Proprietary and Confidential.</a:t>
            </a:r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829" y="6629295"/>
            <a:ext cx="1312025" cy="285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22ACEA-D645-4710-95B8-F5D684BC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2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452" y="6629295"/>
            <a:ext cx="2472271" cy="285888"/>
          </a:xfrm>
          <a:prstGeom prst="rect">
            <a:avLst/>
          </a:prstGeom>
        </p:spPr>
        <p:txBody>
          <a:bodyPr/>
          <a:lstStyle/>
          <a:p>
            <a:fld id="{91364F8C-8313-45AF-9FD5-E5D0D0ADF090}" type="datetime1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629295"/>
            <a:ext cx="4822804" cy="2858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2015 RCG. All Rights Reserved. Proprietary and Confidential.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829" y="6629295"/>
            <a:ext cx="1312025" cy="285888"/>
          </a:xfrm>
          <a:prstGeom prst="rect">
            <a:avLst/>
          </a:prstGeom>
        </p:spPr>
        <p:txBody>
          <a:bodyPr/>
          <a:lstStyle/>
          <a:p>
            <a:fld id="{FD22ACEA-D645-4710-95B8-F5D684BC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0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95423" y="42045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5423" y="1350334"/>
            <a:ext cx="5439615" cy="4997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50335"/>
            <a:ext cx="5371568" cy="4997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9452" y="6629295"/>
            <a:ext cx="2472271" cy="285888"/>
          </a:xfrm>
          <a:prstGeom prst="rect">
            <a:avLst/>
          </a:prstGeom>
        </p:spPr>
        <p:txBody>
          <a:bodyPr/>
          <a:lstStyle/>
          <a:p>
            <a:fld id="{A110A077-5868-439B-96F8-AF3C08A93DF7}" type="datetime1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629295"/>
            <a:ext cx="4822804" cy="2858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2015 RCG. All Rights Reserved. Proprietary and Confidential.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829" y="6629295"/>
            <a:ext cx="1312025" cy="285888"/>
          </a:xfrm>
          <a:prstGeom prst="rect">
            <a:avLst/>
          </a:prstGeom>
        </p:spPr>
        <p:txBody>
          <a:bodyPr/>
          <a:lstStyle/>
          <a:p>
            <a:fld id="{FD22ACEA-D645-4710-95B8-F5D684BC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5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6056" y="52686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056" y="1261253"/>
            <a:ext cx="542898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056" y="1997534"/>
            <a:ext cx="5428984" cy="43713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61253"/>
            <a:ext cx="5371568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97534"/>
            <a:ext cx="5371568" cy="43713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9452" y="6629295"/>
            <a:ext cx="2472271" cy="285888"/>
          </a:xfrm>
          <a:prstGeom prst="rect">
            <a:avLst/>
          </a:prstGeom>
        </p:spPr>
        <p:txBody>
          <a:bodyPr/>
          <a:lstStyle/>
          <a:p>
            <a:fld id="{14EF6091-F869-4CBC-B193-2717D1D2BF87}" type="datetime1">
              <a:rPr lang="en-US" smtClean="0"/>
              <a:t>12/19/2016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629295"/>
            <a:ext cx="4822804" cy="2858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2015 RCG. All Rights Reserved. Proprietary and Confidential.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66829" y="6629295"/>
            <a:ext cx="1312025" cy="285888"/>
          </a:xfrm>
          <a:prstGeom prst="rect">
            <a:avLst/>
          </a:prstGeom>
        </p:spPr>
        <p:txBody>
          <a:bodyPr/>
          <a:lstStyle/>
          <a:p>
            <a:fld id="{FD22ACEA-D645-4710-95B8-F5D684BC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7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29452" y="6629295"/>
            <a:ext cx="2472271" cy="285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90CCDC-0444-472D-B16D-13ECF186C633}" type="datetime1">
              <a:rPr lang="en-US" smtClean="0"/>
              <a:t>12/19/2016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629295"/>
            <a:ext cx="4822804" cy="285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 2015 RCG. All Rights Reserved. Proprietary and Confidential.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829" y="6629295"/>
            <a:ext cx="1312025" cy="285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22ACEA-D645-4710-95B8-F5D684BC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6579017"/>
            <a:ext cx="12192000" cy="318269"/>
            <a:chOff x="0" y="6536487"/>
            <a:chExt cx="12192000" cy="318269"/>
          </a:xfrm>
        </p:grpSpPr>
        <p:sp>
          <p:nvSpPr>
            <p:cNvPr id="10" name="Rectangle 9"/>
            <p:cNvSpPr/>
            <p:nvPr/>
          </p:nvSpPr>
          <p:spPr>
            <a:xfrm>
              <a:off x="0" y="6601777"/>
              <a:ext cx="12192000" cy="25297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15" y="6536487"/>
              <a:ext cx="12191985" cy="6648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/>
            <p:cNvCxnSpPr/>
            <p:nvPr/>
          </p:nvCxnSpPr>
          <p:spPr>
            <a:xfrm flipV="1">
              <a:off x="0" y="6596495"/>
              <a:ext cx="12192000" cy="1014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629452" y="6629295"/>
            <a:ext cx="2472271" cy="285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E9E8F0A-52C2-46B5-83D7-5C68E5659035}" type="datetime1">
              <a:rPr lang="en-US" smtClean="0"/>
              <a:t>12/19/2016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629295"/>
            <a:ext cx="4822804" cy="285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 2015 RCG. All Rights Reserved. Proprietary and Confidential.</a:t>
            </a: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829" y="6629295"/>
            <a:ext cx="1312025" cy="285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22ACEA-D645-4710-95B8-F5D684BC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3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644307"/>
            <a:ext cx="12192000" cy="228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000" dirty="0" smtClean="0"/>
              <a:t>© 2017 RCG Global</a:t>
            </a:r>
            <a:r>
              <a:rPr lang="en-US" sz="1000" baseline="0" dirty="0" smtClean="0"/>
              <a:t> Services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8588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349" y="594359"/>
            <a:ext cx="7219505" cy="57108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629452" y="6629295"/>
            <a:ext cx="2472271" cy="285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E48B802F-1458-4921-840B-B03B3445CE8B}" type="datetime1">
              <a:rPr lang="en-US" smtClean="0"/>
              <a:t>12/19/2016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629295"/>
            <a:ext cx="4822804" cy="285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2015 RCG. All Rights Reserved. Proprietary and Confidential.</a:t>
            </a: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829" y="6629295"/>
            <a:ext cx="1312025" cy="285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FD22ACEA-D645-4710-95B8-F5D684BCDA8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-3209061" y="3203317"/>
            <a:ext cx="6858001" cy="451364"/>
            <a:chOff x="0" y="6536487"/>
            <a:chExt cx="12192000" cy="318269"/>
          </a:xfrm>
        </p:grpSpPr>
        <p:sp>
          <p:nvSpPr>
            <p:cNvPr id="13" name="Rectangle 12"/>
            <p:cNvSpPr/>
            <p:nvPr/>
          </p:nvSpPr>
          <p:spPr>
            <a:xfrm>
              <a:off x="0" y="6601777"/>
              <a:ext cx="12192000" cy="25297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15" y="6536487"/>
              <a:ext cx="12191985" cy="664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15" name="Straight Connector 14"/>
            <p:cNvCxnSpPr/>
            <p:nvPr/>
          </p:nvCxnSpPr>
          <p:spPr>
            <a:xfrm flipV="1">
              <a:off x="0" y="6596495"/>
              <a:ext cx="12192000" cy="1014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738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4915077"/>
            <a:ext cx="12192000" cy="1982210"/>
            <a:chOff x="0" y="6536487"/>
            <a:chExt cx="12192000" cy="318269"/>
          </a:xfrm>
        </p:grpSpPr>
        <p:sp>
          <p:nvSpPr>
            <p:cNvPr id="12" name="Rectangle 11"/>
            <p:cNvSpPr/>
            <p:nvPr/>
          </p:nvSpPr>
          <p:spPr>
            <a:xfrm>
              <a:off x="0" y="6567608"/>
              <a:ext cx="12192000" cy="2871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5" y="6536487"/>
              <a:ext cx="12191985" cy="3112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14" name="Straight Connector 13"/>
            <p:cNvCxnSpPr/>
            <p:nvPr/>
          </p:nvCxnSpPr>
          <p:spPr>
            <a:xfrm>
              <a:off x="0" y="6567608"/>
              <a:ext cx="12192000" cy="1468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noFill/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9452" y="6629295"/>
            <a:ext cx="2472271" cy="285888"/>
          </a:xfrm>
          <a:prstGeom prst="rect">
            <a:avLst/>
          </a:prstGeom>
        </p:spPr>
        <p:txBody>
          <a:bodyPr/>
          <a:lstStyle/>
          <a:p>
            <a:fld id="{371FAC03-9DFD-43C1-AF22-56EC214C06B1}" type="datetime1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629295"/>
            <a:ext cx="4822804" cy="2858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2015 RCG. All Rights Reserved. Proprietary and Confidential.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829" y="6629295"/>
            <a:ext cx="1312025" cy="285888"/>
          </a:xfrm>
          <a:prstGeom prst="rect">
            <a:avLst/>
          </a:prstGeom>
        </p:spPr>
        <p:txBody>
          <a:bodyPr/>
          <a:lstStyle/>
          <a:p>
            <a:fld id="{FD22ACEA-D645-4710-95B8-F5D684BC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9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9446" y="36883"/>
            <a:ext cx="1094940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295" y="1330563"/>
            <a:ext cx="10949409" cy="50268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6579017"/>
            <a:ext cx="12192000" cy="318269"/>
            <a:chOff x="0" y="6536487"/>
            <a:chExt cx="12192000" cy="318269"/>
          </a:xfrm>
        </p:grpSpPr>
        <p:sp>
          <p:nvSpPr>
            <p:cNvPr id="14" name="Rectangle 13"/>
            <p:cNvSpPr/>
            <p:nvPr/>
          </p:nvSpPr>
          <p:spPr>
            <a:xfrm>
              <a:off x="0" y="6601777"/>
              <a:ext cx="12192000" cy="25297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15" y="6536487"/>
              <a:ext cx="12191985" cy="6648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16" name="Straight Connector 15"/>
            <p:cNvCxnSpPr/>
            <p:nvPr/>
          </p:nvCxnSpPr>
          <p:spPr>
            <a:xfrm flipV="1">
              <a:off x="0" y="6596495"/>
              <a:ext cx="12192000" cy="1014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629452" y="6629295"/>
            <a:ext cx="2472271" cy="285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8FDC38-9567-40D7-877C-AAF1FCAA2F1F}" type="datetime1">
              <a:rPr lang="en-US" smtClean="0"/>
              <a:t>12/19/2016</a:t>
            </a:fld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629295"/>
            <a:ext cx="4822804" cy="285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© 2015 RCG. All Rights Reserved. Proprietary and Confidential.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829" y="6629295"/>
            <a:ext cx="1312025" cy="285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22ACEA-D645-4710-95B8-F5D684BC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4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2590800" cy="94103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dirty="0" err="1" smtClean="0"/>
              <a:t>RCG|</a:t>
            </a:r>
            <a:r>
              <a:rPr lang="en-US" dirty="0" err="1" smtClean="0">
                <a:solidFill>
                  <a:srgbClr val="FF0000"/>
                </a:solidFill>
              </a:rPr>
              <a:t>enable</a:t>
            </a:r>
            <a:r>
              <a:rPr lang="en-US" dirty="0" smtClean="0"/>
              <a:t>™ </a:t>
            </a:r>
            <a:r>
              <a:rPr lang="en-US" dirty="0" smtClean="0"/>
              <a:t>Insurance</a:t>
            </a:r>
          </a:p>
          <a:p>
            <a:endParaRPr lang="en-US" dirty="0" smtClean="0"/>
          </a:p>
          <a:p>
            <a:r>
              <a:rPr lang="en-US" b="1" i="1" dirty="0" smtClean="0">
                <a:solidFill>
                  <a:schemeClr val="tx2"/>
                </a:solidFill>
              </a:rPr>
              <a:t>Ideas</a:t>
            </a:r>
            <a:r>
              <a:rPr lang="en-US" b="1" i="1" dirty="0" smtClean="0">
                <a:solidFill>
                  <a:schemeClr val="tx2"/>
                </a:solidFill>
              </a:rPr>
              <a:t>. Realized.</a:t>
            </a:r>
            <a:r>
              <a:rPr lang="en-US" b="1" i="1" baseline="30000" dirty="0" smtClean="0">
                <a:solidFill>
                  <a:schemeClr val="tx2"/>
                </a:solidFill>
                <a:sym typeface="Symbol" panose="05050102010706020507" pitchFamily="18" charset="2"/>
              </a:rPr>
              <a:t></a:t>
            </a:r>
            <a:endParaRPr lang="en-US" baseline="30000" dirty="0"/>
          </a:p>
        </p:txBody>
      </p:sp>
      <p:sp>
        <p:nvSpPr>
          <p:cNvPr id="2" name="Round Same Side Corner Rectangle 1"/>
          <p:cNvSpPr/>
          <p:nvPr/>
        </p:nvSpPr>
        <p:spPr>
          <a:xfrm>
            <a:off x="10591800" y="457200"/>
            <a:ext cx="1600200" cy="457200"/>
          </a:xfrm>
          <a:prstGeom prst="round2Same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bg1">
                    <a:lumMod val="75000"/>
                  </a:schemeClr>
                </a:solidFill>
              </a:rPr>
              <a:t>Claims Fraud</a:t>
            </a:r>
            <a:endParaRPr lang="en-US" sz="135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ound Same Side Corner Rectangle 3"/>
          <p:cNvSpPr/>
          <p:nvPr/>
        </p:nvSpPr>
        <p:spPr>
          <a:xfrm>
            <a:off x="8991600" y="457200"/>
            <a:ext cx="1600200" cy="457200"/>
          </a:xfrm>
          <a:prstGeom prst="round2Same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bg1">
                    <a:lumMod val="75000"/>
                  </a:schemeClr>
                </a:solidFill>
              </a:rPr>
              <a:t>Claims</a:t>
            </a:r>
            <a:endParaRPr lang="en-US" sz="135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ound Same Side Corner Rectangle 4"/>
          <p:cNvSpPr/>
          <p:nvPr/>
        </p:nvSpPr>
        <p:spPr>
          <a:xfrm>
            <a:off x="7391400" y="457200"/>
            <a:ext cx="1600200" cy="457200"/>
          </a:xfrm>
          <a:prstGeom prst="round2Same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bg1">
                    <a:lumMod val="75000"/>
                  </a:schemeClr>
                </a:solidFill>
              </a:rPr>
              <a:t>Loss Prevention</a:t>
            </a:r>
            <a:endParaRPr lang="en-US" sz="135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 Same Side Corner Rectangle 6"/>
          <p:cNvSpPr/>
          <p:nvPr/>
        </p:nvSpPr>
        <p:spPr>
          <a:xfrm>
            <a:off x="5791200" y="457200"/>
            <a:ext cx="1600200" cy="457200"/>
          </a:xfrm>
          <a:prstGeom prst="round2Same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bg1">
                    <a:lumMod val="75000"/>
                  </a:schemeClr>
                </a:solidFill>
              </a:rPr>
              <a:t>Underwriting</a:t>
            </a:r>
            <a:endParaRPr lang="en-US" sz="135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 Same Side Corner Rectangle 7"/>
          <p:cNvSpPr/>
          <p:nvPr/>
        </p:nvSpPr>
        <p:spPr>
          <a:xfrm>
            <a:off x="4191000" y="457200"/>
            <a:ext cx="1600200" cy="457200"/>
          </a:xfrm>
          <a:prstGeom prst="round2Same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bg1">
                    <a:lumMod val="75000"/>
                  </a:schemeClr>
                </a:solidFill>
              </a:rPr>
              <a:t>Marketing &amp; Sales</a:t>
            </a:r>
            <a:endParaRPr lang="en-US" sz="135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12192000" cy="572346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5120013" y="3002666"/>
            <a:ext cx="1600200" cy="1600200"/>
          </a:xfrm>
          <a:prstGeom prst="hexagon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Actuarial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10" name="Hexagon 9"/>
          <p:cNvSpPr/>
          <p:nvPr/>
        </p:nvSpPr>
        <p:spPr>
          <a:xfrm>
            <a:off x="6472562" y="2043875"/>
            <a:ext cx="1600200" cy="1600200"/>
          </a:xfrm>
          <a:prstGeom prst="hexagon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/>
              <a:t>Under-writing</a:t>
            </a:r>
            <a:endParaRPr lang="en-US" sz="1500" b="1" dirty="0"/>
          </a:p>
        </p:txBody>
      </p:sp>
      <p:sp>
        <p:nvSpPr>
          <p:cNvPr id="11" name="Hexagon 10"/>
          <p:cNvSpPr/>
          <p:nvPr/>
        </p:nvSpPr>
        <p:spPr>
          <a:xfrm>
            <a:off x="5104137" y="4804832"/>
            <a:ext cx="1600200" cy="1600200"/>
          </a:xfrm>
          <a:prstGeom prst="hexagon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/>
              <a:t>Loss Prevention</a:t>
            </a:r>
            <a:endParaRPr lang="en-US" sz="1500" b="1" dirty="0"/>
          </a:p>
        </p:txBody>
      </p:sp>
      <p:sp>
        <p:nvSpPr>
          <p:cNvPr id="12" name="Hexagon 11"/>
          <p:cNvSpPr/>
          <p:nvPr/>
        </p:nvSpPr>
        <p:spPr>
          <a:xfrm>
            <a:off x="6472562" y="3890432"/>
            <a:ext cx="1600200" cy="1600200"/>
          </a:xfrm>
          <a:prstGeom prst="hexagon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/>
              <a:t>Policy Admin-</a:t>
            </a:r>
            <a:r>
              <a:rPr lang="en-US" sz="1500" b="1" dirty="0" err="1" smtClean="0"/>
              <a:t>istration</a:t>
            </a:r>
            <a:endParaRPr lang="en-US" sz="1500" b="1" dirty="0"/>
          </a:p>
        </p:txBody>
      </p:sp>
      <p:sp>
        <p:nvSpPr>
          <p:cNvPr id="13" name="Hexagon 12"/>
          <p:cNvSpPr/>
          <p:nvPr/>
        </p:nvSpPr>
        <p:spPr>
          <a:xfrm>
            <a:off x="3765346" y="3890434"/>
            <a:ext cx="1600200" cy="1600200"/>
          </a:xfrm>
          <a:prstGeom prst="hexagon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/>
              <a:t>Finance</a:t>
            </a:r>
            <a:endParaRPr lang="en-US" sz="1500" b="1" dirty="0"/>
          </a:p>
        </p:txBody>
      </p:sp>
      <p:sp>
        <p:nvSpPr>
          <p:cNvPr id="14" name="Hexagon 13"/>
          <p:cNvSpPr/>
          <p:nvPr/>
        </p:nvSpPr>
        <p:spPr>
          <a:xfrm>
            <a:off x="3765346" y="2088267"/>
            <a:ext cx="1600200" cy="1600200"/>
          </a:xfrm>
          <a:prstGeom prst="hexagon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Claims</a:t>
            </a:r>
          </a:p>
        </p:txBody>
      </p:sp>
      <p:sp>
        <p:nvSpPr>
          <p:cNvPr id="15" name="Hexagon 14"/>
          <p:cNvSpPr/>
          <p:nvPr/>
        </p:nvSpPr>
        <p:spPr>
          <a:xfrm>
            <a:off x="5118954" y="1147233"/>
            <a:ext cx="1600200" cy="1600200"/>
          </a:xfrm>
          <a:prstGeom prst="hexagon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/>
              <a:t>Marketing &amp; Sales</a:t>
            </a:r>
            <a:endParaRPr lang="en-US" sz="1500" b="1" dirty="0"/>
          </a:p>
        </p:txBody>
      </p:sp>
      <p:sp>
        <p:nvSpPr>
          <p:cNvPr id="16" name="Chevron 15"/>
          <p:cNvSpPr/>
          <p:nvPr/>
        </p:nvSpPr>
        <p:spPr>
          <a:xfrm>
            <a:off x="7826170" y="2043874"/>
            <a:ext cx="2743200" cy="1600200"/>
          </a:xfrm>
          <a:prstGeom prst="chevron">
            <a:avLst>
              <a:gd name="adj" fmla="val 26699"/>
            </a:avLst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lt1">
                  <a:tint val="90000"/>
                  <a:shade val="97000"/>
                  <a:satMod val="13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accent4"/>
                </a:solidFill>
              </a:rPr>
              <a:t>Accelerate quote velocity and accuracy by automating data gathering, conforming and analysis</a:t>
            </a:r>
            <a:endParaRPr lang="en-US" sz="1200" i="1" dirty="0">
              <a:solidFill>
                <a:schemeClr val="accent4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7826170" y="3890432"/>
            <a:ext cx="2743200" cy="1600200"/>
          </a:xfrm>
          <a:prstGeom prst="chevron">
            <a:avLst>
              <a:gd name="adj" fmla="val 26699"/>
            </a:avLst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lt1">
                  <a:tint val="90000"/>
                  <a:shade val="97000"/>
                  <a:satMod val="13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accent3"/>
                </a:solidFill>
              </a:rPr>
              <a:t>Obtain greater insights into customers and customer profitability with relationship modeling</a:t>
            </a:r>
            <a:endParaRPr lang="en-US" sz="1200" i="1" dirty="0">
              <a:solidFill>
                <a:schemeClr val="accent3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flipH="1">
            <a:off x="1275900" y="2088267"/>
            <a:ext cx="2743200" cy="1600200"/>
          </a:xfrm>
          <a:prstGeom prst="chevron">
            <a:avLst>
              <a:gd name="adj" fmla="val 26699"/>
            </a:avLst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lt1">
                  <a:tint val="90000"/>
                  <a:shade val="97000"/>
                  <a:satMod val="13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i="1" dirty="0" smtClean="0">
                <a:solidFill>
                  <a:schemeClr val="accent2"/>
                </a:solidFill>
              </a:rPr>
              <a:t>Monitor loss exposure in real-time with integrated data from enterprise and external sources</a:t>
            </a:r>
            <a:endParaRPr lang="en-US" sz="1200" i="1" dirty="0">
              <a:solidFill>
                <a:schemeClr val="accent2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 flipH="1">
            <a:off x="1275900" y="3890432"/>
            <a:ext cx="2743200" cy="1600200"/>
          </a:xfrm>
          <a:prstGeom prst="chevron">
            <a:avLst>
              <a:gd name="adj" fmla="val 26699"/>
            </a:avLst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lt1">
                  <a:tint val="90000"/>
                  <a:shade val="97000"/>
                  <a:satMod val="13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i="1" dirty="0" smtClean="0">
                <a:solidFill>
                  <a:schemeClr val="accent5"/>
                </a:solidFill>
              </a:rPr>
              <a:t>Enable claim reserve adjustments in real-time based on loss exposure and loss experience</a:t>
            </a:r>
            <a:endParaRPr lang="en-US" sz="1200" i="1" dirty="0">
              <a:solidFill>
                <a:schemeClr val="accent5"/>
              </a:solidFill>
            </a:endParaRPr>
          </a:p>
        </p:txBody>
      </p:sp>
      <p:sp>
        <p:nvSpPr>
          <p:cNvPr id="20" name="Round Same Side Corner Rectangle 19"/>
          <p:cNvSpPr/>
          <p:nvPr/>
        </p:nvSpPr>
        <p:spPr>
          <a:xfrm>
            <a:off x="2590800" y="457200"/>
            <a:ext cx="1600200" cy="457200"/>
          </a:xfrm>
          <a:prstGeom prst="round2Same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tx2"/>
                </a:solidFill>
              </a:rPr>
              <a:t>Overview</a:t>
            </a:r>
            <a:endParaRPr lang="en-US" sz="1350" b="1" dirty="0">
              <a:solidFill>
                <a:schemeClr val="tx2"/>
              </a:solidFill>
            </a:endParaRPr>
          </a:p>
        </p:txBody>
      </p:sp>
      <p:sp>
        <p:nvSpPr>
          <p:cNvPr id="21" name="Parallelogram 20"/>
          <p:cNvSpPr/>
          <p:nvPr/>
        </p:nvSpPr>
        <p:spPr>
          <a:xfrm>
            <a:off x="6534150" y="5595846"/>
            <a:ext cx="3200400" cy="809184"/>
          </a:xfrm>
          <a:prstGeom prst="parallelogram">
            <a:avLst>
              <a:gd name="adj" fmla="val 47330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lt1">
                  <a:tint val="90000"/>
                  <a:shade val="97000"/>
                  <a:satMod val="13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accent6"/>
                </a:solidFill>
              </a:rPr>
              <a:t>Monitor alerts from weather and equipment in real-time</a:t>
            </a:r>
            <a:endParaRPr lang="en-US" sz="1200" i="1" dirty="0">
              <a:solidFill>
                <a:schemeClr val="accent6"/>
              </a:solidFill>
            </a:endParaRPr>
          </a:p>
        </p:txBody>
      </p:sp>
      <p:sp>
        <p:nvSpPr>
          <p:cNvPr id="22" name="Parallelogram 21"/>
          <p:cNvSpPr/>
          <p:nvPr/>
        </p:nvSpPr>
        <p:spPr>
          <a:xfrm flipH="1">
            <a:off x="2101222" y="5595846"/>
            <a:ext cx="3200400" cy="809184"/>
          </a:xfrm>
          <a:prstGeom prst="parallelogram">
            <a:avLst>
              <a:gd name="adj" fmla="val 47330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lt1">
                  <a:tint val="90000"/>
                  <a:shade val="97000"/>
                  <a:satMod val="13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i="1" dirty="0" smtClean="0">
                <a:solidFill>
                  <a:schemeClr val="accent6"/>
                </a:solidFill>
              </a:rPr>
              <a:t>Augment catastrophe modeling with richer data sources</a:t>
            </a:r>
            <a:endParaRPr lang="en-US" sz="1200" i="1" dirty="0">
              <a:solidFill>
                <a:schemeClr val="accent6"/>
              </a:solidFill>
            </a:endParaRPr>
          </a:p>
        </p:txBody>
      </p:sp>
      <p:sp>
        <p:nvSpPr>
          <p:cNvPr id="24" name="Parallelogram 23"/>
          <p:cNvSpPr/>
          <p:nvPr/>
        </p:nvSpPr>
        <p:spPr>
          <a:xfrm flipH="1">
            <a:off x="6534150" y="1118274"/>
            <a:ext cx="3200400" cy="809184"/>
          </a:xfrm>
          <a:prstGeom prst="parallelogram">
            <a:avLst>
              <a:gd name="adj" fmla="val 4733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accent1"/>
                </a:solidFill>
              </a:rPr>
              <a:t>Improve customer understanding with sentiment analysis</a:t>
            </a:r>
            <a:endParaRPr lang="en-US" sz="1200" i="1" dirty="0">
              <a:solidFill>
                <a:schemeClr val="accent1"/>
              </a:solidFill>
            </a:endParaRPr>
          </a:p>
        </p:txBody>
      </p:sp>
      <p:sp>
        <p:nvSpPr>
          <p:cNvPr id="25" name="Parallelogram 24"/>
          <p:cNvSpPr/>
          <p:nvPr/>
        </p:nvSpPr>
        <p:spPr>
          <a:xfrm>
            <a:off x="2101222" y="1147231"/>
            <a:ext cx="3200400" cy="809184"/>
          </a:xfrm>
          <a:prstGeom prst="parallelogram">
            <a:avLst>
              <a:gd name="adj" fmla="val 4733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i="1" dirty="0" smtClean="0">
                <a:solidFill>
                  <a:schemeClr val="accent1"/>
                </a:solidFill>
              </a:rPr>
              <a:t>Increase campaign efficiency with better customer information</a:t>
            </a:r>
            <a:endParaRPr lang="en-US" sz="1200" i="1" dirty="0">
              <a:solidFill>
                <a:schemeClr val="accent1"/>
              </a:solidFill>
            </a:endParaRPr>
          </a:p>
        </p:txBody>
      </p:sp>
      <p:sp>
        <p:nvSpPr>
          <p:cNvPr id="26" name="Chevron 25"/>
          <p:cNvSpPr/>
          <p:nvPr/>
        </p:nvSpPr>
        <p:spPr>
          <a:xfrm flipH="1">
            <a:off x="10319602" y="3002666"/>
            <a:ext cx="1872397" cy="1600200"/>
          </a:xfrm>
          <a:prstGeom prst="chevron">
            <a:avLst>
              <a:gd name="adj" fmla="val 26699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tx1"/>
                </a:solidFill>
              </a:rPr>
              <a:t>Enrich product profitability analysis with additional data sources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0" y="2976033"/>
            <a:ext cx="1872397" cy="1600200"/>
          </a:xfrm>
          <a:prstGeom prst="chevron">
            <a:avLst>
              <a:gd name="adj" fmla="val 26699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i="1" dirty="0" smtClean="0">
                <a:solidFill>
                  <a:schemeClr val="tx1"/>
                </a:solidFill>
              </a:rPr>
              <a:t>Understand customer value to drive product development</a:t>
            </a:r>
            <a:endParaRPr lang="en-US" sz="1200" i="1" dirty="0">
              <a:solidFill>
                <a:schemeClr val="tx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194" y="45720"/>
            <a:ext cx="365760" cy="365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754" y="45720"/>
            <a:ext cx="365760" cy="365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0" name="TextBox 29"/>
          <p:cNvSpPr txBox="1"/>
          <p:nvPr/>
        </p:nvSpPr>
        <p:spPr>
          <a:xfrm>
            <a:off x="9902954" y="-4237"/>
            <a:ext cx="1828800" cy="4572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Mike Sommers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81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>
            <a:off x="10591800" y="457200"/>
            <a:ext cx="1600200" cy="457200"/>
          </a:xfrm>
          <a:prstGeom prst="round2Same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bg1">
                    <a:lumMod val="75000"/>
                  </a:schemeClr>
                </a:solidFill>
              </a:rPr>
              <a:t>Claims Fraud</a:t>
            </a:r>
            <a:endParaRPr lang="en-US" sz="135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ound Same Side Corner Rectangle 3"/>
          <p:cNvSpPr/>
          <p:nvPr/>
        </p:nvSpPr>
        <p:spPr>
          <a:xfrm>
            <a:off x="8991600" y="457200"/>
            <a:ext cx="1600200" cy="457200"/>
          </a:xfrm>
          <a:prstGeom prst="round2Same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bg1">
                    <a:lumMod val="75000"/>
                  </a:schemeClr>
                </a:solidFill>
              </a:rPr>
              <a:t>Claims</a:t>
            </a:r>
            <a:endParaRPr lang="en-US" sz="135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ound Same Side Corner Rectangle 4"/>
          <p:cNvSpPr/>
          <p:nvPr/>
        </p:nvSpPr>
        <p:spPr>
          <a:xfrm>
            <a:off x="7391400" y="457200"/>
            <a:ext cx="1600200" cy="457200"/>
          </a:xfrm>
          <a:prstGeom prst="round2Same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bg1">
                    <a:lumMod val="75000"/>
                  </a:schemeClr>
                </a:solidFill>
              </a:rPr>
              <a:t>Loss Prevention</a:t>
            </a:r>
            <a:endParaRPr lang="en-US" sz="135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 Same Side Corner Rectangle 6"/>
          <p:cNvSpPr/>
          <p:nvPr/>
        </p:nvSpPr>
        <p:spPr>
          <a:xfrm>
            <a:off x="5791200" y="457200"/>
            <a:ext cx="1600200" cy="457200"/>
          </a:xfrm>
          <a:prstGeom prst="round2Same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bg1">
                    <a:lumMod val="75000"/>
                  </a:schemeClr>
                </a:solidFill>
              </a:rPr>
              <a:t>Underwriting</a:t>
            </a:r>
            <a:endParaRPr lang="en-US" sz="135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 Same Side Corner Rectangle 7"/>
          <p:cNvSpPr/>
          <p:nvPr/>
        </p:nvSpPr>
        <p:spPr>
          <a:xfrm>
            <a:off x="4191000" y="457200"/>
            <a:ext cx="1600200" cy="457200"/>
          </a:xfrm>
          <a:prstGeom prst="round2Same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tx2"/>
                </a:solidFill>
              </a:rPr>
              <a:t>Marketing &amp; Sales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12192000" cy="572346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 Same Side Corner Rectangle 19"/>
          <p:cNvSpPr/>
          <p:nvPr/>
        </p:nvSpPr>
        <p:spPr>
          <a:xfrm>
            <a:off x="2590800" y="457200"/>
            <a:ext cx="1600200" cy="457200"/>
          </a:xfrm>
          <a:prstGeom prst="round2Same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32299" y="990600"/>
            <a:ext cx="3886200" cy="2743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Overall Statistics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(book of business by line, product etc.)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154750" y="990600"/>
            <a:ext cx="3886200" cy="2743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Renewal/Churn History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Claims History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077200" y="990600"/>
            <a:ext cx="3886200" cy="2743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Sales Volume by Channel in $s &amp; Counts (shared with Underwriting tab)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2299" y="3810000"/>
            <a:ext cx="3886200" cy="2743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Agent Analysis including Agency Hierarchies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154750" y="3810000"/>
            <a:ext cx="3886200" cy="2743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Customer Satisfaction (call center interactions, email, chat, survey responses, social media), Sentiment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77200" y="3810000"/>
            <a:ext cx="3886200" cy="2743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Customer Value (#policies, #renewals, #relationships, #referrals), Segmentation, Affinity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0" y="0"/>
            <a:ext cx="2590800" cy="94103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dirty="0" err="1" smtClean="0"/>
              <a:t>RCG|</a:t>
            </a:r>
            <a:r>
              <a:rPr lang="en-US" dirty="0" err="1" smtClean="0">
                <a:solidFill>
                  <a:srgbClr val="FF0000"/>
                </a:solidFill>
              </a:rPr>
              <a:t>enable</a:t>
            </a:r>
            <a:r>
              <a:rPr lang="en-US" dirty="0" smtClean="0"/>
              <a:t>™ </a:t>
            </a:r>
            <a:r>
              <a:rPr lang="en-US" dirty="0" smtClean="0"/>
              <a:t>Insurance</a:t>
            </a:r>
          </a:p>
          <a:p>
            <a:endParaRPr lang="en-US" dirty="0" smtClean="0"/>
          </a:p>
          <a:p>
            <a:r>
              <a:rPr lang="en-US" b="1" i="1" dirty="0" smtClean="0">
                <a:solidFill>
                  <a:schemeClr val="tx2"/>
                </a:solidFill>
              </a:rPr>
              <a:t>Ideas</a:t>
            </a:r>
            <a:r>
              <a:rPr lang="en-US" b="1" i="1" dirty="0" smtClean="0">
                <a:solidFill>
                  <a:schemeClr val="tx2"/>
                </a:solidFill>
              </a:rPr>
              <a:t>. Realized.</a:t>
            </a:r>
            <a:r>
              <a:rPr lang="en-US" b="1" i="1" baseline="30000" dirty="0" smtClean="0">
                <a:solidFill>
                  <a:schemeClr val="tx2"/>
                </a:solidFill>
                <a:sym typeface="Symbol" panose="05050102010706020507" pitchFamily="18" charset="2"/>
              </a:rPr>
              <a:t></a:t>
            </a:r>
            <a:endParaRPr lang="en-US" baseline="300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194" y="45720"/>
            <a:ext cx="365760" cy="365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754" y="45720"/>
            <a:ext cx="365760" cy="365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7" name="TextBox 36"/>
          <p:cNvSpPr txBox="1"/>
          <p:nvPr/>
        </p:nvSpPr>
        <p:spPr>
          <a:xfrm>
            <a:off x="9902954" y="-4237"/>
            <a:ext cx="1828800" cy="4572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Mike Sommers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3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>
            <a:off x="10591800" y="457200"/>
            <a:ext cx="1600200" cy="457200"/>
          </a:xfrm>
          <a:prstGeom prst="round2Same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bg1">
                    <a:lumMod val="75000"/>
                  </a:schemeClr>
                </a:solidFill>
              </a:rPr>
              <a:t>Claims Fraud</a:t>
            </a:r>
            <a:endParaRPr lang="en-US" sz="135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ound Same Side Corner Rectangle 3"/>
          <p:cNvSpPr/>
          <p:nvPr/>
        </p:nvSpPr>
        <p:spPr>
          <a:xfrm>
            <a:off x="8991600" y="457200"/>
            <a:ext cx="1600200" cy="457200"/>
          </a:xfrm>
          <a:prstGeom prst="round2Same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bg1">
                    <a:lumMod val="75000"/>
                  </a:schemeClr>
                </a:solidFill>
              </a:rPr>
              <a:t>Claims</a:t>
            </a:r>
            <a:endParaRPr lang="en-US" sz="135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ound Same Side Corner Rectangle 4"/>
          <p:cNvSpPr/>
          <p:nvPr/>
        </p:nvSpPr>
        <p:spPr>
          <a:xfrm>
            <a:off x="7391400" y="457200"/>
            <a:ext cx="1600200" cy="457200"/>
          </a:xfrm>
          <a:prstGeom prst="round2Same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bg1">
                    <a:lumMod val="75000"/>
                  </a:schemeClr>
                </a:solidFill>
              </a:rPr>
              <a:t>Loss Prevention</a:t>
            </a:r>
            <a:endParaRPr lang="en-US" sz="135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 Same Side Corner Rectangle 6"/>
          <p:cNvSpPr/>
          <p:nvPr/>
        </p:nvSpPr>
        <p:spPr>
          <a:xfrm>
            <a:off x="5791200" y="457200"/>
            <a:ext cx="1600200" cy="457200"/>
          </a:xfrm>
          <a:prstGeom prst="round2Same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tx2"/>
                </a:solidFill>
              </a:rPr>
              <a:t>Underwriting</a:t>
            </a:r>
          </a:p>
        </p:txBody>
      </p:sp>
      <p:sp>
        <p:nvSpPr>
          <p:cNvPr id="8" name="Round Same Side Corner Rectangle 7"/>
          <p:cNvSpPr/>
          <p:nvPr/>
        </p:nvSpPr>
        <p:spPr>
          <a:xfrm>
            <a:off x="4191000" y="457200"/>
            <a:ext cx="1600200" cy="457200"/>
          </a:xfrm>
          <a:prstGeom prst="round2Same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bg1">
                    <a:lumMod val="75000"/>
                  </a:schemeClr>
                </a:solidFill>
              </a:rPr>
              <a:t>Marketing &amp; Sales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12192000" cy="572346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 Same Side Corner Rectangle 19"/>
          <p:cNvSpPr/>
          <p:nvPr/>
        </p:nvSpPr>
        <p:spPr>
          <a:xfrm>
            <a:off x="2590800" y="457200"/>
            <a:ext cx="1600200" cy="457200"/>
          </a:xfrm>
          <a:prstGeom prst="round2Same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32299" y="990600"/>
            <a:ext cx="3886200" cy="2743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Overall Statistics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(total submissions, %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in each step of the process, velocity etc.)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154750" y="990600"/>
            <a:ext cx="3886200" cy="2743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Quote history for prospect/customer, claims history (shared with Claims tab)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077200" y="990600"/>
            <a:ext cx="3886200" cy="2743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Customer Profitability (for existing customer) or Product Profitability (for new customer) – shared with Actuarial screen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2299" y="3810000"/>
            <a:ext cx="3886200" cy="2743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Drill down to individual submissions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154750" y="3810000"/>
            <a:ext cx="3886200" cy="2743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and text analytics on underwriter notes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77200" y="3810000"/>
            <a:ext cx="3886200" cy="2743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Weather and crime statistics for selected drill down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0"/>
            <a:ext cx="2590800" cy="94103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dirty="0" err="1" smtClean="0"/>
              <a:t>RCG|</a:t>
            </a:r>
            <a:r>
              <a:rPr lang="en-US" dirty="0" err="1" smtClean="0">
                <a:solidFill>
                  <a:srgbClr val="FF0000"/>
                </a:solidFill>
              </a:rPr>
              <a:t>enable</a:t>
            </a:r>
            <a:r>
              <a:rPr lang="en-US" dirty="0" smtClean="0"/>
              <a:t>™ </a:t>
            </a:r>
            <a:r>
              <a:rPr lang="en-US" dirty="0" smtClean="0"/>
              <a:t>Insurance</a:t>
            </a:r>
          </a:p>
          <a:p>
            <a:endParaRPr lang="en-US" dirty="0" smtClean="0"/>
          </a:p>
          <a:p>
            <a:r>
              <a:rPr lang="en-US" b="1" i="1" dirty="0" smtClean="0">
                <a:solidFill>
                  <a:schemeClr val="tx2"/>
                </a:solidFill>
              </a:rPr>
              <a:t>Ideas</a:t>
            </a:r>
            <a:r>
              <a:rPr lang="en-US" b="1" i="1" dirty="0" smtClean="0">
                <a:solidFill>
                  <a:schemeClr val="tx2"/>
                </a:solidFill>
              </a:rPr>
              <a:t>. Realized.</a:t>
            </a:r>
            <a:r>
              <a:rPr lang="en-US" b="1" i="1" baseline="30000" dirty="0" smtClean="0">
                <a:solidFill>
                  <a:schemeClr val="tx2"/>
                </a:solidFill>
                <a:sym typeface="Symbol" panose="05050102010706020507" pitchFamily="18" charset="2"/>
              </a:rPr>
              <a:t></a:t>
            </a:r>
            <a:endParaRPr lang="en-US" baseline="30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194" y="45720"/>
            <a:ext cx="365760" cy="365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754" y="45720"/>
            <a:ext cx="365760" cy="365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9902954" y="-4237"/>
            <a:ext cx="1828800" cy="4572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Mike Sommers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26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>
            <a:off x="10591800" y="457200"/>
            <a:ext cx="1600200" cy="457200"/>
          </a:xfrm>
          <a:prstGeom prst="round2Same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bg1">
                    <a:lumMod val="75000"/>
                  </a:schemeClr>
                </a:solidFill>
              </a:rPr>
              <a:t>Claims Fraud</a:t>
            </a:r>
            <a:endParaRPr lang="en-US" sz="135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ound Same Side Corner Rectangle 3"/>
          <p:cNvSpPr/>
          <p:nvPr/>
        </p:nvSpPr>
        <p:spPr>
          <a:xfrm>
            <a:off x="8991600" y="457200"/>
            <a:ext cx="1600200" cy="457200"/>
          </a:xfrm>
          <a:prstGeom prst="round2Same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bg1">
                    <a:lumMod val="75000"/>
                  </a:schemeClr>
                </a:solidFill>
              </a:rPr>
              <a:t>Claims</a:t>
            </a:r>
            <a:endParaRPr lang="en-US" sz="135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ound Same Side Corner Rectangle 4"/>
          <p:cNvSpPr/>
          <p:nvPr/>
        </p:nvSpPr>
        <p:spPr>
          <a:xfrm>
            <a:off x="7391400" y="457200"/>
            <a:ext cx="1600200" cy="457200"/>
          </a:xfrm>
          <a:prstGeom prst="round2Same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tx2"/>
                </a:solidFill>
              </a:rPr>
              <a:t>Loss Prevention</a:t>
            </a:r>
          </a:p>
        </p:txBody>
      </p:sp>
      <p:sp>
        <p:nvSpPr>
          <p:cNvPr id="7" name="Round Same Side Corner Rectangle 6"/>
          <p:cNvSpPr/>
          <p:nvPr/>
        </p:nvSpPr>
        <p:spPr>
          <a:xfrm>
            <a:off x="5791200" y="457200"/>
            <a:ext cx="1600200" cy="457200"/>
          </a:xfrm>
          <a:prstGeom prst="round2Same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bg1">
                    <a:lumMod val="75000"/>
                  </a:schemeClr>
                </a:solidFill>
              </a:rPr>
              <a:t>Underwriting</a:t>
            </a:r>
          </a:p>
        </p:txBody>
      </p:sp>
      <p:sp>
        <p:nvSpPr>
          <p:cNvPr id="8" name="Round Same Side Corner Rectangle 7"/>
          <p:cNvSpPr/>
          <p:nvPr/>
        </p:nvSpPr>
        <p:spPr>
          <a:xfrm>
            <a:off x="4191000" y="457200"/>
            <a:ext cx="1600200" cy="457200"/>
          </a:xfrm>
          <a:prstGeom prst="round2Same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bg1">
                    <a:lumMod val="75000"/>
                  </a:schemeClr>
                </a:solidFill>
              </a:rPr>
              <a:t>Marketing &amp; Sales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12192000" cy="572346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 Same Side Corner Rectangle 19"/>
          <p:cNvSpPr/>
          <p:nvPr/>
        </p:nvSpPr>
        <p:spPr>
          <a:xfrm>
            <a:off x="2590800" y="457200"/>
            <a:ext cx="1600200" cy="457200"/>
          </a:xfrm>
          <a:prstGeom prst="round2Same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32299" y="990600"/>
            <a:ext cx="3886200" cy="2743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Overall Statistics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(total alerts by priority, geography, line of business etc.)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154750" y="990600"/>
            <a:ext cx="3886200" cy="2743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Alert Triage (heat map of alerts)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077200" y="990600"/>
            <a:ext cx="3886200" cy="2743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Alerts for upcoming preventive maintenance of equipment based on sensor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2299" y="3810000"/>
            <a:ext cx="3886200" cy="2743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Overview of ongoing (potentially) catastrophic events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154750" y="3810000"/>
            <a:ext cx="3886200" cy="2743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Alert drill down, showing benign vs. something that needs attention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77200" y="3810000"/>
            <a:ext cx="3886200" cy="2743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Alert notification statistics (email vs. text vs. diverts to call center)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0"/>
            <a:ext cx="2590800" cy="94103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dirty="0" err="1" smtClean="0"/>
              <a:t>RCG|</a:t>
            </a:r>
            <a:r>
              <a:rPr lang="en-US" dirty="0" err="1" smtClean="0">
                <a:solidFill>
                  <a:srgbClr val="FF0000"/>
                </a:solidFill>
              </a:rPr>
              <a:t>enable</a:t>
            </a:r>
            <a:r>
              <a:rPr lang="en-US" dirty="0" smtClean="0"/>
              <a:t>™ </a:t>
            </a:r>
            <a:r>
              <a:rPr lang="en-US" dirty="0" smtClean="0"/>
              <a:t>Insurance</a:t>
            </a:r>
          </a:p>
          <a:p>
            <a:endParaRPr lang="en-US" dirty="0" smtClean="0"/>
          </a:p>
          <a:p>
            <a:r>
              <a:rPr lang="en-US" b="1" i="1" dirty="0" smtClean="0">
                <a:solidFill>
                  <a:schemeClr val="tx2"/>
                </a:solidFill>
              </a:rPr>
              <a:t>Ideas</a:t>
            </a:r>
            <a:r>
              <a:rPr lang="en-US" b="1" i="1" dirty="0" smtClean="0">
                <a:solidFill>
                  <a:schemeClr val="tx2"/>
                </a:solidFill>
              </a:rPr>
              <a:t>. Realized.</a:t>
            </a:r>
            <a:r>
              <a:rPr lang="en-US" b="1" i="1" baseline="30000" dirty="0" smtClean="0">
                <a:solidFill>
                  <a:schemeClr val="tx2"/>
                </a:solidFill>
                <a:sym typeface="Symbol" panose="05050102010706020507" pitchFamily="18" charset="2"/>
              </a:rPr>
              <a:t></a:t>
            </a:r>
            <a:endParaRPr lang="en-US" baseline="30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194" y="45720"/>
            <a:ext cx="365760" cy="365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754" y="45720"/>
            <a:ext cx="365760" cy="365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9902954" y="-4237"/>
            <a:ext cx="1828800" cy="4572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Mike Sommers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32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>
            <a:off x="10591800" y="457200"/>
            <a:ext cx="1600200" cy="457200"/>
          </a:xfrm>
          <a:prstGeom prst="round2Same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bg1">
                    <a:lumMod val="75000"/>
                  </a:schemeClr>
                </a:solidFill>
              </a:rPr>
              <a:t>Claims Fraud</a:t>
            </a:r>
            <a:endParaRPr lang="en-US" sz="135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ound Same Side Corner Rectangle 3"/>
          <p:cNvSpPr/>
          <p:nvPr/>
        </p:nvSpPr>
        <p:spPr>
          <a:xfrm>
            <a:off x="8991600" y="457200"/>
            <a:ext cx="1600200" cy="457200"/>
          </a:xfrm>
          <a:prstGeom prst="round2Same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tx2"/>
                </a:solidFill>
              </a:rPr>
              <a:t>Claims</a:t>
            </a:r>
          </a:p>
        </p:txBody>
      </p:sp>
      <p:sp>
        <p:nvSpPr>
          <p:cNvPr id="5" name="Round Same Side Corner Rectangle 4"/>
          <p:cNvSpPr/>
          <p:nvPr/>
        </p:nvSpPr>
        <p:spPr>
          <a:xfrm>
            <a:off x="7391400" y="457200"/>
            <a:ext cx="1600200" cy="457200"/>
          </a:xfrm>
          <a:prstGeom prst="round2Same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bg1">
                    <a:lumMod val="75000"/>
                  </a:schemeClr>
                </a:solidFill>
              </a:rPr>
              <a:t>Loss Prevention</a:t>
            </a:r>
          </a:p>
        </p:txBody>
      </p:sp>
      <p:sp>
        <p:nvSpPr>
          <p:cNvPr id="7" name="Round Same Side Corner Rectangle 6"/>
          <p:cNvSpPr/>
          <p:nvPr/>
        </p:nvSpPr>
        <p:spPr>
          <a:xfrm>
            <a:off x="5791200" y="457200"/>
            <a:ext cx="1600200" cy="457200"/>
          </a:xfrm>
          <a:prstGeom prst="round2Same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bg1">
                    <a:lumMod val="75000"/>
                  </a:schemeClr>
                </a:solidFill>
              </a:rPr>
              <a:t>Underwriting</a:t>
            </a:r>
          </a:p>
        </p:txBody>
      </p:sp>
      <p:sp>
        <p:nvSpPr>
          <p:cNvPr id="8" name="Round Same Side Corner Rectangle 7"/>
          <p:cNvSpPr/>
          <p:nvPr/>
        </p:nvSpPr>
        <p:spPr>
          <a:xfrm>
            <a:off x="4191000" y="457200"/>
            <a:ext cx="1600200" cy="457200"/>
          </a:xfrm>
          <a:prstGeom prst="round2Same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bg1">
                    <a:lumMod val="75000"/>
                  </a:schemeClr>
                </a:solidFill>
              </a:rPr>
              <a:t>Marketing &amp; Sales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12192000" cy="572346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 Same Side Corner Rectangle 19"/>
          <p:cNvSpPr/>
          <p:nvPr/>
        </p:nvSpPr>
        <p:spPr>
          <a:xfrm>
            <a:off x="2590800" y="457200"/>
            <a:ext cx="1600200" cy="457200"/>
          </a:xfrm>
          <a:prstGeom prst="round2Same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32299" y="990600"/>
            <a:ext cx="3886200" cy="2743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Overall Statistics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(total counts and $s open claims by process step – intake, processing, payments)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154750" y="990600"/>
            <a:ext cx="3886200" cy="2743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Real-time events (weather, crime etc.)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077200" y="990600"/>
            <a:ext cx="3886200" cy="2743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Photos and videos (relevant to event drill-down)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2299" y="3810000"/>
            <a:ext cx="3886200" cy="2743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Overview of claims in progress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(total counts and $s by in adjudication, stalled due to investigation, stalled due to dispute/legal)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154750" y="3810000"/>
            <a:ext cx="3886200" cy="2743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Event drill-down (exposure vs. experience)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77200" y="3810000"/>
            <a:ext cx="3886200" cy="2743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Claims history for selected drill down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0"/>
            <a:ext cx="2590800" cy="94103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dirty="0" err="1" smtClean="0"/>
              <a:t>RCG|</a:t>
            </a:r>
            <a:r>
              <a:rPr lang="en-US" dirty="0" err="1" smtClean="0">
                <a:solidFill>
                  <a:srgbClr val="FF0000"/>
                </a:solidFill>
              </a:rPr>
              <a:t>enable</a:t>
            </a:r>
            <a:r>
              <a:rPr lang="en-US" dirty="0" smtClean="0"/>
              <a:t>™ </a:t>
            </a:r>
            <a:r>
              <a:rPr lang="en-US" dirty="0" smtClean="0"/>
              <a:t>Insurance</a:t>
            </a:r>
          </a:p>
          <a:p>
            <a:endParaRPr lang="en-US" dirty="0" smtClean="0"/>
          </a:p>
          <a:p>
            <a:r>
              <a:rPr lang="en-US" b="1" i="1" dirty="0" smtClean="0">
                <a:solidFill>
                  <a:schemeClr val="tx2"/>
                </a:solidFill>
              </a:rPr>
              <a:t>Ideas</a:t>
            </a:r>
            <a:r>
              <a:rPr lang="en-US" b="1" i="1" dirty="0" smtClean="0">
                <a:solidFill>
                  <a:schemeClr val="tx2"/>
                </a:solidFill>
              </a:rPr>
              <a:t>. Realized.</a:t>
            </a:r>
            <a:r>
              <a:rPr lang="en-US" b="1" i="1" baseline="30000" dirty="0" smtClean="0">
                <a:solidFill>
                  <a:schemeClr val="tx2"/>
                </a:solidFill>
                <a:sym typeface="Symbol" panose="05050102010706020507" pitchFamily="18" charset="2"/>
              </a:rPr>
              <a:t></a:t>
            </a:r>
            <a:endParaRPr lang="en-US" baseline="30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194" y="45720"/>
            <a:ext cx="365760" cy="365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754" y="45720"/>
            <a:ext cx="365760" cy="365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9902954" y="-4237"/>
            <a:ext cx="1828800" cy="4572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Mike Sommers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12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>
            <a:off x="10591800" y="457200"/>
            <a:ext cx="1600200" cy="457200"/>
          </a:xfrm>
          <a:prstGeom prst="round2Same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tx2"/>
                </a:solidFill>
              </a:rPr>
              <a:t>Claims Fraud</a:t>
            </a:r>
          </a:p>
        </p:txBody>
      </p:sp>
      <p:sp>
        <p:nvSpPr>
          <p:cNvPr id="4" name="Round Same Side Corner Rectangle 3"/>
          <p:cNvSpPr/>
          <p:nvPr/>
        </p:nvSpPr>
        <p:spPr>
          <a:xfrm>
            <a:off x="8991600" y="457200"/>
            <a:ext cx="1600200" cy="457200"/>
          </a:xfrm>
          <a:prstGeom prst="round2Same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bg1">
                    <a:lumMod val="75000"/>
                  </a:schemeClr>
                </a:solidFill>
              </a:rPr>
              <a:t>Claims</a:t>
            </a:r>
          </a:p>
        </p:txBody>
      </p:sp>
      <p:sp>
        <p:nvSpPr>
          <p:cNvPr id="5" name="Round Same Side Corner Rectangle 4"/>
          <p:cNvSpPr/>
          <p:nvPr/>
        </p:nvSpPr>
        <p:spPr>
          <a:xfrm>
            <a:off x="7391400" y="457200"/>
            <a:ext cx="1600200" cy="457200"/>
          </a:xfrm>
          <a:prstGeom prst="round2Same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bg1">
                    <a:lumMod val="75000"/>
                  </a:schemeClr>
                </a:solidFill>
              </a:rPr>
              <a:t>Loss Prevention</a:t>
            </a:r>
          </a:p>
        </p:txBody>
      </p:sp>
      <p:sp>
        <p:nvSpPr>
          <p:cNvPr id="7" name="Round Same Side Corner Rectangle 6"/>
          <p:cNvSpPr/>
          <p:nvPr/>
        </p:nvSpPr>
        <p:spPr>
          <a:xfrm>
            <a:off x="5791200" y="457200"/>
            <a:ext cx="1600200" cy="457200"/>
          </a:xfrm>
          <a:prstGeom prst="round2Same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bg1">
                    <a:lumMod val="75000"/>
                  </a:schemeClr>
                </a:solidFill>
              </a:rPr>
              <a:t>Underwriting</a:t>
            </a:r>
          </a:p>
        </p:txBody>
      </p:sp>
      <p:sp>
        <p:nvSpPr>
          <p:cNvPr id="8" name="Round Same Side Corner Rectangle 7"/>
          <p:cNvSpPr/>
          <p:nvPr/>
        </p:nvSpPr>
        <p:spPr>
          <a:xfrm>
            <a:off x="4191000" y="457200"/>
            <a:ext cx="1600200" cy="457200"/>
          </a:xfrm>
          <a:prstGeom prst="round2Same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bg1">
                    <a:lumMod val="75000"/>
                  </a:schemeClr>
                </a:solidFill>
              </a:rPr>
              <a:t>Marketing &amp; Sales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12192000" cy="572346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 Same Side Corner Rectangle 19"/>
          <p:cNvSpPr/>
          <p:nvPr/>
        </p:nvSpPr>
        <p:spPr>
          <a:xfrm>
            <a:off x="2590800" y="457200"/>
            <a:ext cx="1600200" cy="457200"/>
          </a:xfrm>
          <a:prstGeom prst="round2Same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32299" y="990600"/>
            <a:ext cx="3886200" cy="2743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Overall Statistics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(total counts and $s open claims by process step – intake, processing, payments)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154750" y="990600"/>
            <a:ext cx="3886200" cy="2743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Group of targeted individuals represented on a graph (fraud ring) involved with multiple incidents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077200" y="990600"/>
            <a:ext cx="3886200" cy="2743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Photos and videos (relevant to event drill-down)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2299" y="3810000"/>
            <a:ext cx="3886200" cy="2743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Overview of claims in progress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(total counts and $s by in adjudication, stalled due to investigation, stalled due to dispute/legal)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154750" y="3810000"/>
            <a:ext cx="3886200" cy="2743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Incident drill-down (showing party by role)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77200" y="3810000"/>
            <a:ext cx="3886200" cy="2743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Claims history for selected party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0"/>
            <a:ext cx="2590800" cy="94103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dirty="0" err="1" smtClean="0"/>
              <a:t>RCG|</a:t>
            </a:r>
            <a:r>
              <a:rPr lang="en-US" dirty="0" err="1" smtClean="0">
                <a:solidFill>
                  <a:srgbClr val="FF0000"/>
                </a:solidFill>
              </a:rPr>
              <a:t>enable</a:t>
            </a:r>
            <a:r>
              <a:rPr lang="en-US" dirty="0" smtClean="0"/>
              <a:t>™ </a:t>
            </a:r>
            <a:r>
              <a:rPr lang="en-US" dirty="0" smtClean="0"/>
              <a:t>Insurance</a:t>
            </a:r>
          </a:p>
          <a:p>
            <a:endParaRPr lang="en-US" dirty="0" smtClean="0"/>
          </a:p>
          <a:p>
            <a:r>
              <a:rPr lang="en-US" b="1" i="1" dirty="0" smtClean="0">
                <a:solidFill>
                  <a:schemeClr val="tx2"/>
                </a:solidFill>
              </a:rPr>
              <a:t>Ideas</a:t>
            </a:r>
            <a:r>
              <a:rPr lang="en-US" b="1" i="1" dirty="0" smtClean="0">
                <a:solidFill>
                  <a:schemeClr val="tx2"/>
                </a:solidFill>
              </a:rPr>
              <a:t>. Realized.</a:t>
            </a:r>
            <a:r>
              <a:rPr lang="en-US" b="1" i="1" baseline="30000" dirty="0" smtClean="0">
                <a:solidFill>
                  <a:schemeClr val="tx2"/>
                </a:solidFill>
                <a:sym typeface="Symbol" panose="05050102010706020507" pitchFamily="18" charset="2"/>
              </a:rPr>
              <a:t></a:t>
            </a:r>
            <a:endParaRPr lang="en-US" baseline="30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194" y="45720"/>
            <a:ext cx="365760" cy="365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754" y="45720"/>
            <a:ext cx="365760" cy="365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9902954" y="-4237"/>
            <a:ext cx="1828800" cy="4572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Mike Sommers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07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CG2015.2">
  <a:themeElements>
    <a:clrScheme name="RCG 2015 Color Theme">
      <a:dk1>
        <a:sysClr val="windowText" lastClr="000000"/>
      </a:dk1>
      <a:lt1>
        <a:sysClr val="window" lastClr="FFFFFF"/>
      </a:lt1>
      <a:dk2>
        <a:srgbClr val="003364"/>
      </a:dk2>
      <a:lt2>
        <a:srgbClr val="EEECE1"/>
      </a:lt2>
      <a:accent1>
        <a:srgbClr val="1CADE4"/>
      </a:accent1>
      <a:accent2>
        <a:srgbClr val="C0504D"/>
      </a:accent2>
      <a:accent3>
        <a:srgbClr val="479B5F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CG2015.2" id="{C2DC8EEE-41D3-4081-9EA3-1B509C6201AD}" vid="{77123A90-CE71-492B-80CC-3A44912D6E5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199</TotalTime>
  <Words>594</Words>
  <Application>Microsoft Office PowerPoint</Application>
  <PresentationFormat>Widescreen</PresentationFormat>
  <Paragraphs>115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Symbol</vt:lpstr>
      <vt:lpstr>RCG2015.2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Debashis Rana</dc:creator>
  <cp:lastModifiedBy>Debashis Rana</cp:lastModifiedBy>
  <cp:revision>25</cp:revision>
  <dcterms:created xsi:type="dcterms:W3CDTF">2016-12-19T16:50:41Z</dcterms:created>
  <dcterms:modified xsi:type="dcterms:W3CDTF">2016-12-19T22:59:37Z</dcterms:modified>
</cp:coreProperties>
</file>