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23"/>
  </p:notesMasterIdLst>
  <p:sldIdLst>
    <p:sldId id="363" r:id="rId2"/>
    <p:sldId id="365" r:id="rId3"/>
    <p:sldId id="257" r:id="rId4"/>
    <p:sldId id="267" r:id="rId5"/>
    <p:sldId id="347" r:id="rId6"/>
    <p:sldId id="348" r:id="rId7"/>
    <p:sldId id="349" r:id="rId8"/>
    <p:sldId id="351" r:id="rId9"/>
    <p:sldId id="352" r:id="rId10"/>
    <p:sldId id="288" r:id="rId11"/>
    <p:sldId id="357" r:id="rId12"/>
    <p:sldId id="354" r:id="rId13"/>
    <p:sldId id="355" r:id="rId14"/>
    <p:sldId id="356" r:id="rId15"/>
    <p:sldId id="358" r:id="rId16"/>
    <p:sldId id="289" r:id="rId17"/>
    <p:sldId id="286" r:id="rId18"/>
    <p:sldId id="360" r:id="rId19"/>
    <p:sldId id="361" r:id="rId20"/>
    <p:sldId id="362" r:id="rId21"/>
    <p:sldId id="364" r:id="rId22"/>
  </p:sldIdLst>
  <p:sldSz cx="9144000" cy="6804025"/>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1A2B"/>
    <a:srgbClr val="680000"/>
    <a:srgbClr val="3E8E8A"/>
    <a:srgbClr val="3E7E6D"/>
    <a:srgbClr val="006386"/>
    <a:srgbClr val="C9C9C9"/>
    <a:srgbClr val="C2C2C2"/>
    <a:srgbClr val="00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2F051E-7A13-476F-977F-2CB14A71A040}">
  <a:tblStyle styleId="{292F051E-7A13-476F-977F-2CB14A71A0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15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760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cc7554a049_0_448: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cc7554a04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782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480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92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943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531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107aaa41fe9_0_345: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107aaa41fe9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cc7554a049_0_438: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cc7554a04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622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033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3651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779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385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00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1564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3476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145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1125538" y="685800"/>
            <a:ext cx="46069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5315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588698"/>
            <a:ext cx="4711500" cy="75759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683875"/>
            <a:ext cx="7717500" cy="4359815"/>
          </a:xfrm>
          <a:prstGeom prst="rect">
            <a:avLst/>
          </a:prstGeom>
        </p:spPr>
        <p:txBody>
          <a:bodyPr spcFirstLastPara="1" wrap="square" lIns="91425" tIns="91425" rIns="91425" bIns="91425" anchor="t" anchorCtr="0">
            <a:noAutofit/>
          </a:bodyPr>
          <a:lstStyle>
            <a:lvl1pPr marL="480060" lvl="0" indent="-360045">
              <a:lnSpc>
                <a:spcPct val="100000"/>
              </a:lnSpc>
              <a:spcBef>
                <a:spcPts val="0"/>
              </a:spcBef>
              <a:spcAft>
                <a:spcPts val="0"/>
              </a:spcAft>
              <a:buClr>
                <a:schemeClr val="dk1"/>
              </a:buClr>
              <a:buSzPts val="1800"/>
              <a:buFont typeface="Lato"/>
              <a:buChar char="●"/>
              <a:defRPr sz="1155"/>
            </a:lvl1pPr>
            <a:lvl2pPr marL="960120" lvl="1" indent="-333375">
              <a:spcBef>
                <a:spcPts val="0"/>
              </a:spcBef>
              <a:spcAft>
                <a:spcPts val="0"/>
              </a:spcAft>
              <a:buClr>
                <a:schemeClr val="dk1"/>
              </a:buClr>
              <a:buSzPts val="1400"/>
              <a:buFont typeface="Lato"/>
              <a:buChar char="○"/>
              <a:defRPr/>
            </a:lvl2pPr>
            <a:lvl3pPr marL="1440180" lvl="2" indent="-333375">
              <a:spcBef>
                <a:spcPts val="0"/>
              </a:spcBef>
              <a:spcAft>
                <a:spcPts val="0"/>
              </a:spcAft>
              <a:buClr>
                <a:schemeClr val="dk1"/>
              </a:buClr>
              <a:buSzPts val="1400"/>
              <a:buFont typeface="Lato"/>
              <a:buChar char="■"/>
              <a:defRPr/>
            </a:lvl3pPr>
            <a:lvl4pPr marL="1920240" lvl="3" indent="-333375">
              <a:spcBef>
                <a:spcPts val="0"/>
              </a:spcBef>
              <a:spcAft>
                <a:spcPts val="0"/>
              </a:spcAft>
              <a:buClr>
                <a:schemeClr val="dk1"/>
              </a:buClr>
              <a:buSzPts val="1400"/>
              <a:buFont typeface="Lato"/>
              <a:buChar char="●"/>
              <a:defRPr/>
            </a:lvl4pPr>
            <a:lvl5pPr marL="2400300" lvl="4" indent="-333375">
              <a:spcBef>
                <a:spcPts val="0"/>
              </a:spcBef>
              <a:spcAft>
                <a:spcPts val="0"/>
              </a:spcAft>
              <a:buClr>
                <a:schemeClr val="dk1"/>
              </a:buClr>
              <a:buSzPts val="1400"/>
              <a:buFont typeface="Lato"/>
              <a:buChar char="○"/>
              <a:defRPr/>
            </a:lvl5pPr>
            <a:lvl6pPr marL="2880360" lvl="5" indent="-333375">
              <a:spcBef>
                <a:spcPts val="0"/>
              </a:spcBef>
              <a:spcAft>
                <a:spcPts val="0"/>
              </a:spcAft>
              <a:buClr>
                <a:schemeClr val="dk1"/>
              </a:buClr>
              <a:buSzPts val="1400"/>
              <a:buFont typeface="Lato"/>
              <a:buChar char="■"/>
              <a:defRPr/>
            </a:lvl6pPr>
            <a:lvl7pPr marL="3360420" lvl="6" indent="-333375">
              <a:spcBef>
                <a:spcPts val="0"/>
              </a:spcBef>
              <a:spcAft>
                <a:spcPts val="0"/>
              </a:spcAft>
              <a:buClr>
                <a:schemeClr val="dk1"/>
              </a:buClr>
              <a:buSzPts val="1400"/>
              <a:buFont typeface="Lato"/>
              <a:buChar char="●"/>
              <a:defRPr/>
            </a:lvl7pPr>
            <a:lvl8pPr marL="3840480" lvl="7" indent="-333375">
              <a:spcBef>
                <a:spcPts val="0"/>
              </a:spcBef>
              <a:spcAft>
                <a:spcPts val="0"/>
              </a:spcAft>
              <a:buClr>
                <a:schemeClr val="dk1"/>
              </a:buClr>
              <a:buSzPts val="1400"/>
              <a:buFont typeface="Lato"/>
              <a:buChar char="○"/>
              <a:defRPr/>
            </a:lvl8pPr>
            <a:lvl9pPr marL="4320540" lvl="8" indent="-333375">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362591"/>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6452084"/>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50274"/>
            <a:ext cx="2565600" cy="1727892"/>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362591"/>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6452084"/>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5392490"/>
            <a:ext cx="1926900" cy="1535817"/>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63992"/>
            <a:ext cx="1926900" cy="1535817"/>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5362347"/>
            <a:ext cx="1926900" cy="1535817"/>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94135"/>
            <a:ext cx="1926900" cy="1535817"/>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588698"/>
            <a:ext cx="7717500" cy="75759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362591"/>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6452084"/>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3322712"/>
            <a:ext cx="3714900" cy="1065944"/>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250"/>
            </a:lvl1pPr>
            <a:lvl2pPr lvl="1" algn="ctr" rtl="0">
              <a:spcBef>
                <a:spcPts val="0"/>
              </a:spcBef>
              <a:spcAft>
                <a:spcPts val="0"/>
              </a:spcAft>
              <a:buSzPts val="3600"/>
              <a:buNone/>
              <a:defRPr sz="3780"/>
            </a:lvl2pPr>
            <a:lvl3pPr lvl="2" algn="ctr" rtl="0">
              <a:spcBef>
                <a:spcPts val="0"/>
              </a:spcBef>
              <a:spcAft>
                <a:spcPts val="0"/>
              </a:spcAft>
              <a:buSzPts val="3600"/>
              <a:buNone/>
              <a:defRPr sz="3780"/>
            </a:lvl3pPr>
            <a:lvl4pPr lvl="3" algn="ctr" rtl="0">
              <a:spcBef>
                <a:spcPts val="0"/>
              </a:spcBef>
              <a:spcAft>
                <a:spcPts val="0"/>
              </a:spcAft>
              <a:buSzPts val="3600"/>
              <a:buNone/>
              <a:defRPr sz="3780"/>
            </a:lvl4pPr>
            <a:lvl5pPr lvl="4" algn="ctr" rtl="0">
              <a:spcBef>
                <a:spcPts val="0"/>
              </a:spcBef>
              <a:spcAft>
                <a:spcPts val="0"/>
              </a:spcAft>
              <a:buSzPts val="3600"/>
              <a:buNone/>
              <a:defRPr sz="3780"/>
            </a:lvl5pPr>
            <a:lvl6pPr lvl="5" algn="ctr" rtl="0">
              <a:spcBef>
                <a:spcPts val="0"/>
              </a:spcBef>
              <a:spcAft>
                <a:spcPts val="0"/>
              </a:spcAft>
              <a:buSzPts val="3600"/>
              <a:buNone/>
              <a:defRPr sz="3780"/>
            </a:lvl6pPr>
            <a:lvl7pPr lvl="6" algn="ctr" rtl="0">
              <a:spcBef>
                <a:spcPts val="0"/>
              </a:spcBef>
              <a:spcAft>
                <a:spcPts val="0"/>
              </a:spcAft>
              <a:buSzPts val="3600"/>
              <a:buNone/>
              <a:defRPr sz="3780"/>
            </a:lvl7pPr>
            <a:lvl8pPr lvl="7" algn="ctr" rtl="0">
              <a:spcBef>
                <a:spcPts val="0"/>
              </a:spcBef>
              <a:spcAft>
                <a:spcPts val="0"/>
              </a:spcAft>
              <a:buSzPts val="3600"/>
              <a:buNone/>
              <a:defRPr sz="3780"/>
            </a:lvl8pPr>
            <a:lvl9pPr lvl="8" algn="ctr" rtl="0">
              <a:spcBef>
                <a:spcPts val="0"/>
              </a:spcBef>
              <a:spcAft>
                <a:spcPts val="0"/>
              </a:spcAft>
              <a:buSzPts val="3600"/>
              <a:buNone/>
              <a:defRPr sz="3780"/>
            </a:lvl9pPr>
          </a:lstStyle>
          <a:p>
            <a:endParaRPr/>
          </a:p>
        </p:txBody>
      </p:sp>
      <p:sp>
        <p:nvSpPr>
          <p:cNvPr id="148" name="Google Shape;148;p20"/>
          <p:cNvSpPr txBox="1">
            <a:spLocks noGrp="1"/>
          </p:cNvSpPr>
          <p:nvPr>
            <p:ph type="title" idx="2" hasCustomPrompt="1"/>
          </p:nvPr>
        </p:nvSpPr>
        <p:spPr>
          <a:xfrm>
            <a:off x="3741925" y="1964011"/>
            <a:ext cx="1650900" cy="1294134"/>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350">
                <a:solidFill>
                  <a:schemeClr val="accent1"/>
                </a:solidFill>
              </a:defRPr>
            </a:lvl1pPr>
            <a:lvl2pPr lvl="1" algn="ctr" rtl="0">
              <a:spcBef>
                <a:spcPts val="0"/>
              </a:spcBef>
              <a:spcAft>
                <a:spcPts val="0"/>
              </a:spcAft>
              <a:buSzPts val="6000"/>
              <a:buNone/>
              <a:defRPr sz="6300" b="1"/>
            </a:lvl2pPr>
            <a:lvl3pPr lvl="2" algn="ctr" rtl="0">
              <a:spcBef>
                <a:spcPts val="0"/>
              </a:spcBef>
              <a:spcAft>
                <a:spcPts val="0"/>
              </a:spcAft>
              <a:buSzPts val="6000"/>
              <a:buNone/>
              <a:defRPr sz="6300" b="1"/>
            </a:lvl3pPr>
            <a:lvl4pPr lvl="3" algn="ctr" rtl="0">
              <a:spcBef>
                <a:spcPts val="0"/>
              </a:spcBef>
              <a:spcAft>
                <a:spcPts val="0"/>
              </a:spcAft>
              <a:buSzPts val="6000"/>
              <a:buNone/>
              <a:defRPr sz="6300" b="1"/>
            </a:lvl4pPr>
            <a:lvl5pPr lvl="4" algn="ctr" rtl="0">
              <a:spcBef>
                <a:spcPts val="0"/>
              </a:spcBef>
              <a:spcAft>
                <a:spcPts val="0"/>
              </a:spcAft>
              <a:buSzPts val="6000"/>
              <a:buNone/>
              <a:defRPr sz="6300" b="1"/>
            </a:lvl5pPr>
            <a:lvl6pPr lvl="5" algn="ctr" rtl="0">
              <a:spcBef>
                <a:spcPts val="0"/>
              </a:spcBef>
              <a:spcAft>
                <a:spcPts val="0"/>
              </a:spcAft>
              <a:buSzPts val="6000"/>
              <a:buNone/>
              <a:defRPr sz="6300" b="1"/>
            </a:lvl6pPr>
            <a:lvl7pPr lvl="6" algn="ctr" rtl="0">
              <a:spcBef>
                <a:spcPts val="0"/>
              </a:spcBef>
              <a:spcAft>
                <a:spcPts val="0"/>
              </a:spcAft>
              <a:buSzPts val="6000"/>
              <a:buNone/>
              <a:defRPr sz="6300" b="1"/>
            </a:lvl7pPr>
            <a:lvl8pPr lvl="7" algn="ctr" rtl="0">
              <a:spcBef>
                <a:spcPts val="0"/>
              </a:spcBef>
              <a:spcAft>
                <a:spcPts val="0"/>
              </a:spcAft>
              <a:buSzPts val="6000"/>
              <a:buNone/>
              <a:defRPr sz="6300" b="1"/>
            </a:lvl8pPr>
            <a:lvl9pPr lvl="8" algn="ctr" rtl="0">
              <a:spcBef>
                <a:spcPts val="0"/>
              </a:spcBef>
              <a:spcAft>
                <a:spcPts val="0"/>
              </a:spcAft>
              <a:buSzPts val="6000"/>
              <a:buNone/>
              <a:defRPr sz="6300" b="1"/>
            </a:lvl9pPr>
          </a:lstStyle>
          <a:p>
            <a:r>
              <a:t>xx%</a:t>
            </a:r>
          </a:p>
        </p:txBody>
      </p:sp>
      <p:sp>
        <p:nvSpPr>
          <p:cNvPr id="149" name="Google Shape;149;p20"/>
          <p:cNvSpPr txBox="1">
            <a:spLocks noGrp="1"/>
          </p:cNvSpPr>
          <p:nvPr>
            <p:ph type="subTitle" idx="1"/>
          </p:nvPr>
        </p:nvSpPr>
        <p:spPr>
          <a:xfrm>
            <a:off x="831625" y="4291292"/>
            <a:ext cx="4561200" cy="519876"/>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7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362591"/>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6452084"/>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5264605"/>
            <a:ext cx="1378500" cy="1635426"/>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117335"/>
            <a:ext cx="1418700" cy="140803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362591"/>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6452084"/>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5392490"/>
            <a:ext cx="1926900" cy="1535817"/>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63992"/>
            <a:ext cx="1926900" cy="1535817"/>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5362347"/>
            <a:ext cx="1926900" cy="1535817"/>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94135"/>
            <a:ext cx="1926900" cy="1535817"/>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588698"/>
            <a:ext cx="7717500" cy="75759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3349498"/>
            <a:ext cx="2126100" cy="587342"/>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3900058"/>
            <a:ext cx="2126100" cy="1075469"/>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7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3349498"/>
            <a:ext cx="2126100" cy="587342"/>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3900058"/>
            <a:ext cx="2126100" cy="1075469"/>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7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3349498"/>
            <a:ext cx="2126100" cy="587342"/>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52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3900058"/>
            <a:ext cx="2126100" cy="1075469"/>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7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588698"/>
            <a:ext cx="6655500" cy="75759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362591"/>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6452084"/>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6452084"/>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362591"/>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6452084"/>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362591"/>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66148"/>
            <a:ext cx="1993200" cy="1759641"/>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5216586"/>
            <a:ext cx="1993200" cy="1759641"/>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6452084"/>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362591"/>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4846157"/>
            <a:ext cx="2823300" cy="2160461"/>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88698"/>
            <a:ext cx="7717500" cy="75759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524541"/>
            <a:ext cx="7717500" cy="4519349"/>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8" r:id="rId3"/>
    <p:sldLayoutId id="2147483666" r:id="rId4"/>
    <p:sldLayoutId id="2147483668" r:id="rId5"/>
    <p:sldLayoutId id="2147483676" r:id="rId6"/>
    <p:sldLayoutId id="2147483696" r:id="rId7"/>
    <p:sldLayoutId id="2147483697" r:id="rId8"/>
    <p:sldLayoutId id="2147483698" r:id="rId9"/>
    <p:sldLayoutId id="214748369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7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scholar.google.com/scholar?q=D.+E.+Kouice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595991" y="1986779"/>
            <a:ext cx="7952018" cy="846090"/>
          </a:xfrm>
          <a:prstGeom prst="rect">
            <a:avLst/>
          </a:prstGeom>
        </p:spPr>
        <p:txBody>
          <a:bodyPr spcFirstLastPara="1" wrap="square" lIns="95996" tIns="95996" rIns="95996" bIns="95996" anchor="t" anchorCtr="0">
            <a:noAutofit/>
          </a:bodyPr>
          <a:lstStyle/>
          <a:p>
            <a:pPr algn="ctr">
              <a:buClr>
                <a:schemeClr val="dk1"/>
              </a:buClr>
              <a:buSzPts val="1100"/>
            </a:pPr>
            <a:r>
              <a:rPr lang="en-US" sz="3500" dirty="0">
                <a:latin typeface="Times New Roman" panose="02020603050405020304" pitchFamily="18" charset="0"/>
                <a:cs typeface="Times New Roman" panose="02020603050405020304" pitchFamily="18" charset="0"/>
              </a:rPr>
              <a:t>Enhancing IoT Security through SDN: A Comprehensive Approach</a:t>
            </a:r>
            <a:endParaRPr sz="3500" b="1" dirty="0">
              <a:latin typeface="Times New Roman" panose="02020603050405020304" pitchFamily="18" charset="0"/>
              <a:cs typeface="Times New Roman" panose="02020603050405020304" pitchFamily="18" charset="0"/>
            </a:endParaRPr>
          </a:p>
        </p:txBody>
      </p:sp>
      <p:sp>
        <p:nvSpPr>
          <p:cNvPr id="581" name="Google Shape;581;p70"/>
          <p:cNvSpPr txBox="1">
            <a:spLocks noGrp="1"/>
          </p:cNvSpPr>
          <p:nvPr>
            <p:ph type="subTitle" idx="1"/>
          </p:nvPr>
        </p:nvSpPr>
        <p:spPr>
          <a:xfrm>
            <a:off x="4864102" y="4394200"/>
            <a:ext cx="4050709" cy="1527176"/>
          </a:xfrm>
          <a:prstGeom prst="rect">
            <a:avLst/>
          </a:prstGeom>
        </p:spPr>
        <p:txBody>
          <a:bodyPr spcFirstLastPara="1" wrap="square" lIns="95996" tIns="95996" rIns="95996" bIns="95996" anchor="t" anchorCtr="0">
            <a:noAutofit/>
          </a:bodyPr>
          <a:lstStyle/>
          <a:p>
            <a:pPr marL="114300" indent="0"/>
            <a:r>
              <a:rPr lang="en-US" sz="2000" dirty="0">
                <a:latin typeface="Times New Roman" panose="02020603050405020304" pitchFamily="18" charset="0"/>
                <a:cs typeface="Times New Roman" panose="02020603050405020304" pitchFamily="18" charset="0"/>
              </a:rPr>
              <a:t>Presented By:</a:t>
            </a:r>
          </a:p>
          <a:p>
            <a:pPr marL="114300" indent="0"/>
            <a:r>
              <a:rPr lang="en-US" sz="2000" dirty="0">
                <a:latin typeface="Times New Roman" panose="02020603050405020304" pitchFamily="18" charset="0"/>
                <a:cs typeface="Times New Roman" panose="02020603050405020304" pitchFamily="18" charset="0"/>
              </a:rPr>
              <a:t>Ifra Ejaz (21L-7508)</a:t>
            </a:r>
          </a:p>
          <a:p>
            <a:pPr marL="114300" indent="0"/>
            <a:r>
              <a:rPr lang="en-US" sz="2000" dirty="0">
                <a:latin typeface="Times New Roman" panose="02020603050405020304" pitchFamily="18" charset="0"/>
                <a:cs typeface="Times New Roman" panose="02020603050405020304" pitchFamily="18" charset="0"/>
              </a:rPr>
              <a:t>Abdullah Awan(21L-7713)</a:t>
            </a:r>
          </a:p>
          <a:p>
            <a:pPr marL="114300" indent="0"/>
            <a:r>
              <a:rPr lang="en-US" sz="2000" dirty="0">
                <a:latin typeface="Times New Roman" panose="02020603050405020304" pitchFamily="18" charset="0"/>
                <a:cs typeface="Times New Roman" panose="02020603050405020304" pitchFamily="18" charset="0"/>
              </a:rPr>
              <a:t>Syed Ali Hassan Zaidi(211L-5274)</a:t>
            </a:r>
          </a:p>
        </p:txBody>
      </p:sp>
    </p:spTree>
    <p:extLst>
      <p:ext uri="{BB962C8B-B14F-4D97-AF65-F5344CB8AC3E}">
        <p14:creationId xmlns:p14="http://schemas.microsoft.com/office/powerpoint/2010/main" val="8234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1"/>
                                        </p:tgtEl>
                                        <p:attrNameLst>
                                          <p:attrName>style.visibility</p:attrName>
                                        </p:attrNameLst>
                                      </p:cBhvr>
                                      <p:to>
                                        <p:strVal val="visible"/>
                                      </p:to>
                                    </p:set>
                                    <p:anim calcmode="lin" valueType="num">
                                      <p:cBhvr additive="base">
                                        <p:cTn id="10" dur="1000"/>
                                        <p:tgtEl>
                                          <p:spTgt spid="5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7000">
              <a:schemeClr val="accent1">
                <a:lumMod val="5000"/>
                <a:lumOff val="95000"/>
              </a:schemeClr>
            </a:gs>
            <a:gs pos="0">
              <a:schemeClr val="accent1">
                <a:lumMod val="45000"/>
                <a:lumOff val="55000"/>
              </a:schemeClr>
            </a:gs>
            <a:gs pos="0">
              <a:schemeClr val="accent1">
                <a:lumMod val="45000"/>
                <a:lumOff val="55000"/>
              </a:schemeClr>
            </a:gs>
            <a:gs pos="0">
              <a:schemeClr val="accent1">
                <a:lumMod val="30000"/>
                <a:lumOff val="70000"/>
              </a:schemeClr>
            </a:gs>
          </a:gsLst>
          <a:path path="circle">
            <a:fillToRect l="100000" t="100000"/>
          </a:path>
        </a:gradFill>
        <a:effectLst/>
      </p:bgPr>
    </p:bg>
    <p:spTree>
      <p:nvGrpSpPr>
        <p:cNvPr id="1" name="Shape 947"/>
        <p:cNvGrpSpPr/>
        <p:nvPr/>
      </p:nvGrpSpPr>
      <p:grpSpPr>
        <a:xfrm>
          <a:off x="0" y="0"/>
          <a:ext cx="0" cy="0"/>
          <a:chOff x="0" y="0"/>
          <a:chExt cx="0" cy="0"/>
        </a:xfrm>
      </p:grpSpPr>
      <p:sp>
        <p:nvSpPr>
          <p:cNvPr id="948" name="Google Shape;948;p91"/>
          <p:cNvSpPr txBox="1">
            <a:spLocks noGrp="1"/>
          </p:cNvSpPr>
          <p:nvPr>
            <p:ph type="title"/>
          </p:nvPr>
        </p:nvSpPr>
        <p:spPr>
          <a:xfrm>
            <a:off x="278989" y="991154"/>
            <a:ext cx="8103375" cy="601335"/>
          </a:xfrm>
          <a:prstGeom prst="rect">
            <a:avLst/>
          </a:prstGeom>
        </p:spPr>
        <p:txBody>
          <a:bodyPr spcFirstLastPara="1" wrap="square" lIns="95996" tIns="95996" rIns="95996" bIns="95996" anchor="t" anchorCtr="0">
            <a:noAutofit/>
          </a:bodyPr>
          <a:lstStyle/>
          <a:p>
            <a:r>
              <a:rPr lang="en" sz="4730" dirty="0">
                <a:latin typeface="Times New Roman" panose="02020603050405020304" pitchFamily="18" charset="0"/>
                <a:cs typeface="Times New Roman" panose="02020603050405020304" pitchFamily="18" charset="0"/>
              </a:rPr>
              <a:t>Research Methodology</a:t>
            </a:r>
            <a:endParaRPr sz="4730" dirty="0">
              <a:latin typeface="Times New Roman" panose="02020603050405020304" pitchFamily="18" charset="0"/>
              <a:cs typeface="Times New Roman" panose="02020603050405020304" pitchFamily="18" charset="0"/>
            </a:endParaRPr>
          </a:p>
        </p:txBody>
      </p:sp>
      <p:sp>
        <p:nvSpPr>
          <p:cNvPr id="951" name="Google Shape;951;p91"/>
          <p:cNvSpPr txBox="1"/>
          <p:nvPr/>
        </p:nvSpPr>
        <p:spPr>
          <a:xfrm>
            <a:off x="4719161" y="4420748"/>
            <a:ext cx="1935641" cy="374850"/>
          </a:xfrm>
          <a:prstGeom prst="rect">
            <a:avLst/>
          </a:prstGeom>
          <a:noFill/>
          <a:ln>
            <a:noFill/>
          </a:ln>
        </p:spPr>
        <p:txBody>
          <a:bodyPr spcFirstLastPara="1" wrap="square" lIns="95996" tIns="95996" rIns="95996" bIns="95996" anchor="ctr" anchorCtr="0">
            <a:noAutofit/>
          </a:bodyPr>
          <a:lstStyle/>
          <a:p>
            <a:pPr algn="ctr"/>
            <a:r>
              <a:rPr lang="en" sz="2520" dirty="0">
                <a:solidFill>
                  <a:schemeClr val="dk1"/>
                </a:solidFill>
                <a:latin typeface="Vidaloka"/>
                <a:ea typeface="Vidaloka"/>
                <a:cs typeface="Vidaloka"/>
                <a:sym typeface="Vidaloka"/>
              </a:rPr>
              <a:t>Quantitative analysis</a:t>
            </a:r>
            <a:endParaRPr sz="2520" dirty="0">
              <a:solidFill>
                <a:schemeClr val="dk1"/>
              </a:solidFill>
              <a:latin typeface="Vidaloka"/>
              <a:ea typeface="Vidaloka"/>
              <a:cs typeface="Vidaloka"/>
              <a:sym typeface="Vidaloka"/>
            </a:endParaRPr>
          </a:p>
        </p:txBody>
      </p:sp>
      <p:sp>
        <p:nvSpPr>
          <p:cNvPr id="953" name="Google Shape;953;p91"/>
          <p:cNvSpPr txBox="1"/>
          <p:nvPr/>
        </p:nvSpPr>
        <p:spPr>
          <a:xfrm>
            <a:off x="512414" y="4420748"/>
            <a:ext cx="1809045" cy="374850"/>
          </a:xfrm>
          <a:prstGeom prst="rect">
            <a:avLst/>
          </a:prstGeom>
          <a:noFill/>
          <a:ln>
            <a:noFill/>
          </a:ln>
        </p:spPr>
        <p:txBody>
          <a:bodyPr spcFirstLastPara="1" wrap="square" lIns="95996" tIns="95996" rIns="95996" bIns="95996" anchor="ctr" anchorCtr="0">
            <a:noAutofit/>
          </a:bodyPr>
          <a:lstStyle/>
          <a:p>
            <a:pPr algn="ctr"/>
            <a:r>
              <a:rPr lang="en-US" sz="2520" dirty="0">
                <a:solidFill>
                  <a:schemeClr val="dk1"/>
                </a:solidFill>
                <a:latin typeface="Vidaloka"/>
                <a:ea typeface="Vidaloka"/>
                <a:cs typeface="Vidaloka"/>
                <a:sym typeface="Vidaloka"/>
              </a:rPr>
              <a:t>Data Collection</a:t>
            </a:r>
            <a:endParaRPr sz="2520" dirty="0">
              <a:solidFill>
                <a:schemeClr val="dk1"/>
              </a:solidFill>
              <a:latin typeface="Vidaloka"/>
              <a:ea typeface="Vidaloka"/>
              <a:cs typeface="Vidaloka"/>
              <a:sym typeface="Vidaloka"/>
            </a:endParaRPr>
          </a:p>
        </p:txBody>
      </p:sp>
      <p:grpSp>
        <p:nvGrpSpPr>
          <p:cNvPr id="955" name="Google Shape;955;p91"/>
          <p:cNvGrpSpPr/>
          <p:nvPr/>
        </p:nvGrpSpPr>
        <p:grpSpPr>
          <a:xfrm>
            <a:off x="886108" y="3537124"/>
            <a:ext cx="7364016" cy="700875"/>
            <a:chOff x="1061626" y="2700425"/>
            <a:chExt cx="7013349" cy="667500"/>
          </a:xfrm>
        </p:grpSpPr>
        <p:cxnSp>
          <p:nvCxnSpPr>
            <p:cNvPr id="956" name="Google Shape;956;p91"/>
            <p:cNvCxnSpPr>
              <a:stCxn id="957" idx="3"/>
              <a:endCxn id="958" idx="1"/>
            </p:cNvCxnSpPr>
            <p:nvPr/>
          </p:nvCxnSpPr>
          <p:spPr>
            <a:xfrm>
              <a:off x="2072626" y="3034175"/>
              <a:ext cx="1006800" cy="0"/>
            </a:xfrm>
            <a:prstGeom prst="straightConnector1">
              <a:avLst/>
            </a:prstGeom>
            <a:noFill/>
            <a:ln w="28575" cap="flat" cmpd="sng">
              <a:solidFill>
                <a:schemeClr val="accent2"/>
              </a:solidFill>
              <a:prstDash val="solid"/>
              <a:round/>
              <a:headEnd type="none" w="med" len="med"/>
              <a:tailEnd type="none" w="med" len="med"/>
            </a:ln>
          </p:spPr>
        </p:cxnSp>
        <p:cxnSp>
          <p:nvCxnSpPr>
            <p:cNvPr id="959" name="Google Shape;959;p91"/>
            <p:cNvCxnSpPr>
              <a:stCxn id="958" idx="3"/>
              <a:endCxn id="960" idx="1"/>
            </p:cNvCxnSpPr>
            <p:nvPr/>
          </p:nvCxnSpPr>
          <p:spPr>
            <a:xfrm>
              <a:off x="4061175" y="3034175"/>
              <a:ext cx="1021500" cy="0"/>
            </a:xfrm>
            <a:prstGeom prst="straightConnector1">
              <a:avLst/>
            </a:prstGeom>
            <a:noFill/>
            <a:ln w="28575" cap="flat" cmpd="sng">
              <a:solidFill>
                <a:schemeClr val="accent2"/>
              </a:solidFill>
              <a:prstDash val="solid"/>
              <a:round/>
              <a:headEnd type="none" w="med" len="med"/>
              <a:tailEnd type="none" w="med" len="med"/>
            </a:ln>
          </p:spPr>
        </p:cxnSp>
        <p:cxnSp>
          <p:nvCxnSpPr>
            <p:cNvPr id="961" name="Google Shape;961;p91"/>
            <p:cNvCxnSpPr>
              <a:stCxn id="960" idx="3"/>
              <a:endCxn id="962" idx="1"/>
            </p:cNvCxnSpPr>
            <p:nvPr/>
          </p:nvCxnSpPr>
          <p:spPr>
            <a:xfrm>
              <a:off x="6064400" y="3034175"/>
              <a:ext cx="1014300" cy="0"/>
            </a:xfrm>
            <a:prstGeom prst="straightConnector1">
              <a:avLst/>
            </a:prstGeom>
            <a:noFill/>
            <a:ln w="28575" cap="flat" cmpd="sng">
              <a:solidFill>
                <a:schemeClr val="accent2"/>
              </a:solidFill>
              <a:prstDash val="solid"/>
              <a:round/>
              <a:headEnd type="none" w="med" len="med"/>
              <a:tailEnd type="none" w="med" len="med"/>
            </a:ln>
          </p:spPr>
        </p:cxnSp>
        <p:sp>
          <p:nvSpPr>
            <p:cNvPr id="957" name="Google Shape;957;p91"/>
            <p:cNvSpPr txBox="1"/>
            <p:nvPr/>
          </p:nvSpPr>
          <p:spPr>
            <a:xfrm>
              <a:off x="1061626" y="2700425"/>
              <a:ext cx="1011000" cy="667500"/>
            </a:xfrm>
            <a:prstGeom prst="rect">
              <a:avLst/>
            </a:prstGeom>
            <a:noFill/>
            <a:ln>
              <a:noFill/>
            </a:ln>
          </p:spPr>
          <p:txBody>
            <a:bodyPr spcFirstLastPara="1" wrap="square" lIns="95996" tIns="95996" rIns="95996" bIns="95996" anchor="ctr" anchorCtr="0">
              <a:noAutofit/>
            </a:bodyPr>
            <a:lstStyle/>
            <a:p>
              <a:pPr algn="ctr"/>
              <a:r>
                <a:rPr lang="en" sz="3675" dirty="0">
                  <a:solidFill>
                    <a:schemeClr val="accent1"/>
                  </a:solidFill>
                  <a:latin typeface="Vidaloka"/>
                  <a:ea typeface="Vidaloka"/>
                  <a:cs typeface="Vidaloka"/>
                  <a:sym typeface="Vidaloka"/>
                </a:rPr>
                <a:t>01</a:t>
              </a:r>
              <a:endParaRPr sz="3675" dirty="0">
                <a:solidFill>
                  <a:schemeClr val="accent1"/>
                </a:solidFill>
                <a:latin typeface="Vidaloka"/>
                <a:ea typeface="Vidaloka"/>
                <a:cs typeface="Vidaloka"/>
                <a:sym typeface="Vidaloka"/>
              </a:endParaRPr>
            </a:p>
          </p:txBody>
        </p:sp>
        <p:sp>
          <p:nvSpPr>
            <p:cNvPr id="958" name="Google Shape;958;p91"/>
            <p:cNvSpPr txBox="1"/>
            <p:nvPr/>
          </p:nvSpPr>
          <p:spPr>
            <a:xfrm>
              <a:off x="3079575" y="2700425"/>
              <a:ext cx="981600" cy="667500"/>
            </a:xfrm>
            <a:prstGeom prst="rect">
              <a:avLst/>
            </a:prstGeom>
            <a:noFill/>
            <a:ln>
              <a:noFill/>
            </a:ln>
          </p:spPr>
          <p:txBody>
            <a:bodyPr spcFirstLastPara="1" wrap="square" lIns="95996" tIns="95996" rIns="95996" bIns="95996" anchor="ctr" anchorCtr="0">
              <a:noAutofit/>
            </a:bodyPr>
            <a:lstStyle/>
            <a:p>
              <a:pPr algn="ctr"/>
              <a:r>
                <a:rPr lang="en" sz="3675">
                  <a:solidFill>
                    <a:schemeClr val="accent1"/>
                  </a:solidFill>
                  <a:latin typeface="Vidaloka"/>
                  <a:ea typeface="Vidaloka"/>
                  <a:cs typeface="Vidaloka"/>
                  <a:sym typeface="Vidaloka"/>
                </a:rPr>
                <a:t>02</a:t>
              </a:r>
              <a:endParaRPr sz="3675">
                <a:solidFill>
                  <a:schemeClr val="accent1"/>
                </a:solidFill>
                <a:latin typeface="Vidaloka"/>
                <a:ea typeface="Vidaloka"/>
                <a:cs typeface="Vidaloka"/>
                <a:sym typeface="Vidaloka"/>
              </a:endParaRPr>
            </a:p>
          </p:txBody>
        </p:sp>
        <p:sp>
          <p:nvSpPr>
            <p:cNvPr id="960" name="Google Shape;960;p91"/>
            <p:cNvSpPr txBox="1"/>
            <p:nvPr/>
          </p:nvSpPr>
          <p:spPr>
            <a:xfrm>
              <a:off x="5082800" y="2700425"/>
              <a:ext cx="981600" cy="667500"/>
            </a:xfrm>
            <a:prstGeom prst="rect">
              <a:avLst/>
            </a:prstGeom>
            <a:noFill/>
            <a:ln>
              <a:noFill/>
            </a:ln>
          </p:spPr>
          <p:txBody>
            <a:bodyPr spcFirstLastPara="1" wrap="square" lIns="95996" tIns="95996" rIns="95996" bIns="95996" anchor="ctr" anchorCtr="0">
              <a:noAutofit/>
            </a:bodyPr>
            <a:lstStyle/>
            <a:p>
              <a:pPr algn="ctr"/>
              <a:r>
                <a:rPr lang="en" sz="3675">
                  <a:solidFill>
                    <a:schemeClr val="accent1"/>
                  </a:solidFill>
                  <a:latin typeface="Vidaloka"/>
                  <a:ea typeface="Vidaloka"/>
                  <a:cs typeface="Vidaloka"/>
                  <a:sym typeface="Vidaloka"/>
                </a:rPr>
                <a:t>03</a:t>
              </a:r>
              <a:endParaRPr sz="3675">
                <a:solidFill>
                  <a:schemeClr val="accent1"/>
                </a:solidFill>
                <a:latin typeface="Vidaloka"/>
                <a:ea typeface="Vidaloka"/>
                <a:cs typeface="Vidaloka"/>
                <a:sym typeface="Vidaloka"/>
              </a:endParaRPr>
            </a:p>
          </p:txBody>
        </p:sp>
        <p:sp>
          <p:nvSpPr>
            <p:cNvPr id="962" name="Google Shape;962;p91"/>
            <p:cNvSpPr txBox="1"/>
            <p:nvPr/>
          </p:nvSpPr>
          <p:spPr>
            <a:xfrm>
              <a:off x="7078675" y="2700425"/>
              <a:ext cx="996300" cy="667500"/>
            </a:xfrm>
            <a:prstGeom prst="rect">
              <a:avLst/>
            </a:prstGeom>
            <a:noFill/>
            <a:ln>
              <a:noFill/>
            </a:ln>
          </p:spPr>
          <p:txBody>
            <a:bodyPr spcFirstLastPara="1" wrap="square" lIns="95996" tIns="95996" rIns="95996" bIns="95996" anchor="ctr" anchorCtr="0">
              <a:noAutofit/>
            </a:bodyPr>
            <a:lstStyle/>
            <a:p>
              <a:pPr algn="ctr"/>
              <a:r>
                <a:rPr lang="en" sz="3675">
                  <a:solidFill>
                    <a:schemeClr val="accent1"/>
                  </a:solidFill>
                  <a:latin typeface="Vidaloka"/>
                  <a:ea typeface="Vidaloka"/>
                  <a:cs typeface="Vidaloka"/>
                  <a:sym typeface="Vidaloka"/>
                </a:rPr>
                <a:t>04</a:t>
              </a:r>
              <a:endParaRPr sz="3675">
                <a:solidFill>
                  <a:schemeClr val="accent1"/>
                </a:solidFill>
                <a:latin typeface="Vidaloka"/>
                <a:ea typeface="Vidaloka"/>
                <a:cs typeface="Vidaloka"/>
                <a:sym typeface="Vidaloka"/>
              </a:endParaRPr>
            </a:p>
          </p:txBody>
        </p:sp>
      </p:grpSp>
      <p:sp>
        <p:nvSpPr>
          <p:cNvPr id="963" name="Google Shape;963;p91"/>
          <p:cNvSpPr txBox="1"/>
          <p:nvPr/>
        </p:nvSpPr>
        <p:spPr>
          <a:xfrm>
            <a:off x="2615773" y="2799628"/>
            <a:ext cx="1809045" cy="374850"/>
          </a:xfrm>
          <a:prstGeom prst="rect">
            <a:avLst/>
          </a:prstGeom>
          <a:noFill/>
          <a:ln>
            <a:noFill/>
          </a:ln>
        </p:spPr>
        <p:txBody>
          <a:bodyPr spcFirstLastPara="1" wrap="square" lIns="95996" tIns="95996" rIns="95996" bIns="95996" anchor="ctr" anchorCtr="0">
            <a:noAutofit/>
          </a:bodyPr>
          <a:lstStyle/>
          <a:p>
            <a:pPr algn="ctr"/>
            <a:r>
              <a:rPr lang="en" sz="2520" dirty="0">
                <a:solidFill>
                  <a:schemeClr val="dk1"/>
                </a:solidFill>
                <a:latin typeface="Vidaloka"/>
                <a:ea typeface="Vidaloka"/>
                <a:cs typeface="Vidaloka"/>
                <a:sym typeface="Vidaloka"/>
              </a:rPr>
              <a:t>Qualitative analysis</a:t>
            </a:r>
            <a:endParaRPr sz="2520" dirty="0">
              <a:solidFill>
                <a:schemeClr val="dk1"/>
              </a:solidFill>
              <a:latin typeface="Vidaloka"/>
              <a:ea typeface="Vidaloka"/>
              <a:cs typeface="Vidaloka"/>
              <a:sym typeface="Vidaloka"/>
            </a:endParaRPr>
          </a:p>
        </p:txBody>
      </p:sp>
      <p:sp>
        <p:nvSpPr>
          <p:cNvPr id="964" name="Google Shape;964;p91"/>
          <p:cNvSpPr txBox="1"/>
          <p:nvPr/>
        </p:nvSpPr>
        <p:spPr>
          <a:xfrm>
            <a:off x="6548172" y="2922092"/>
            <a:ext cx="2357788" cy="374850"/>
          </a:xfrm>
          <a:prstGeom prst="rect">
            <a:avLst/>
          </a:prstGeom>
          <a:noFill/>
          <a:ln>
            <a:noFill/>
          </a:ln>
        </p:spPr>
        <p:txBody>
          <a:bodyPr spcFirstLastPara="1" wrap="square" lIns="95996" tIns="95996" rIns="95996" bIns="95996" anchor="ctr" anchorCtr="0">
            <a:noAutofit/>
          </a:bodyPr>
          <a:lstStyle/>
          <a:p>
            <a:pPr algn="ctr"/>
            <a:r>
              <a:rPr lang="en" sz="2520" dirty="0">
                <a:solidFill>
                  <a:schemeClr val="dk1"/>
                </a:solidFill>
                <a:latin typeface="Vidaloka"/>
                <a:ea typeface="Vidaloka"/>
                <a:cs typeface="Vidaloka"/>
                <a:sym typeface="Vidaloka"/>
              </a:rPr>
              <a:t>Synthesis &amp; conclusion</a:t>
            </a:r>
            <a:endParaRPr sz="2520" dirty="0">
              <a:solidFill>
                <a:schemeClr val="dk1"/>
              </a:solidFill>
              <a:latin typeface="Vidaloka"/>
              <a:ea typeface="Vidaloka"/>
              <a:cs typeface="Vidaloka"/>
              <a:sym typeface="Vidalok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1487428" y="878704"/>
            <a:ext cx="7850128" cy="846090"/>
          </a:xfrm>
          <a:prstGeom prst="rect">
            <a:avLst/>
          </a:prstGeom>
        </p:spPr>
        <p:txBody>
          <a:bodyPr spcFirstLastPara="1" wrap="square" lIns="95996" tIns="95996" rIns="95996" bIns="95996" anchor="t" anchorCtr="0">
            <a:noAutofit/>
          </a:bodyPr>
          <a:lstStyle/>
          <a:p>
            <a:pPr>
              <a:buClr>
                <a:schemeClr val="dk1"/>
              </a:buClr>
              <a:buSzPts val="1100"/>
            </a:pPr>
            <a:r>
              <a:rPr lang="en" sz="4725" dirty="0">
                <a:latin typeface="Times New Roman" panose="02020603050405020304" pitchFamily="18" charset="0"/>
                <a:cs typeface="Times New Roman" panose="02020603050405020304" pitchFamily="18" charset="0"/>
              </a:rPr>
              <a:t>Research Methodology</a:t>
            </a:r>
            <a:endParaRPr sz="4725" dirty="0">
              <a:latin typeface="Times New Roman" panose="02020603050405020304" pitchFamily="18" charset="0"/>
              <a:cs typeface="Times New Roman" panose="02020603050405020304" pitchFamily="18" charset="0"/>
            </a:endParaRPr>
          </a:p>
        </p:txBody>
      </p:sp>
      <p:sp>
        <p:nvSpPr>
          <p:cNvPr id="581" name="Google Shape;581;p70"/>
          <p:cNvSpPr txBox="1">
            <a:spLocks noGrp="1"/>
          </p:cNvSpPr>
          <p:nvPr>
            <p:ph type="subTitle" idx="1"/>
          </p:nvPr>
        </p:nvSpPr>
        <p:spPr>
          <a:xfrm>
            <a:off x="556984" y="1724796"/>
            <a:ext cx="8357827" cy="3271249"/>
          </a:xfrm>
          <a:prstGeom prst="rect">
            <a:avLst/>
          </a:prstGeom>
        </p:spPr>
        <p:txBody>
          <a:bodyPr spcFirstLastPara="1" wrap="square" lIns="95996" tIns="95996" rIns="95996" bIns="95996" anchor="t" anchorCtr="0">
            <a:noAutofit/>
          </a:bodyPr>
          <a:lstStyle/>
          <a:p>
            <a:pPr marL="0" indent="0" algn="l">
              <a:lnSpc>
                <a:spcPct val="150000"/>
              </a:lnSpc>
              <a:buClr>
                <a:schemeClr val="dk1"/>
              </a:buClr>
              <a:buSzPct val="100000"/>
            </a:pPr>
            <a:r>
              <a:rPr lang="en" sz="2625" b="1" dirty="0">
                <a:latin typeface="Times New Roman" panose="02020603050405020304" pitchFamily="18" charset="0"/>
                <a:cs typeface="Times New Roman" panose="02020603050405020304" pitchFamily="18" charset="0"/>
              </a:rPr>
              <a:t>Research Design</a:t>
            </a:r>
            <a:r>
              <a:rPr lang="en" sz="2625" dirty="0">
                <a:latin typeface="Times New Roman" panose="02020603050405020304" pitchFamily="18" charset="0"/>
                <a:cs typeface="Times New Roman" panose="02020603050405020304" pitchFamily="18" charset="0"/>
              </a:rPr>
              <a:t>:</a:t>
            </a:r>
          </a:p>
          <a:p>
            <a:pPr algn="l">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Adopted a mixed-methods approach for in-depth exploration of SDN's role in IoT security, combining quantitative and qualitative analysis.</a:t>
            </a:r>
          </a:p>
          <a:p>
            <a:pPr algn="l">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Validated research through secondary methods to establish a solid theoretical foundation and position the study within existing knowledge.</a:t>
            </a:r>
          </a:p>
          <a:p>
            <a:pPr marL="457200" lvl="1" indent="0" algn="l">
              <a:lnSpc>
                <a:spcPct val="150000"/>
              </a:lnSpc>
              <a:buClr>
                <a:schemeClr val="dk1"/>
              </a:buClr>
              <a:buSzPct val="100000"/>
            </a:pPr>
            <a:endParaRPr lang="en-US" sz="1900" dirty="0">
              <a:latin typeface="Times New Roman" panose="02020603050405020304" pitchFamily="18" charset="0"/>
              <a:cs typeface="Times New Roman" panose="02020603050405020304" pitchFamily="18" charset="0"/>
            </a:endParaRPr>
          </a:p>
        </p:txBody>
      </p:sp>
      <p:pic>
        <p:nvPicPr>
          <p:cNvPr id="3076" name="Picture 4" descr="Mixed Methods Research ~ Different Types &amp; Examples">
            <a:extLst>
              <a:ext uri="{FF2B5EF4-FFF2-40B4-BE49-F238E27FC236}">
                <a16:creationId xmlns:a16="http://schemas.microsoft.com/office/drawing/2014/main" id="{124A2D88-A641-00DF-57AB-20D82D1E218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8400" y="4272396"/>
            <a:ext cx="7418618" cy="161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98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1"/>
                                        </p:tgtEl>
                                        <p:attrNameLst>
                                          <p:attrName>style.visibility</p:attrName>
                                        </p:attrNameLst>
                                      </p:cBhvr>
                                      <p:to>
                                        <p:strVal val="visible"/>
                                      </p:to>
                                    </p:set>
                                    <p:anim calcmode="lin" valueType="num">
                                      <p:cBhvr additive="base">
                                        <p:cTn id="10" dur="1000"/>
                                        <p:tgtEl>
                                          <p:spTgt spid="5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1589028" y="1010288"/>
            <a:ext cx="7850128" cy="846090"/>
          </a:xfrm>
          <a:prstGeom prst="rect">
            <a:avLst/>
          </a:prstGeom>
        </p:spPr>
        <p:txBody>
          <a:bodyPr spcFirstLastPara="1" wrap="square" lIns="95996" tIns="95996" rIns="95996" bIns="95996" anchor="t" anchorCtr="0">
            <a:noAutofit/>
          </a:bodyPr>
          <a:lstStyle/>
          <a:p>
            <a:pPr>
              <a:buClr>
                <a:schemeClr val="dk1"/>
              </a:buClr>
              <a:buSzPts val="1100"/>
            </a:pPr>
            <a:r>
              <a:rPr lang="en" sz="4725" dirty="0">
                <a:latin typeface="Times New Roman" panose="02020603050405020304" pitchFamily="18" charset="0"/>
                <a:cs typeface="Times New Roman" panose="02020603050405020304" pitchFamily="18" charset="0"/>
              </a:rPr>
              <a:t>Research Methodology</a:t>
            </a:r>
            <a:endParaRPr sz="4725" dirty="0">
              <a:latin typeface="Times New Roman" panose="02020603050405020304" pitchFamily="18" charset="0"/>
              <a:cs typeface="Times New Roman" panose="02020603050405020304" pitchFamily="18" charset="0"/>
            </a:endParaRPr>
          </a:p>
        </p:txBody>
      </p:sp>
      <p:sp>
        <p:nvSpPr>
          <p:cNvPr id="581" name="Google Shape;581;p70"/>
          <p:cNvSpPr txBox="1">
            <a:spLocks noGrp="1"/>
          </p:cNvSpPr>
          <p:nvPr>
            <p:ph type="subTitle" idx="1"/>
          </p:nvPr>
        </p:nvSpPr>
        <p:spPr>
          <a:xfrm>
            <a:off x="556984" y="2054996"/>
            <a:ext cx="8357827" cy="3271249"/>
          </a:xfrm>
          <a:prstGeom prst="rect">
            <a:avLst/>
          </a:prstGeom>
        </p:spPr>
        <p:txBody>
          <a:bodyPr spcFirstLastPara="1" wrap="square" lIns="95996" tIns="95996" rIns="95996" bIns="95996" anchor="t" anchorCtr="0">
            <a:noAutofit/>
          </a:bodyPr>
          <a:lstStyle/>
          <a:p>
            <a:pPr marL="0" indent="0" algn="l">
              <a:lnSpc>
                <a:spcPct val="150000"/>
              </a:lnSpc>
              <a:buClr>
                <a:schemeClr val="dk1"/>
              </a:buClr>
              <a:buSzPct val="100000"/>
            </a:pPr>
            <a:r>
              <a:rPr lang="en" sz="2625" b="1" dirty="0">
                <a:latin typeface="Times New Roman" panose="02020603050405020304" pitchFamily="18" charset="0"/>
                <a:cs typeface="Times New Roman" panose="02020603050405020304" pitchFamily="18" charset="0"/>
              </a:rPr>
              <a:t>Data Collection</a:t>
            </a:r>
            <a:r>
              <a:rPr lang="en" sz="2625" dirty="0">
                <a:latin typeface="Times New Roman" panose="02020603050405020304" pitchFamily="18" charset="0"/>
                <a:cs typeface="Times New Roman" panose="02020603050405020304" pitchFamily="18" charset="0"/>
              </a:rPr>
              <a:t>:</a:t>
            </a:r>
          </a:p>
          <a:p>
            <a:pPr algn="l">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Secondary Research</a:t>
            </a:r>
          </a:p>
          <a:p>
            <a:pPr algn="l">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Literature Review</a:t>
            </a:r>
          </a:p>
          <a:p>
            <a:pPr algn="l">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Surveys</a:t>
            </a:r>
          </a:p>
          <a:p>
            <a:pPr algn="l">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Interviews</a:t>
            </a:r>
          </a:p>
          <a:p>
            <a:pPr marL="457200" lvl="1" indent="0" algn="l">
              <a:lnSpc>
                <a:spcPct val="150000"/>
              </a:lnSpc>
              <a:buClr>
                <a:schemeClr val="dk1"/>
              </a:buClr>
              <a:buSzPct val="100000"/>
            </a:pPr>
            <a:endParaRPr lang="en-US" sz="1900" dirty="0">
              <a:latin typeface="Times New Roman" panose="02020603050405020304" pitchFamily="18" charset="0"/>
              <a:cs typeface="Times New Roman" panose="02020603050405020304" pitchFamily="18" charset="0"/>
            </a:endParaRPr>
          </a:p>
        </p:txBody>
      </p:sp>
      <p:pic>
        <p:nvPicPr>
          <p:cNvPr id="8194" name="Picture 2" descr="Data Collection: Methods, Definition, Types, and Tools | Brocoders blog  about software development">
            <a:extLst>
              <a:ext uri="{FF2B5EF4-FFF2-40B4-BE49-F238E27FC236}">
                <a16:creationId xmlns:a16="http://schemas.microsoft.com/office/drawing/2014/main" id="{BFBEDC97-1DB2-A077-3626-C3742842687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1100" y="2054996"/>
            <a:ext cx="5422900" cy="3738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52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1"/>
                                        </p:tgtEl>
                                        <p:attrNameLst>
                                          <p:attrName>style.visibility</p:attrName>
                                        </p:attrNameLst>
                                      </p:cBhvr>
                                      <p:to>
                                        <p:strVal val="visible"/>
                                      </p:to>
                                    </p:set>
                                    <p:anim calcmode="lin" valueType="num">
                                      <p:cBhvr additive="base">
                                        <p:cTn id="10" dur="1000"/>
                                        <p:tgtEl>
                                          <p:spTgt spid="5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1512828" y="920297"/>
            <a:ext cx="7850128" cy="846090"/>
          </a:xfrm>
          <a:prstGeom prst="rect">
            <a:avLst/>
          </a:prstGeom>
        </p:spPr>
        <p:txBody>
          <a:bodyPr spcFirstLastPara="1" wrap="square" lIns="95996" tIns="95996" rIns="95996" bIns="95996" anchor="t" anchorCtr="0">
            <a:noAutofit/>
          </a:bodyPr>
          <a:lstStyle/>
          <a:p>
            <a:pPr>
              <a:buClr>
                <a:schemeClr val="dk1"/>
              </a:buClr>
              <a:buSzPts val="1100"/>
            </a:pPr>
            <a:r>
              <a:rPr lang="en" sz="4725" dirty="0">
                <a:latin typeface="Times New Roman" panose="02020603050405020304" pitchFamily="18" charset="0"/>
                <a:cs typeface="Times New Roman" panose="02020603050405020304" pitchFamily="18" charset="0"/>
              </a:rPr>
              <a:t>Research Methodology</a:t>
            </a:r>
            <a:endParaRPr sz="4725" dirty="0">
              <a:latin typeface="Times New Roman" panose="02020603050405020304" pitchFamily="18" charset="0"/>
              <a:cs typeface="Times New Roman" panose="02020603050405020304" pitchFamily="18" charset="0"/>
            </a:endParaRPr>
          </a:p>
        </p:txBody>
      </p:sp>
      <p:sp>
        <p:nvSpPr>
          <p:cNvPr id="581" name="Google Shape;581;p70"/>
          <p:cNvSpPr txBox="1">
            <a:spLocks noGrp="1"/>
          </p:cNvSpPr>
          <p:nvPr>
            <p:ph type="subTitle" idx="1"/>
          </p:nvPr>
        </p:nvSpPr>
        <p:spPr>
          <a:xfrm>
            <a:off x="556984" y="1766389"/>
            <a:ext cx="8053617" cy="3271249"/>
          </a:xfrm>
          <a:prstGeom prst="rect">
            <a:avLst/>
          </a:prstGeom>
        </p:spPr>
        <p:txBody>
          <a:bodyPr spcFirstLastPara="1" wrap="square" lIns="95996" tIns="95996" rIns="95996" bIns="95996" anchor="t" anchorCtr="0">
            <a:noAutofit/>
          </a:bodyPr>
          <a:lstStyle/>
          <a:p>
            <a:pPr marL="0" indent="0" algn="l">
              <a:lnSpc>
                <a:spcPct val="150000"/>
              </a:lnSpc>
              <a:buClr>
                <a:schemeClr val="dk1"/>
              </a:buClr>
              <a:buSzPct val="100000"/>
            </a:pPr>
            <a:r>
              <a:rPr lang="en" sz="2625" b="1" dirty="0">
                <a:latin typeface="Times New Roman" panose="02020603050405020304" pitchFamily="18" charset="0"/>
                <a:cs typeface="Times New Roman" panose="02020603050405020304" pitchFamily="18" charset="0"/>
              </a:rPr>
              <a:t>Qualitative Data Analysis</a:t>
            </a:r>
            <a:r>
              <a:rPr lang="en" sz="2625" dirty="0">
                <a:latin typeface="Times New Roman" panose="02020603050405020304" pitchFamily="18" charset="0"/>
                <a:cs typeface="Times New Roman" panose="02020603050405020304" pitchFamily="18" charset="0"/>
              </a:rPr>
              <a:t>:</a:t>
            </a:r>
          </a:p>
          <a:p>
            <a:pPr algn="l">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Analyzed recorded opinions and experiences of individuals directly involved in IoT and SDN domains to offer insights that cannot be quantified.</a:t>
            </a:r>
          </a:p>
          <a:p>
            <a:pPr algn="l">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Examined case studies where SDN was used to resolve IoT security concerns, providing rich insights into specific problems, solutions, and lessons learned.</a:t>
            </a:r>
          </a:p>
        </p:txBody>
      </p:sp>
    </p:spTree>
    <p:extLst>
      <p:ext uri="{BB962C8B-B14F-4D97-AF65-F5344CB8AC3E}">
        <p14:creationId xmlns:p14="http://schemas.microsoft.com/office/powerpoint/2010/main" val="45098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1"/>
                                        </p:tgtEl>
                                        <p:attrNameLst>
                                          <p:attrName>style.visibility</p:attrName>
                                        </p:attrNameLst>
                                      </p:cBhvr>
                                      <p:to>
                                        <p:strVal val="visible"/>
                                      </p:to>
                                    </p:set>
                                    <p:anim calcmode="lin" valueType="num">
                                      <p:cBhvr additive="base">
                                        <p:cTn id="10" dur="1000"/>
                                        <p:tgtEl>
                                          <p:spTgt spid="5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1575564" y="942204"/>
            <a:ext cx="7850128" cy="846090"/>
          </a:xfrm>
          <a:prstGeom prst="rect">
            <a:avLst/>
          </a:prstGeom>
        </p:spPr>
        <p:txBody>
          <a:bodyPr spcFirstLastPara="1" wrap="square" lIns="95996" tIns="95996" rIns="95996" bIns="95996" anchor="t" anchorCtr="0">
            <a:noAutofit/>
          </a:bodyPr>
          <a:lstStyle/>
          <a:p>
            <a:pPr>
              <a:buClr>
                <a:schemeClr val="dk1"/>
              </a:buClr>
              <a:buSzPts val="1100"/>
            </a:pPr>
            <a:r>
              <a:rPr lang="en" sz="4725" dirty="0">
                <a:latin typeface="Times New Roman" panose="02020603050405020304" pitchFamily="18" charset="0"/>
                <a:cs typeface="Times New Roman" panose="02020603050405020304" pitchFamily="18" charset="0"/>
              </a:rPr>
              <a:t>Research Methodology</a:t>
            </a:r>
            <a:endParaRPr sz="4725" dirty="0">
              <a:latin typeface="Times New Roman" panose="02020603050405020304" pitchFamily="18" charset="0"/>
              <a:cs typeface="Times New Roman" panose="02020603050405020304" pitchFamily="18" charset="0"/>
            </a:endParaRPr>
          </a:p>
        </p:txBody>
      </p:sp>
      <p:sp>
        <p:nvSpPr>
          <p:cNvPr id="581" name="Google Shape;581;p70"/>
          <p:cNvSpPr txBox="1">
            <a:spLocks noGrp="1"/>
          </p:cNvSpPr>
          <p:nvPr>
            <p:ph type="subTitle" idx="1"/>
          </p:nvPr>
        </p:nvSpPr>
        <p:spPr>
          <a:xfrm>
            <a:off x="556984" y="1957437"/>
            <a:ext cx="8053617" cy="3271249"/>
          </a:xfrm>
          <a:prstGeom prst="rect">
            <a:avLst/>
          </a:prstGeom>
        </p:spPr>
        <p:txBody>
          <a:bodyPr spcFirstLastPara="1" wrap="square" lIns="95996" tIns="95996" rIns="95996" bIns="95996" anchor="t" anchorCtr="0">
            <a:noAutofit/>
          </a:bodyPr>
          <a:lstStyle/>
          <a:p>
            <a:pPr marL="0" indent="0" algn="l">
              <a:lnSpc>
                <a:spcPct val="150000"/>
              </a:lnSpc>
              <a:buClr>
                <a:schemeClr val="dk1"/>
              </a:buClr>
              <a:buSzPct val="100000"/>
            </a:pPr>
            <a:r>
              <a:rPr lang="en" sz="2625" b="1" dirty="0">
                <a:latin typeface="Times New Roman" panose="02020603050405020304" pitchFamily="18" charset="0"/>
                <a:cs typeface="Times New Roman" panose="02020603050405020304" pitchFamily="18" charset="0"/>
              </a:rPr>
              <a:t>Quantitative Data Analysis</a:t>
            </a:r>
            <a:r>
              <a:rPr lang="en" sz="2625"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95D24FED-5BF6-6F79-DBF7-753625F4417C}"/>
              </a:ext>
            </a:extLst>
          </p:cNvPr>
          <p:cNvSpPr>
            <a:spLocks noChangeArrowheads="1"/>
          </p:cNvSpPr>
          <p:nvPr/>
        </p:nvSpPr>
        <p:spPr bwMode="auto">
          <a:xfrm>
            <a:off x="2" y="17019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ClrTx/>
            </a:pPr>
            <a:br>
              <a:rPr lang="en-PK" altLang="en-PK" sz="1000">
                <a:solidFill>
                  <a:schemeClr val="tx1"/>
                </a:solidFill>
                <a:latin typeface="Söhne"/>
              </a:rPr>
            </a:br>
            <a:endParaRPr lang="en-PK" altLang="en-PK" sz="1800">
              <a:solidFill>
                <a:schemeClr val="tx1"/>
              </a:solidFill>
              <a:latin typeface="Arial" panose="020B0604020202020204" pitchFamily="34" charset="0"/>
            </a:endParaRPr>
          </a:p>
        </p:txBody>
      </p:sp>
      <p:sp>
        <p:nvSpPr>
          <p:cNvPr id="6" name="TextBox 5">
            <a:extLst>
              <a:ext uri="{FF2B5EF4-FFF2-40B4-BE49-F238E27FC236}">
                <a16:creationId xmlns:a16="http://schemas.microsoft.com/office/drawing/2014/main" id="{88704820-B8CF-0C99-FFAF-DB061AC43C4B}"/>
              </a:ext>
            </a:extLst>
          </p:cNvPr>
          <p:cNvSpPr txBox="1"/>
          <p:nvPr/>
        </p:nvSpPr>
        <p:spPr>
          <a:xfrm>
            <a:off x="556984" y="2781302"/>
            <a:ext cx="7924799" cy="16235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Obtained statistics on security issues frequency, SDN adoption rate, and perceived efficacy through quantitative surveys of IT professionals and organizations.</a:t>
            </a:r>
          </a:p>
          <a:p>
            <a:endParaRPr lang="en-PK" dirty="0"/>
          </a:p>
        </p:txBody>
      </p:sp>
    </p:spTree>
    <p:extLst>
      <p:ext uri="{BB962C8B-B14F-4D97-AF65-F5344CB8AC3E}">
        <p14:creationId xmlns:p14="http://schemas.microsoft.com/office/powerpoint/2010/main" val="281726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1"/>
                                        </p:tgtEl>
                                        <p:attrNameLst>
                                          <p:attrName>style.visibility</p:attrName>
                                        </p:attrNameLst>
                                      </p:cBhvr>
                                      <p:to>
                                        <p:strVal val="visible"/>
                                      </p:to>
                                    </p:set>
                                    <p:anim calcmode="lin" valueType="num">
                                      <p:cBhvr additive="base">
                                        <p:cTn id="10" dur="1000"/>
                                        <p:tgtEl>
                                          <p:spTgt spid="5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87000">
              <a:schemeClr val="accent1">
                <a:lumMod val="5000"/>
                <a:lumOff val="95000"/>
              </a:schemeClr>
            </a:gs>
            <a:gs pos="0">
              <a:schemeClr val="accent1">
                <a:lumMod val="45000"/>
                <a:lumOff val="55000"/>
              </a:schemeClr>
            </a:gs>
            <a:gs pos="0">
              <a:schemeClr val="accent1">
                <a:lumMod val="45000"/>
                <a:lumOff val="55000"/>
              </a:schemeClr>
            </a:gs>
            <a:gs pos="0">
              <a:schemeClr val="accent1">
                <a:lumMod val="30000"/>
                <a:lumOff val="70000"/>
              </a:schemeClr>
            </a:gs>
          </a:gsLst>
          <a:path path="circle">
            <a:fillToRect l="100000" t="100000"/>
          </a:path>
        </a:gradFill>
        <a:effectLst/>
      </p:bgPr>
    </p:bg>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429982" y="971092"/>
            <a:ext cx="9844028" cy="846090"/>
          </a:xfrm>
          <a:prstGeom prst="rect">
            <a:avLst/>
          </a:prstGeom>
        </p:spPr>
        <p:txBody>
          <a:bodyPr spcFirstLastPara="1" wrap="square" lIns="95996" tIns="95996" rIns="95996" bIns="95996" anchor="t" anchorCtr="0">
            <a:noAutofit/>
          </a:bodyPr>
          <a:lstStyle/>
          <a:p>
            <a:pPr algn="l">
              <a:buClr>
                <a:schemeClr val="dk1"/>
              </a:buClr>
              <a:buSzPts val="1100"/>
            </a:pPr>
            <a:r>
              <a:rPr lang="en" sz="4000" dirty="0">
                <a:latin typeface="Times New Roman" panose="02020603050405020304" pitchFamily="18" charset="0"/>
                <a:cs typeface="Times New Roman" panose="02020603050405020304" pitchFamily="18" charset="0"/>
              </a:rPr>
              <a:t>Experimentation &amp; Implementation</a:t>
            </a:r>
            <a:endParaRPr sz="4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5D24FED-5BF6-6F79-DBF7-753625F4417C}"/>
              </a:ext>
            </a:extLst>
          </p:cNvPr>
          <p:cNvSpPr>
            <a:spLocks noChangeArrowheads="1"/>
          </p:cNvSpPr>
          <p:nvPr/>
        </p:nvSpPr>
        <p:spPr bwMode="auto">
          <a:xfrm>
            <a:off x="2" y="17019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ClrTx/>
            </a:pPr>
            <a:br>
              <a:rPr lang="en-PK" altLang="en-PK" sz="1000">
                <a:solidFill>
                  <a:schemeClr val="tx1"/>
                </a:solidFill>
                <a:latin typeface="Söhne"/>
              </a:rPr>
            </a:br>
            <a:endParaRPr lang="en-PK" altLang="en-PK" sz="1800">
              <a:solidFill>
                <a:schemeClr val="tx1"/>
              </a:solidFill>
              <a:latin typeface="Arial" panose="020B0604020202020204" pitchFamily="34" charset="0"/>
            </a:endParaRPr>
          </a:p>
        </p:txBody>
      </p:sp>
      <p:sp>
        <p:nvSpPr>
          <p:cNvPr id="6" name="TextBox 5">
            <a:extLst>
              <a:ext uri="{FF2B5EF4-FFF2-40B4-BE49-F238E27FC236}">
                <a16:creationId xmlns:a16="http://schemas.microsoft.com/office/drawing/2014/main" id="{88704820-B8CF-0C99-FFAF-DB061AC43C4B}"/>
              </a:ext>
            </a:extLst>
          </p:cNvPr>
          <p:cNvSpPr txBox="1"/>
          <p:nvPr/>
        </p:nvSpPr>
        <p:spPr>
          <a:xfrm>
            <a:off x="736602" y="1817182"/>
            <a:ext cx="7924799" cy="2755370"/>
          </a:xfrm>
          <a:prstGeom prst="rect">
            <a:avLst/>
          </a:prstGeom>
          <a:noFill/>
        </p:spPr>
        <p:txBody>
          <a:bodyPr wrap="square" rtlCol="0">
            <a:spAutoFit/>
          </a:bodyPr>
          <a:lstStyle/>
          <a:p>
            <a:pPr marL="342900" indent="-342900">
              <a:lnSpc>
                <a:spcPct val="150000"/>
              </a:lnSpc>
              <a:buFont typeface="+mj-lt"/>
              <a:buAutoNum type="arabicPeriod"/>
            </a:pPr>
            <a:r>
              <a:rPr lang="en-US" sz="2600" dirty="0">
                <a:latin typeface="Times New Roman" panose="02020603050405020304" pitchFamily="18" charset="0"/>
                <a:cs typeface="Times New Roman" panose="02020603050405020304" pitchFamily="18" charset="0"/>
              </a:rPr>
              <a:t>Layered Architecture of SDN</a:t>
            </a:r>
          </a:p>
          <a:p>
            <a:pPr marL="342900" indent="-342900">
              <a:lnSpc>
                <a:spcPct val="150000"/>
              </a:lnSpc>
              <a:buFont typeface="+mj-lt"/>
              <a:buAutoNum type="arabicPeriod"/>
            </a:pPr>
            <a:r>
              <a:rPr lang="en-US" sz="2600" dirty="0">
                <a:latin typeface="Times New Roman" panose="02020603050405020304" pitchFamily="18" charset="0"/>
                <a:cs typeface="Times New Roman" panose="02020603050405020304" pitchFamily="18" charset="0"/>
              </a:rPr>
              <a:t>Proposed Solution:</a:t>
            </a:r>
          </a:p>
          <a:p>
            <a:pPr marL="457200" lvl="8"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Feature Creation</a:t>
            </a:r>
          </a:p>
          <a:p>
            <a:pPr marL="457200" lvl="8"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RF classifier</a:t>
            </a:r>
          </a:p>
          <a:p>
            <a:pPr marL="457200" lvl="8" indent="-4572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Attack mitigator</a:t>
            </a:r>
          </a:p>
        </p:txBody>
      </p:sp>
      <p:pic>
        <p:nvPicPr>
          <p:cNvPr id="11266" name="Picture 2" descr="Sensors 20 07326 g001">
            <a:extLst>
              <a:ext uri="{FF2B5EF4-FFF2-40B4-BE49-F238E27FC236}">
                <a16:creationId xmlns:a16="http://schemas.microsoft.com/office/drawing/2014/main" id="{BAB2DB23-33EA-E796-DB3A-1042574838C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38172" y="2852689"/>
            <a:ext cx="3849089" cy="298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22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92"/>
          <p:cNvSpPr txBox="1">
            <a:spLocks noGrp="1"/>
          </p:cNvSpPr>
          <p:nvPr>
            <p:ph type="title"/>
          </p:nvPr>
        </p:nvSpPr>
        <p:spPr>
          <a:xfrm>
            <a:off x="593235" y="1200770"/>
            <a:ext cx="7957533" cy="461544"/>
          </a:xfrm>
          <a:prstGeom prst="rect">
            <a:avLst/>
          </a:prstGeom>
        </p:spPr>
        <p:txBody>
          <a:bodyPr spcFirstLastPara="1" wrap="square" lIns="95996" tIns="95996" rIns="95996" bIns="95996" anchor="t" anchorCtr="0">
            <a:noAutofit/>
          </a:bodyPr>
          <a:lstStyle/>
          <a:p>
            <a:r>
              <a:rPr lang="en-US" sz="2800" b="1" dirty="0">
                <a:latin typeface="Times New Roman" panose="02020603050405020304" pitchFamily="18" charset="0"/>
                <a:cs typeface="Times New Roman" panose="02020603050405020304" pitchFamily="18" charset="0"/>
              </a:rPr>
              <a:t>End-to-end operation</a:t>
            </a:r>
            <a:endParaRPr lang="en-PK" sz="2800" b="1" dirty="0">
              <a:latin typeface="Times New Roman" panose="02020603050405020304" pitchFamily="18" charset="0"/>
              <a:cs typeface="Times New Roman" panose="02020603050405020304" pitchFamily="18" charset="0"/>
            </a:endParaRPr>
          </a:p>
        </p:txBody>
      </p:sp>
      <p:cxnSp>
        <p:nvCxnSpPr>
          <p:cNvPr id="970" name="Google Shape;970;p92"/>
          <p:cNvCxnSpPr>
            <a:cxnSpLocks/>
          </p:cNvCxnSpPr>
          <p:nvPr/>
        </p:nvCxnSpPr>
        <p:spPr>
          <a:xfrm>
            <a:off x="4851400" y="4743065"/>
            <a:ext cx="2832100" cy="0"/>
          </a:xfrm>
          <a:prstGeom prst="straightConnector1">
            <a:avLst/>
          </a:prstGeom>
          <a:noFill/>
          <a:ln w="28575" cap="flat" cmpd="sng">
            <a:solidFill>
              <a:schemeClr val="accent1"/>
            </a:solidFill>
            <a:prstDash val="solid"/>
            <a:round/>
            <a:headEnd type="none" w="med" len="med"/>
            <a:tailEnd type="none" w="med" len="med"/>
          </a:ln>
        </p:spPr>
      </p:cxnSp>
      <p:sp>
        <p:nvSpPr>
          <p:cNvPr id="973" name="Google Shape;973;p92"/>
          <p:cNvSpPr txBox="1"/>
          <p:nvPr/>
        </p:nvSpPr>
        <p:spPr>
          <a:xfrm>
            <a:off x="6896100" y="4102071"/>
            <a:ext cx="2247900" cy="362880"/>
          </a:xfrm>
          <a:prstGeom prst="rect">
            <a:avLst/>
          </a:prstGeom>
          <a:noFill/>
          <a:ln>
            <a:noFill/>
          </a:ln>
        </p:spPr>
        <p:txBody>
          <a:bodyPr spcFirstLastPara="1" wrap="square" lIns="0" tIns="0" rIns="0" bIns="0" anchor="ctr" anchorCtr="0">
            <a:noAutofit/>
          </a:bodyPr>
          <a:lstStyle/>
          <a:p>
            <a:pPr algn="ctr"/>
            <a:r>
              <a:rPr lang="en" sz="2415" b="1" dirty="0">
                <a:solidFill>
                  <a:schemeClr val="accent1"/>
                </a:solidFill>
                <a:latin typeface="Times New Roman" panose="02020603050405020304" pitchFamily="18" charset="0"/>
                <a:ea typeface="Vidaloka"/>
                <a:cs typeface="Times New Roman" panose="02020603050405020304" pitchFamily="18" charset="0"/>
                <a:sym typeface="Vidaloka"/>
              </a:rPr>
              <a:t>Attack Mitigator</a:t>
            </a:r>
            <a:endParaRPr sz="2415" b="1" dirty="0">
              <a:solidFill>
                <a:schemeClr val="accent1"/>
              </a:solidFill>
              <a:latin typeface="Times New Roman" panose="02020603050405020304" pitchFamily="18" charset="0"/>
              <a:ea typeface="Vidaloka"/>
              <a:cs typeface="Times New Roman" panose="02020603050405020304" pitchFamily="18" charset="0"/>
              <a:sym typeface="Vidaloka"/>
            </a:endParaRPr>
          </a:p>
        </p:txBody>
      </p:sp>
      <p:cxnSp>
        <p:nvCxnSpPr>
          <p:cNvPr id="979" name="Google Shape;979;p92"/>
          <p:cNvCxnSpPr>
            <a:cxnSpLocks/>
          </p:cNvCxnSpPr>
          <p:nvPr/>
        </p:nvCxnSpPr>
        <p:spPr>
          <a:xfrm>
            <a:off x="8124637" y="4018556"/>
            <a:ext cx="0" cy="0"/>
          </a:xfrm>
          <a:prstGeom prst="straightConnector1">
            <a:avLst/>
          </a:prstGeom>
          <a:noFill/>
          <a:ln w="28575" cap="flat" cmpd="sng">
            <a:solidFill>
              <a:schemeClr val="accent1"/>
            </a:solidFill>
            <a:prstDash val="solid"/>
            <a:round/>
            <a:headEnd type="none" w="med" len="med"/>
            <a:tailEnd type="none" w="med" len="med"/>
          </a:ln>
        </p:spPr>
      </p:cxnSp>
      <p:sp>
        <p:nvSpPr>
          <p:cNvPr id="981" name="Google Shape;981;p92"/>
          <p:cNvSpPr txBox="1"/>
          <p:nvPr/>
        </p:nvSpPr>
        <p:spPr>
          <a:xfrm>
            <a:off x="3522336" y="5184950"/>
            <a:ext cx="1791739" cy="461541"/>
          </a:xfrm>
          <a:prstGeom prst="rect">
            <a:avLst/>
          </a:prstGeom>
          <a:noFill/>
          <a:ln>
            <a:noFill/>
          </a:ln>
        </p:spPr>
        <p:txBody>
          <a:bodyPr spcFirstLastPara="1" wrap="square" lIns="0" tIns="0" rIns="0" bIns="0" anchor="t" anchorCtr="0">
            <a:noAutofit/>
          </a:bodyPr>
          <a:lstStyle/>
          <a:p>
            <a:pPr algn="ctr"/>
            <a:r>
              <a:rPr lang="en" sz="2200" b="1" dirty="0">
                <a:solidFill>
                  <a:schemeClr val="accent1"/>
                </a:solidFill>
                <a:latin typeface="Times New Roman" panose="02020603050405020304" pitchFamily="18" charset="0"/>
                <a:ea typeface="Vidaloka"/>
                <a:cs typeface="Times New Roman" panose="02020603050405020304" pitchFamily="18" charset="0"/>
                <a:sym typeface="Vidaloka"/>
              </a:rPr>
              <a:t>RF Classifier</a:t>
            </a:r>
            <a:endParaRPr sz="2200" b="1" dirty="0">
              <a:solidFill>
                <a:schemeClr val="accent1"/>
              </a:solidFill>
              <a:latin typeface="Times New Roman" panose="02020603050405020304" pitchFamily="18" charset="0"/>
              <a:ea typeface="Vidaloka"/>
              <a:cs typeface="Times New Roman" panose="02020603050405020304" pitchFamily="18" charset="0"/>
              <a:sym typeface="Vidaloka"/>
            </a:endParaRPr>
          </a:p>
        </p:txBody>
      </p:sp>
      <p:cxnSp>
        <p:nvCxnSpPr>
          <p:cNvPr id="983" name="Google Shape;983;p92"/>
          <p:cNvCxnSpPr>
            <a:cxnSpLocks/>
          </p:cNvCxnSpPr>
          <p:nvPr/>
        </p:nvCxnSpPr>
        <p:spPr>
          <a:xfrm>
            <a:off x="4418204" y="4938255"/>
            <a:ext cx="0" cy="239105"/>
          </a:xfrm>
          <a:prstGeom prst="straightConnector1">
            <a:avLst/>
          </a:prstGeom>
          <a:noFill/>
          <a:ln w="28575" cap="flat" cmpd="sng">
            <a:solidFill>
              <a:schemeClr val="accent1"/>
            </a:solidFill>
            <a:prstDash val="solid"/>
            <a:round/>
            <a:headEnd type="none" w="med" len="med"/>
            <a:tailEnd type="none" w="med" len="med"/>
          </a:ln>
        </p:spPr>
      </p:cxnSp>
      <p:cxnSp>
        <p:nvCxnSpPr>
          <p:cNvPr id="984" name="Google Shape;984;p92"/>
          <p:cNvCxnSpPr>
            <a:cxnSpLocks/>
          </p:cNvCxnSpPr>
          <p:nvPr/>
        </p:nvCxnSpPr>
        <p:spPr>
          <a:xfrm>
            <a:off x="1624254" y="4771227"/>
            <a:ext cx="2477641" cy="0"/>
          </a:xfrm>
          <a:prstGeom prst="straightConnector1">
            <a:avLst/>
          </a:prstGeom>
          <a:noFill/>
          <a:ln w="28575" cap="flat" cmpd="sng">
            <a:solidFill>
              <a:schemeClr val="accent1"/>
            </a:solidFill>
            <a:prstDash val="solid"/>
            <a:round/>
            <a:headEnd type="none" w="med" len="med"/>
            <a:tailEnd type="none" w="med" len="med"/>
          </a:ln>
        </p:spPr>
      </p:cxnSp>
      <p:sp>
        <p:nvSpPr>
          <p:cNvPr id="996" name="Google Shape;996;p92"/>
          <p:cNvSpPr txBox="1"/>
          <p:nvPr/>
        </p:nvSpPr>
        <p:spPr>
          <a:xfrm>
            <a:off x="198331" y="4127746"/>
            <a:ext cx="2477641" cy="311535"/>
          </a:xfrm>
          <a:prstGeom prst="rect">
            <a:avLst/>
          </a:prstGeom>
          <a:noFill/>
          <a:ln>
            <a:noFill/>
          </a:ln>
        </p:spPr>
        <p:txBody>
          <a:bodyPr spcFirstLastPara="1" wrap="square" lIns="0" tIns="0" rIns="0" bIns="0" anchor="t" anchorCtr="0">
            <a:noAutofit/>
          </a:bodyPr>
          <a:lstStyle/>
          <a:p>
            <a:pPr algn="ctr"/>
            <a:r>
              <a:rPr lang="en" sz="2520" b="1" dirty="0">
                <a:solidFill>
                  <a:schemeClr val="accent1"/>
                </a:solidFill>
                <a:latin typeface="Times New Roman" panose="02020603050405020304" pitchFamily="18" charset="0"/>
                <a:ea typeface="Vidaloka"/>
                <a:cs typeface="Times New Roman" panose="02020603050405020304" pitchFamily="18" charset="0"/>
                <a:sym typeface="Vidaloka"/>
              </a:rPr>
              <a:t>Feature Creation</a:t>
            </a:r>
            <a:endParaRPr sz="2520" b="1" dirty="0">
              <a:solidFill>
                <a:schemeClr val="accent1"/>
              </a:solidFill>
              <a:latin typeface="Times New Roman" panose="02020603050405020304" pitchFamily="18" charset="0"/>
              <a:ea typeface="Vidaloka"/>
              <a:cs typeface="Times New Roman" panose="02020603050405020304" pitchFamily="18" charset="0"/>
              <a:sym typeface="Vidaloka"/>
            </a:endParaRPr>
          </a:p>
        </p:txBody>
      </p:sp>
      <p:cxnSp>
        <p:nvCxnSpPr>
          <p:cNvPr id="1004" name="Google Shape;1004;p92"/>
          <p:cNvCxnSpPr>
            <a:cxnSpLocks/>
          </p:cNvCxnSpPr>
          <p:nvPr/>
        </p:nvCxnSpPr>
        <p:spPr>
          <a:xfrm>
            <a:off x="1487774" y="4018556"/>
            <a:ext cx="0" cy="0"/>
          </a:xfrm>
          <a:prstGeom prst="straightConnector1">
            <a:avLst/>
          </a:prstGeom>
          <a:noFill/>
          <a:ln w="28575" cap="flat" cmpd="sng">
            <a:solidFill>
              <a:schemeClr val="accent1"/>
            </a:solidFill>
            <a:prstDash val="solid"/>
            <a:round/>
            <a:headEnd type="none" w="med" len="med"/>
            <a:tailEnd type="none" w="med" len="med"/>
          </a:ln>
        </p:spPr>
      </p:cxnSp>
      <p:pic>
        <p:nvPicPr>
          <p:cNvPr id="14338" name="Picture 2" descr="Random Forest Icon - Free PNG &amp; SVG 1503830 - Noun Project">
            <a:extLst>
              <a:ext uri="{FF2B5EF4-FFF2-40B4-BE49-F238E27FC236}">
                <a16:creationId xmlns:a16="http://schemas.microsoft.com/office/drawing/2014/main" id="{853DBC77-867D-DB6D-529F-699ABC83D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93" y="4547877"/>
            <a:ext cx="536613" cy="390376"/>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Denial-of-service attack Computer Icons DDoS mitigation, Anti, computer  Network, cdr, angle png | PNGWing">
            <a:extLst>
              <a:ext uri="{FF2B5EF4-FFF2-40B4-BE49-F238E27FC236}">
                <a16:creationId xmlns:a16="http://schemas.microsoft.com/office/drawing/2014/main" id="{4BBA4191-1363-3E41-EC4D-80E04746F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014" y="4576849"/>
            <a:ext cx="337436" cy="281806"/>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Fetch Data Icons - Free SVG &amp; PNG Fetch Data Images - Noun Project">
            <a:extLst>
              <a:ext uri="{FF2B5EF4-FFF2-40B4-BE49-F238E27FC236}">
                <a16:creationId xmlns:a16="http://schemas.microsoft.com/office/drawing/2014/main" id="{0FADA223-611A-09E8-399E-356BD2195397}"/>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0306" y="4590665"/>
            <a:ext cx="376844" cy="437150"/>
          </a:xfrm>
          <a:prstGeom prst="rect">
            <a:avLst/>
          </a:prstGeom>
          <a:noFill/>
          <a:extLst>
            <a:ext uri="{909E8E84-426E-40DD-AFC4-6F175D3DCCD1}">
              <a14:hiddenFill xmlns:a14="http://schemas.microsoft.com/office/drawing/2010/main">
                <a:solidFill>
                  <a:srgbClr val="FFFFFF"/>
                </a:solidFill>
              </a14:hiddenFill>
            </a:ext>
          </a:extLst>
        </p:spPr>
      </p:pic>
      <p:sp>
        <p:nvSpPr>
          <p:cNvPr id="14349" name="TextBox 14348">
            <a:extLst>
              <a:ext uri="{FF2B5EF4-FFF2-40B4-BE49-F238E27FC236}">
                <a16:creationId xmlns:a16="http://schemas.microsoft.com/office/drawing/2014/main" id="{B35A1DB3-422B-B513-6559-B3A61DB0725C}"/>
              </a:ext>
            </a:extLst>
          </p:cNvPr>
          <p:cNvSpPr txBox="1"/>
          <p:nvPr/>
        </p:nvSpPr>
        <p:spPr>
          <a:xfrm>
            <a:off x="444500" y="2171700"/>
            <a:ext cx="7239000" cy="117737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Algorithm 1: feature creation</a:t>
            </a:r>
          </a:p>
          <a:p>
            <a:pPr marL="342900" indent="-342900">
              <a:lnSpc>
                <a:spcPct val="15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Algorithm 2: attack mitigation</a:t>
            </a:r>
            <a:endParaRPr lang="en-PK"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69"/>
                                        </p:tgtEl>
                                        <p:attrNameLst>
                                          <p:attrName>style.visibility</p:attrName>
                                        </p:attrNameLst>
                                      </p:cBhvr>
                                      <p:to>
                                        <p:strVal val="visible"/>
                                      </p:to>
                                    </p:set>
                                    <p:anim calcmode="lin" valueType="num">
                                      <p:cBhvr additive="base">
                                        <p:cTn id="7" dur="1000"/>
                                        <p:tgtEl>
                                          <p:spTgt spid="96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96"/>
                                        </p:tgtEl>
                                        <p:attrNameLst>
                                          <p:attrName>style.visibility</p:attrName>
                                        </p:attrNameLst>
                                      </p:cBhvr>
                                      <p:to>
                                        <p:strVal val="visible"/>
                                      </p:to>
                                    </p:set>
                                    <p:anim calcmode="lin" valueType="num">
                                      <p:cBhvr additive="base">
                                        <p:cTn id="12" dur="1000"/>
                                        <p:tgtEl>
                                          <p:spTgt spid="996"/>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1004"/>
                                        </p:tgtEl>
                                        <p:attrNameLst>
                                          <p:attrName>style.visibility</p:attrName>
                                        </p:attrNameLst>
                                      </p:cBhvr>
                                      <p:to>
                                        <p:strVal val="visible"/>
                                      </p:to>
                                    </p:set>
                                    <p:anim calcmode="lin" valueType="num">
                                      <p:cBhvr additive="base">
                                        <p:cTn id="15" dur="1000"/>
                                        <p:tgtEl>
                                          <p:spTgt spid="1004"/>
                                        </p:tgtEl>
                                        <p:attrNameLst>
                                          <p:attrName>ppt_x</p:attrName>
                                        </p:attrNameLst>
                                      </p:cBhvr>
                                      <p:tavLst>
                                        <p:tav tm="0">
                                          <p:val>
                                            <p:strVal val="#ppt_x+1"/>
                                          </p:val>
                                        </p:tav>
                                        <p:tav tm="100000">
                                          <p:val>
                                            <p:strVal val="#ppt_x"/>
                                          </p:val>
                                        </p:tav>
                                      </p:tavLst>
                                    </p:anim>
                                  </p:childTnLst>
                                </p:cTn>
                              </p:par>
                              <p:par>
                                <p:cTn id="16" presetID="2" presetClass="entr" presetSubtype="2" fill="hold" nodeType="withEffect">
                                  <p:stCondLst>
                                    <p:cond delay="0"/>
                                  </p:stCondLst>
                                  <p:childTnLst>
                                    <p:set>
                                      <p:cBhvr>
                                        <p:cTn id="17" dur="1" fill="hold">
                                          <p:stCondLst>
                                            <p:cond delay="0"/>
                                          </p:stCondLst>
                                        </p:cTn>
                                        <p:tgtEl>
                                          <p:spTgt spid="981"/>
                                        </p:tgtEl>
                                        <p:attrNameLst>
                                          <p:attrName>style.visibility</p:attrName>
                                        </p:attrNameLst>
                                      </p:cBhvr>
                                      <p:to>
                                        <p:strVal val="visible"/>
                                      </p:to>
                                    </p:set>
                                    <p:anim calcmode="lin" valueType="num">
                                      <p:cBhvr additive="base">
                                        <p:cTn id="18" dur="1000"/>
                                        <p:tgtEl>
                                          <p:spTgt spid="981"/>
                                        </p:tgtEl>
                                        <p:attrNameLst>
                                          <p:attrName>ppt_x</p:attrName>
                                        </p:attrNameLst>
                                      </p:cBhvr>
                                      <p:tavLst>
                                        <p:tav tm="0">
                                          <p:val>
                                            <p:strVal val="#ppt_x+1"/>
                                          </p:val>
                                        </p:tav>
                                        <p:tav tm="100000">
                                          <p:val>
                                            <p:strVal val="#ppt_x"/>
                                          </p:val>
                                        </p:tav>
                                      </p:tavLst>
                                    </p:anim>
                                  </p:childTnLst>
                                </p:cTn>
                              </p:par>
                              <p:par>
                                <p:cTn id="19" presetID="2" presetClass="entr" presetSubtype="2" fill="hold" nodeType="withEffect">
                                  <p:stCondLst>
                                    <p:cond delay="0"/>
                                  </p:stCondLst>
                                  <p:childTnLst>
                                    <p:set>
                                      <p:cBhvr>
                                        <p:cTn id="20" dur="1" fill="hold">
                                          <p:stCondLst>
                                            <p:cond delay="0"/>
                                          </p:stCondLst>
                                        </p:cTn>
                                        <p:tgtEl>
                                          <p:spTgt spid="983"/>
                                        </p:tgtEl>
                                        <p:attrNameLst>
                                          <p:attrName>style.visibility</p:attrName>
                                        </p:attrNameLst>
                                      </p:cBhvr>
                                      <p:to>
                                        <p:strVal val="visible"/>
                                      </p:to>
                                    </p:set>
                                    <p:anim calcmode="lin" valueType="num">
                                      <p:cBhvr additive="base">
                                        <p:cTn id="21" dur="1000"/>
                                        <p:tgtEl>
                                          <p:spTgt spid="983"/>
                                        </p:tgtEl>
                                        <p:attrNameLst>
                                          <p:attrName>ppt_x</p:attrName>
                                        </p:attrNameLst>
                                      </p:cBhvr>
                                      <p:tavLst>
                                        <p:tav tm="0">
                                          <p:val>
                                            <p:strVal val="#ppt_x+1"/>
                                          </p:val>
                                        </p:tav>
                                        <p:tav tm="100000">
                                          <p:val>
                                            <p:strVal val="#ppt_x"/>
                                          </p:val>
                                        </p:tav>
                                      </p:tavLst>
                                    </p:anim>
                                  </p:childTnLst>
                                </p:cTn>
                              </p:par>
                              <p:par>
                                <p:cTn id="22" presetID="2" presetClass="entr" presetSubtype="2" fill="hold" nodeType="withEffect">
                                  <p:stCondLst>
                                    <p:cond delay="0"/>
                                  </p:stCondLst>
                                  <p:childTnLst>
                                    <p:set>
                                      <p:cBhvr>
                                        <p:cTn id="23" dur="1" fill="hold">
                                          <p:stCondLst>
                                            <p:cond delay="0"/>
                                          </p:stCondLst>
                                        </p:cTn>
                                        <p:tgtEl>
                                          <p:spTgt spid="984"/>
                                        </p:tgtEl>
                                        <p:attrNameLst>
                                          <p:attrName>style.visibility</p:attrName>
                                        </p:attrNameLst>
                                      </p:cBhvr>
                                      <p:to>
                                        <p:strVal val="visible"/>
                                      </p:to>
                                    </p:set>
                                    <p:anim calcmode="lin" valueType="num">
                                      <p:cBhvr additive="base">
                                        <p:cTn id="24" dur="1000"/>
                                        <p:tgtEl>
                                          <p:spTgt spid="984"/>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970"/>
                                        </p:tgtEl>
                                        <p:attrNameLst>
                                          <p:attrName>style.visibility</p:attrName>
                                        </p:attrNameLst>
                                      </p:cBhvr>
                                      <p:to>
                                        <p:strVal val="visible"/>
                                      </p:to>
                                    </p:set>
                                    <p:anim calcmode="lin" valueType="num">
                                      <p:cBhvr additive="base">
                                        <p:cTn id="29" dur="1000"/>
                                        <p:tgtEl>
                                          <p:spTgt spid="970"/>
                                        </p:tgtEl>
                                        <p:attrNameLst>
                                          <p:attrName>ppt_x</p:attrName>
                                        </p:attrNameLst>
                                      </p:cBhvr>
                                      <p:tavLst>
                                        <p:tav tm="0">
                                          <p:val>
                                            <p:strVal val="#ppt_x+1"/>
                                          </p:val>
                                        </p:tav>
                                        <p:tav tm="100000">
                                          <p:val>
                                            <p:strVal val="#ppt_x"/>
                                          </p:val>
                                        </p:tav>
                                      </p:tavLst>
                                    </p:anim>
                                  </p:childTnLst>
                                </p:cTn>
                              </p:par>
                              <p:par>
                                <p:cTn id="30" presetID="2" presetClass="entr" presetSubtype="2" fill="hold" nodeType="withEffect">
                                  <p:stCondLst>
                                    <p:cond delay="0"/>
                                  </p:stCondLst>
                                  <p:childTnLst>
                                    <p:set>
                                      <p:cBhvr>
                                        <p:cTn id="31" dur="1" fill="hold">
                                          <p:stCondLst>
                                            <p:cond delay="0"/>
                                          </p:stCondLst>
                                        </p:cTn>
                                        <p:tgtEl>
                                          <p:spTgt spid="973"/>
                                        </p:tgtEl>
                                        <p:attrNameLst>
                                          <p:attrName>style.visibility</p:attrName>
                                        </p:attrNameLst>
                                      </p:cBhvr>
                                      <p:to>
                                        <p:strVal val="visible"/>
                                      </p:to>
                                    </p:set>
                                    <p:anim calcmode="lin" valueType="num">
                                      <p:cBhvr additive="base">
                                        <p:cTn id="32" dur="1000"/>
                                        <p:tgtEl>
                                          <p:spTgt spid="973"/>
                                        </p:tgtEl>
                                        <p:attrNameLst>
                                          <p:attrName>ppt_x</p:attrName>
                                        </p:attrNameLst>
                                      </p:cBhvr>
                                      <p:tavLst>
                                        <p:tav tm="0">
                                          <p:val>
                                            <p:strVal val="#ppt_x+1"/>
                                          </p:val>
                                        </p:tav>
                                        <p:tav tm="100000">
                                          <p:val>
                                            <p:strVal val="#ppt_x"/>
                                          </p:val>
                                        </p:tav>
                                      </p:tavLst>
                                    </p:anim>
                                  </p:childTnLst>
                                </p:cTn>
                              </p:par>
                              <p:par>
                                <p:cTn id="33" presetID="2" presetClass="entr" presetSubtype="2" fill="hold" nodeType="withEffect">
                                  <p:stCondLst>
                                    <p:cond delay="0"/>
                                  </p:stCondLst>
                                  <p:childTnLst>
                                    <p:set>
                                      <p:cBhvr>
                                        <p:cTn id="34" dur="1" fill="hold">
                                          <p:stCondLst>
                                            <p:cond delay="0"/>
                                          </p:stCondLst>
                                        </p:cTn>
                                        <p:tgtEl>
                                          <p:spTgt spid="979"/>
                                        </p:tgtEl>
                                        <p:attrNameLst>
                                          <p:attrName>style.visibility</p:attrName>
                                        </p:attrNameLst>
                                      </p:cBhvr>
                                      <p:to>
                                        <p:strVal val="visible"/>
                                      </p:to>
                                    </p:set>
                                    <p:anim calcmode="lin" valueType="num">
                                      <p:cBhvr additive="base">
                                        <p:cTn id="35" dur="1000"/>
                                        <p:tgtEl>
                                          <p:spTgt spid="97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81" name="Google Shape;881;p89"/>
          <p:cNvSpPr txBox="1">
            <a:spLocks noGrp="1"/>
          </p:cNvSpPr>
          <p:nvPr>
            <p:ph type="subTitle" idx="3"/>
          </p:nvPr>
        </p:nvSpPr>
        <p:spPr>
          <a:xfrm>
            <a:off x="163928" y="896528"/>
            <a:ext cx="4662072" cy="466200"/>
          </a:xfrm>
          <a:prstGeom prst="rect">
            <a:avLst/>
          </a:prstGeom>
        </p:spPr>
        <p:txBody>
          <a:bodyPr spcFirstLastPara="1" wrap="square" lIns="95996" tIns="95996" rIns="95996" bIns="95996" anchor="t" anchorCtr="0">
            <a:noAutofit/>
          </a:bodyPr>
          <a:lstStyle/>
          <a:p>
            <a:pPr marL="0" indent="0"/>
            <a:r>
              <a:rPr lang="en" b="1" dirty="0">
                <a:latin typeface="Times New Roman" panose="02020603050405020304" pitchFamily="18" charset="0"/>
                <a:cs typeface="Times New Roman" panose="02020603050405020304" pitchFamily="18" charset="0"/>
              </a:rPr>
              <a:t>Algorithm 1: Feature Creation</a:t>
            </a:r>
            <a:endParaRPr b="1" dirty="0">
              <a:latin typeface="Times New Roman" panose="02020603050405020304" pitchFamily="18" charset="0"/>
              <a:cs typeface="Times New Roman" panose="02020603050405020304" pitchFamily="18" charset="0"/>
            </a:endParaRPr>
          </a:p>
        </p:txBody>
      </p:sp>
      <p:sp>
        <p:nvSpPr>
          <p:cNvPr id="882" name="Google Shape;882;p89"/>
          <p:cNvSpPr txBox="1">
            <a:spLocks noGrp="1"/>
          </p:cNvSpPr>
          <p:nvPr>
            <p:ph type="subTitle" idx="4"/>
          </p:nvPr>
        </p:nvSpPr>
        <p:spPr>
          <a:xfrm>
            <a:off x="746897" y="1515128"/>
            <a:ext cx="7421609" cy="4695172"/>
          </a:xfrm>
          <a:prstGeom prst="rect">
            <a:avLst/>
          </a:prstGeom>
        </p:spPr>
        <p:txBody>
          <a:bodyPr spcFirstLastPara="1" wrap="square" lIns="95996" tIns="95996" rIns="95996" bIns="95996" anchor="t" anchorCtr="0">
            <a:noAutofit/>
          </a:bodyPr>
          <a:lstStyle/>
          <a:p>
            <a:pPr marL="0" indent="0" algn="l">
              <a:lnSpc>
                <a:spcPct val="150000"/>
              </a:lnSpc>
            </a:pPr>
            <a:r>
              <a:rPr lang="en-US" sz="1700" b="1" dirty="0">
                <a:latin typeface="Times New Roman" panose="02020603050405020304" pitchFamily="18" charset="0"/>
                <a:cs typeface="Times New Roman" panose="02020603050405020304" pitchFamily="18" charset="0"/>
              </a:rPr>
              <a:t>Le</a:t>
            </a:r>
            <a:r>
              <a:rPr lang="en-US" sz="1700" dirty="0">
                <a:latin typeface="Times New Roman" panose="02020603050405020304" pitchFamily="18" charset="0"/>
                <a:cs typeface="Times New Roman" panose="02020603050405020304" pitchFamily="18" charset="0"/>
              </a:rPr>
              <a:t>    	     flow entries</a:t>
            </a:r>
          </a:p>
          <a:p>
            <a:pPr marL="0" indent="0" algn="l">
              <a:lnSpc>
                <a:spcPct val="150000"/>
              </a:lnSpc>
            </a:pPr>
            <a:r>
              <a:rPr lang="en-US" sz="1700" b="1" dirty="0">
                <a:latin typeface="Times New Roman" panose="02020603050405020304" pitchFamily="18" charset="0"/>
                <a:cs typeface="Times New Roman" panose="02020603050405020304" pitchFamily="18" charset="0"/>
              </a:rPr>
              <a:t>F</a:t>
            </a:r>
            <a:r>
              <a:rPr lang="en-US" sz="1700" dirty="0">
                <a:latin typeface="Times New Roman" panose="02020603050405020304" pitchFamily="18" charset="0"/>
                <a:cs typeface="Times New Roman" panose="02020603050405020304" pitchFamily="18" charset="0"/>
              </a:rPr>
              <a:t>    	     feature vector</a:t>
            </a:r>
          </a:p>
          <a:p>
            <a:pPr marL="0" indent="0" algn="l">
              <a:lnSpc>
                <a:spcPct val="150000"/>
              </a:lnSpc>
            </a:pPr>
            <a:r>
              <a:rPr lang="en-US" sz="1700" b="1" dirty="0">
                <a:latin typeface="Times New Roman" panose="02020603050405020304" pitchFamily="18" charset="0"/>
                <a:cs typeface="Times New Roman" panose="02020603050405020304" pitchFamily="18" charset="0"/>
              </a:rPr>
              <a:t>For all </a:t>
            </a:r>
            <a:r>
              <a:rPr lang="en-US" sz="1700" dirty="0">
                <a:latin typeface="Times New Roman" panose="02020603050405020304" pitchFamily="18" charset="0"/>
                <a:cs typeface="Times New Roman" panose="02020603050405020304" pitchFamily="18" charset="0"/>
              </a:rPr>
              <a:t>e </a:t>
            </a:r>
            <a:r>
              <a:rPr lang="en-US" sz="1700" b="1" dirty="0">
                <a:latin typeface="Times New Roman" panose="02020603050405020304" pitchFamily="18" charset="0"/>
                <a:cs typeface="Times New Roman" panose="02020603050405020304" pitchFamily="18" charset="0"/>
              </a:rPr>
              <a:t>in</a:t>
            </a:r>
            <a:r>
              <a:rPr lang="en-US" sz="1700" dirty="0">
                <a:latin typeface="Times New Roman" panose="02020603050405020304" pitchFamily="18" charset="0"/>
                <a:cs typeface="Times New Roman" panose="02020603050405020304" pitchFamily="18" charset="0"/>
              </a:rPr>
              <a:t> Le </a:t>
            </a:r>
            <a:r>
              <a:rPr lang="en-US" sz="1700" b="1" dirty="0">
                <a:latin typeface="Times New Roman" panose="02020603050405020304" pitchFamily="18" charset="0"/>
                <a:cs typeface="Times New Roman" panose="02020603050405020304" pitchFamily="18" charset="0"/>
              </a:rPr>
              <a:t>do</a:t>
            </a:r>
            <a:r>
              <a:rPr lang="en-US" sz="1700" dirty="0">
                <a:latin typeface="Times New Roman" panose="02020603050405020304" pitchFamily="18" charset="0"/>
                <a:cs typeface="Times New Roman" panose="02020603050405020304" pitchFamily="18" charset="0"/>
              </a:rPr>
              <a:t>:</a:t>
            </a:r>
          </a:p>
          <a:p>
            <a:pPr marL="457200" lvl="1" indent="0" algn="l">
              <a:lnSpc>
                <a:spcPct val="100000"/>
              </a:lnSpc>
            </a:pPr>
            <a:r>
              <a:rPr lang="en-US" sz="1700" dirty="0">
                <a:latin typeface="Times New Roman" panose="02020603050405020304" pitchFamily="18" charset="0"/>
                <a:cs typeface="Times New Roman" panose="02020603050405020304" pitchFamily="18" charset="0"/>
              </a:rPr>
              <a:t>F.common_features  </a:t>
            </a:r>
            <a:r>
              <a:rPr lang="en-US" sz="1700" b="1"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  calculate common features(e)</a:t>
            </a:r>
          </a:p>
          <a:p>
            <a:pPr marL="457200" lvl="1" indent="0" algn="l">
              <a:lnSpc>
                <a:spcPct val="100000"/>
              </a:lnSpc>
            </a:pPr>
            <a:r>
              <a:rPr lang="en-US" sz="1700" dirty="0">
                <a:latin typeface="Times New Roman" panose="02020603050405020304" pitchFamily="18" charset="0"/>
                <a:cs typeface="Times New Roman" panose="02020603050405020304" pitchFamily="18" charset="0"/>
              </a:rPr>
              <a:t>F.specific_features             extract_flow_specific_features(e)</a:t>
            </a:r>
          </a:p>
          <a:p>
            <a:pPr marL="457200" lvl="1" indent="0" algn="l">
              <a:lnSpc>
                <a:spcPct val="100000"/>
              </a:lnSpc>
            </a:pPr>
            <a:r>
              <a:rPr lang="en-US" sz="1700" dirty="0">
                <a:latin typeface="Times New Roman" panose="02020603050405020304" pitchFamily="18" charset="0"/>
                <a:cs typeface="Times New Roman" panose="02020603050405020304" pitchFamily="18" charset="0"/>
              </a:rPr>
              <a:t>F.supplementary_data           get_data(e)</a:t>
            </a:r>
          </a:p>
          <a:p>
            <a:pPr marL="457200" lvl="1" indent="0" algn="l">
              <a:lnSpc>
                <a:spcPct val="100000"/>
              </a:lnSpc>
            </a:pPr>
            <a:r>
              <a:rPr lang="en-US" sz="1700" b="1" dirty="0">
                <a:latin typeface="Times New Roman" panose="02020603050405020304" pitchFamily="18" charset="0"/>
                <a:cs typeface="Times New Roman" panose="02020603050405020304" pitchFamily="18" charset="0"/>
              </a:rPr>
              <a:t>If</a:t>
            </a:r>
            <a:r>
              <a:rPr lang="en-US" sz="1700" dirty="0">
                <a:latin typeface="Times New Roman" panose="02020603050405020304" pitchFamily="18" charset="0"/>
                <a:cs typeface="Times New Roman" panose="02020603050405020304" pitchFamily="18" charset="0"/>
              </a:rPr>
              <a:t> ismalicious(F):</a:t>
            </a:r>
          </a:p>
          <a:p>
            <a:pPr marL="914400" lvl="2" indent="0" algn="l">
              <a:lnSpc>
                <a:spcPct val="100000"/>
              </a:lnSpc>
            </a:pPr>
            <a:r>
              <a:rPr lang="en-US" sz="1700" dirty="0">
                <a:latin typeface="Times New Roman" panose="02020603050405020304" pitchFamily="18" charset="0"/>
                <a:cs typeface="Times New Roman" panose="02020603050405020304" pitchFamily="18" charset="0"/>
              </a:rPr>
              <a:t>classification = “attack”</a:t>
            </a:r>
          </a:p>
          <a:p>
            <a:pPr marL="457200" lvl="1" indent="0" algn="l">
              <a:lnSpc>
                <a:spcPct val="100000"/>
              </a:lnSpc>
            </a:pPr>
            <a:r>
              <a:rPr lang="en-US" sz="1700" b="1" dirty="0">
                <a:latin typeface="Times New Roman" panose="02020603050405020304" pitchFamily="18" charset="0"/>
                <a:cs typeface="Times New Roman" panose="02020603050405020304" pitchFamily="18" charset="0"/>
              </a:rPr>
              <a:t>Else</a:t>
            </a:r>
            <a:r>
              <a:rPr lang="en-US" sz="1700" dirty="0">
                <a:latin typeface="Times New Roman" panose="02020603050405020304" pitchFamily="18" charset="0"/>
                <a:cs typeface="Times New Roman" panose="02020603050405020304" pitchFamily="18" charset="0"/>
              </a:rPr>
              <a:t>:</a:t>
            </a:r>
          </a:p>
          <a:p>
            <a:pPr marL="914400" lvl="2" indent="0" algn="l">
              <a:lnSpc>
                <a:spcPct val="100000"/>
              </a:lnSpc>
            </a:pPr>
            <a:r>
              <a:rPr lang="en-US" sz="1700" dirty="0">
                <a:latin typeface="Times New Roman" panose="02020603050405020304" pitchFamily="18" charset="0"/>
                <a:cs typeface="Times New Roman" panose="02020603050405020304" pitchFamily="18" charset="0"/>
              </a:rPr>
              <a:t>classification = “normal”</a:t>
            </a:r>
          </a:p>
          <a:p>
            <a:pPr marL="457200" lvl="1" indent="0" algn="l">
              <a:lnSpc>
                <a:spcPct val="100000"/>
              </a:lnSpc>
            </a:pPr>
            <a:r>
              <a:rPr lang="en-US" sz="1700" b="1" dirty="0">
                <a:latin typeface="Times New Roman" panose="02020603050405020304" pitchFamily="18" charset="0"/>
                <a:cs typeface="Times New Roman" panose="02020603050405020304" pitchFamily="18" charset="0"/>
              </a:rPr>
              <a:t>If</a:t>
            </a:r>
            <a:r>
              <a:rPr lang="en-US" sz="1700" dirty="0">
                <a:latin typeface="Times New Roman" panose="02020603050405020304" pitchFamily="18" charset="0"/>
                <a:cs typeface="Times New Roman" panose="02020603050405020304" pitchFamily="18" charset="0"/>
              </a:rPr>
              <a:t> classification </a:t>
            </a:r>
            <a:r>
              <a:rPr lang="en-US" sz="1700" b="1"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 “attack”</a:t>
            </a:r>
          </a:p>
          <a:p>
            <a:pPr marL="914400" lvl="2" indent="0" algn="l">
              <a:lnSpc>
                <a:spcPct val="100000"/>
              </a:lnSpc>
            </a:pPr>
            <a:r>
              <a:rPr lang="en-US" sz="1700" dirty="0">
                <a:latin typeface="Times New Roman" panose="02020603050405020304" pitchFamily="18" charset="0"/>
                <a:cs typeface="Times New Roman" panose="02020603050405020304" pitchFamily="18" charset="0"/>
              </a:rPr>
              <a:t>Mitigate_attack(F,classification)</a:t>
            </a:r>
          </a:p>
        </p:txBody>
      </p:sp>
      <p:cxnSp>
        <p:nvCxnSpPr>
          <p:cNvPr id="13" name="Straight Arrow Connector 12">
            <a:extLst>
              <a:ext uri="{FF2B5EF4-FFF2-40B4-BE49-F238E27FC236}">
                <a16:creationId xmlns:a16="http://schemas.microsoft.com/office/drawing/2014/main" id="{FD10A84C-46A6-1F52-85FA-B73EE21B372A}"/>
              </a:ext>
            </a:extLst>
          </p:cNvPr>
          <p:cNvCxnSpPr>
            <a:cxnSpLocks/>
          </p:cNvCxnSpPr>
          <p:nvPr/>
        </p:nvCxnSpPr>
        <p:spPr>
          <a:xfrm flipH="1">
            <a:off x="1193800" y="1841500"/>
            <a:ext cx="647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E6A29F-C87A-ADAF-C773-5434E91C6DA1}"/>
              </a:ext>
            </a:extLst>
          </p:cNvPr>
          <p:cNvCxnSpPr>
            <a:cxnSpLocks/>
          </p:cNvCxnSpPr>
          <p:nvPr/>
        </p:nvCxnSpPr>
        <p:spPr>
          <a:xfrm flipH="1">
            <a:off x="1098550" y="2247900"/>
            <a:ext cx="742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62702D-0DFE-35CE-20EE-BBAA336952D8}"/>
              </a:ext>
            </a:extLst>
          </p:cNvPr>
          <p:cNvCxnSpPr>
            <a:cxnSpLocks/>
          </p:cNvCxnSpPr>
          <p:nvPr/>
        </p:nvCxnSpPr>
        <p:spPr>
          <a:xfrm flipH="1">
            <a:off x="3060700" y="2933700"/>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1F8A635-3AC4-CFB0-1BF3-F7005A86A668}"/>
              </a:ext>
            </a:extLst>
          </p:cNvPr>
          <p:cNvCxnSpPr>
            <a:cxnSpLocks/>
          </p:cNvCxnSpPr>
          <p:nvPr/>
        </p:nvCxnSpPr>
        <p:spPr>
          <a:xfrm flipH="1">
            <a:off x="3060700" y="3236912"/>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A7F91AD-422D-BE23-164F-5AEFD2F13EA0}"/>
              </a:ext>
            </a:extLst>
          </p:cNvPr>
          <p:cNvCxnSpPr>
            <a:cxnSpLocks/>
          </p:cNvCxnSpPr>
          <p:nvPr/>
        </p:nvCxnSpPr>
        <p:spPr>
          <a:xfrm flipH="1">
            <a:off x="3238500" y="3427412"/>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81" name="Google Shape;881;p89"/>
          <p:cNvSpPr txBox="1">
            <a:spLocks noGrp="1"/>
          </p:cNvSpPr>
          <p:nvPr>
            <p:ph type="subTitle" idx="3"/>
          </p:nvPr>
        </p:nvSpPr>
        <p:spPr>
          <a:xfrm>
            <a:off x="163928" y="896528"/>
            <a:ext cx="4662072" cy="466200"/>
          </a:xfrm>
          <a:prstGeom prst="rect">
            <a:avLst/>
          </a:prstGeom>
        </p:spPr>
        <p:txBody>
          <a:bodyPr spcFirstLastPara="1" wrap="square" lIns="95996" tIns="95996" rIns="95996" bIns="95996" anchor="t" anchorCtr="0">
            <a:noAutofit/>
          </a:bodyPr>
          <a:lstStyle/>
          <a:p>
            <a:pPr marL="0" indent="0"/>
            <a:r>
              <a:rPr lang="en" b="1" dirty="0">
                <a:latin typeface="Times New Roman" panose="02020603050405020304" pitchFamily="18" charset="0"/>
                <a:cs typeface="Times New Roman" panose="02020603050405020304" pitchFamily="18" charset="0"/>
              </a:rPr>
              <a:t>Algorithm 2: Attack Mitigation</a:t>
            </a:r>
            <a:endParaRPr b="1" dirty="0">
              <a:latin typeface="Times New Roman" panose="02020603050405020304" pitchFamily="18" charset="0"/>
              <a:cs typeface="Times New Roman" panose="02020603050405020304" pitchFamily="18" charset="0"/>
            </a:endParaRPr>
          </a:p>
        </p:txBody>
      </p:sp>
      <p:sp>
        <p:nvSpPr>
          <p:cNvPr id="882" name="Google Shape;882;p89"/>
          <p:cNvSpPr txBox="1">
            <a:spLocks noGrp="1"/>
          </p:cNvSpPr>
          <p:nvPr>
            <p:ph type="subTitle" idx="4"/>
          </p:nvPr>
        </p:nvSpPr>
        <p:spPr>
          <a:xfrm>
            <a:off x="746897" y="1515130"/>
            <a:ext cx="7421609" cy="3546395"/>
          </a:xfrm>
          <a:prstGeom prst="rect">
            <a:avLst/>
          </a:prstGeom>
        </p:spPr>
        <p:txBody>
          <a:bodyPr spcFirstLastPara="1" wrap="square" lIns="95996" tIns="95996" rIns="95996" bIns="95996" anchor="t" anchorCtr="0">
            <a:noAutofit/>
          </a:bodyPr>
          <a:lstStyle/>
          <a:p>
            <a:pPr marL="0" indent="0" algn="l"/>
            <a:r>
              <a:rPr lang="en-US" sz="1700" b="1" dirty="0">
                <a:latin typeface="Times New Roman" panose="02020603050405020304" pitchFamily="18" charset="0"/>
                <a:cs typeface="Times New Roman" panose="02020603050405020304" pitchFamily="18" charset="0"/>
              </a:rPr>
              <a:t>blacklist</a:t>
            </a:r>
            <a:r>
              <a:rPr lang="en-US" sz="1700" dirty="0">
                <a:latin typeface="Times New Roman" panose="02020603050405020304" pitchFamily="18" charset="0"/>
                <a:cs typeface="Times New Roman" panose="02020603050405020304" pitchFamily="18" charset="0"/>
              </a:rPr>
              <a:t>    	set() </a:t>
            </a:r>
          </a:p>
          <a:p>
            <a:pPr marL="0" indent="0" algn="l"/>
            <a:endParaRPr lang="en-US" sz="1700" dirty="0">
              <a:latin typeface="Times New Roman" panose="02020603050405020304" pitchFamily="18" charset="0"/>
              <a:cs typeface="Times New Roman" panose="02020603050405020304" pitchFamily="18" charset="0"/>
            </a:endParaRPr>
          </a:p>
          <a:p>
            <a:pPr marL="0" indent="0" algn="l"/>
            <a:r>
              <a:rPr lang="en-US" sz="1700" b="1" dirty="0">
                <a:latin typeface="Times New Roman" panose="02020603050405020304" pitchFamily="18" charset="0"/>
                <a:cs typeface="Times New Roman" panose="02020603050405020304" pitchFamily="18" charset="0"/>
              </a:rPr>
              <a:t>def</a:t>
            </a:r>
            <a:r>
              <a:rPr lang="en-US" sz="1700" dirty="0">
                <a:latin typeface="Times New Roman" panose="02020603050405020304" pitchFamily="18" charset="0"/>
                <a:cs typeface="Times New Roman" panose="02020603050405020304" pitchFamily="18" charset="0"/>
              </a:rPr>
              <a:t> Mitigate_attack(F,C):</a:t>
            </a:r>
          </a:p>
          <a:p>
            <a:pPr marL="457200" lvl="1" indent="0" algn="l">
              <a:lnSpc>
                <a:spcPct val="100000"/>
              </a:lnSpc>
            </a:pPr>
            <a:r>
              <a:rPr lang="en-US" sz="1700" b="1" dirty="0">
                <a:latin typeface="Times New Roman" panose="02020603050405020304" pitchFamily="18" charset="0"/>
                <a:cs typeface="Times New Roman" panose="02020603050405020304" pitchFamily="18" charset="0"/>
              </a:rPr>
              <a:t>If</a:t>
            </a:r>
            <a:r>
              <a:rPr lang="en-US" sz="1700" dirty="0">
                <a:latin typeface="Times New Roman" panose="02020603050405020304" pitchFamily="18" charset="0"/>
                <a:cs typeface="Times New Roman" panose="02020603050405020304" pitchFamily="18" charset="0"/>
              </a:rPr>
              <a:t> C</a:t>
            </a:r>
            <a:r>
              <a:rPr lang="en-US" sz="1700" b="1"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attack”:</a:t>
            </a:r>
          </a:p>
          <a:p>
            <a:pPr marL="914400" lvl="2" indent="0" algn="l">
              <a:lnSpc>
                <a:spcPct val="100000"/>
              </a:lnSpc>
            </a:pPr>
            <a:r>
              <a:rPr lang="en-US" sz="1700" b="1" dirty="0">
                <a:latin typeface="Times New Roman" panose="02020603050405020304" pitchFamily="18" charset="0"/>
                <a:cs typeface="Times New Roman" panose="02020603050405020304" pitchFamily="18" charset="0"/>
              </a:rPr>
              <a:t>If</a:t>
            </a:r>
            <a:r>
              <a:rPr lang="en-US" sz="1700" dirty="0">
                <a:latin typeface="Times New Roman" panose="02020603050405020304" pitchFamily="18" charset="0"/>
                <a:cs typeface="Times New Roman" panose="02020603050405020304" pitchFamily="18" charset="0"/>
              </a:rPr>
              <a:t> F </a:t>
            </a:r>
            <a:r>
              <a:rPr lang="en-US" sz="1700" b="1" dirty="0">
                <a:latin typeface="Times New Roman" panose="02020603050405020304" pitchFamily="18" charset="0"/>
                <a:cs typeface="Times New Roman" panose="02020603050405020304" pitchFamily="18" charset="0"/>
              </a:rPr>
              <a:t>not in </a:t>
            </a:r>
            <a:r>
              <a:rPr lang="en-US" sz="1700" dirty="0">
                <a:latin typeface="Times New Roman" panose="02020603050405020304" pitchFamily="18" charset="0"/>
                <a:cs typeface="Times New Roman" panose="02020603050405020304" pitchFamily="18" charset="0"/>
              </a:rPr>
              <a:t>blacklist:</a:t>
            </a:r>
          </a:p>
          <a:p>
            <a:pPr marL="1371600" lvl="3" indent="0" algn="l">
              <a:lnSpc>
                <a:spcPct val="100000"/>
              </a:lnSpc>
            </a:pPr>
            <a:r>
              <a:rPr lang="en-US" sz="1700" dirty="0">
                <a:latin typeface="Times New Roman" panose="02020603050405020304" pitchFamily="18" charset="0"/>
                <a:cs typeface="Times New Roman" panose="02020603050405020304" pitchFamily="18" charset="0"/>
              </a:rPr>
              <a:t>Flow_entry=create_flow_entry(F)</a:t>
            </a:r>
          </a:p>
          <a:p>
            <a:pPr marL="1371600" lvl="3" indent="0" algn="l">
              <a:lnSpc>
                <a:spcPct val="100000"/>
              </a:lnSpc>
            </a:pPr>
            <a:r>
              <a:rPr lang="en-US" sz="1700" dirty="0">
                <a:latin typeface="Times New Roman" panose="02020603050405020304" pitchFamily="18" charset="0"/>
                <a:cs typeface="Times New Roman" panose="02020603050405020304" pitchFamily="18" charset="0"/>
              </a:rPr>
              <a:t>Install_flow_entry(flow_entry)</a:t>
            </a:r>
          </a:p>
          <a:p>
            <a:pPr marL="1371600" lvl="3" indent="0" algn="l">
              <a:lnSpc>
                <a:spcPct val="100000"/>
              </a:lnSpc>
            </a:pPr>
            <a:r>
              <a:rPr lang="en-US" sz="1700" dirty="0">
                <a:latin typeface="Times New Roman" panose="02020603050405020304" pitchFamily="18" charset="0"/>
                <a:cs typeface="Times New Roman" panose="02020603050405020304" pitchFamily="18" charset="0"/>
              </a:rPr>
              <a:t>Update_blacklist(F)</a:t>
            </a:r>
          </a:p>
          <a:p>
            <a:pPr marL="1371600" lvl="3" indent="0" algn="l">
              <a:lnSpc>
                <a:spcPct val="100000"/>
              </a:lnSpc>
            </a:pPr>
            <a:endParaRPr lang="en-US" sz="1700" dirty="0">
              <a:latin typeface="Times New Roman" panose="02020603050405020304" pitchFamily="18" charset="0"/>
              <a:cs typeface="Times New Roman" panose="02020603050405020304" pitchFamily="18" charset="0"/>
            </a:endParaRPr>
          </a:p>
          <a:p>
            <a:pPr marL="0" indent="0" algn="l"/>
            <a:r>
              <a:rPr lang="en-US" sz="1700" b="1" dirty="0">
                <a:latin typeface="Times New Roman" panose="02020603050405020304" pitchFamily="18" charset="0"/>
                <a:cs typeface="Times New Roman" panose="02020603050405020304" pitchFamily="18" charset="0"/>
              </a:rPr>
              <a:t>def</a:t>
            </a:r>
            <a:r>
              <a:rPr lang="en-US" sz="1700" dirty="0">
                <a:latin typeface="Times New Roman" panose="02020603050405020304" pitchFamily="18" charset="0"/>
                <a:cs typeface="Times New Roman" panose="02020603050405020304" pitchFamily="18" charset="0"/>
              </a:rPr>
              <a:t> create_flow_entry(F):</a:t>
            </a:r>
          </a:p>
          <a:p>
            <a:pPr marL="457200" lvl="1" indent="0" algn="l">
              <a:lnSpc>
                <a:spcPct val="100000"/>
              </a:lnSpc>
            </a:pPr>
            <a:r>
              <a:rPr lang="en-US" sz="1700" dirty="0">
                <a:latin typeface="Times New Roman" panose="02020603050405020304" pitchFamily="18" charset="0"/>
                <a:cs typeface="Times New Roman" panose="02020603050405020304" pitchFamily="18" charset="0"/>
              </a:rPr>
              <a:t>Flow_entry={ “</a:t>
            </a:r>
            <a:r>
              <a:rPr lang="en-US" sz="1700" b="1" dirty="0">
                <a:latin typeface="Times New Roman" panose="02020603050405020304" pitchFamily="18" charset="0"/>
                <a:cs typeface="Times New Roman" panose="02020603050405020304" pitchFamily="18" charset="0"/>
              </a:rPr>
              <a:t>source_identifiers</a:t>
            </a:r>
            <a:r>
              <a:rPr lang="en-US" sz="1700" dirty="0">
                <a:latin typeface="Times New Roman" panose="02020603050405020304" pitchFamily="18" charset="0"/>
                <a:cs typeface="Times New Roman" panose="02020603050405020304" pitchFamily="18" charset="0"/>
              </a:rPr>
              <a:t>” : F; “</a:t>
            </a:r>
            <a:r>
              <a:rPr lang="en-US" sz="1700" b="1" dirty="0">
                <a:latin typeface="Times New Roman" panose="02020603050405020304" pitchFamily="18" charset="0"/>
                <a:cs typeface="Times New Roman" panose="02020603050405020304" pitchFamily="18" charset="0"/>
              </a:rPr>
              <a:t>action”</a:t>
            </a:r>
            <a:r>
              <a:rPr lang="en-US" sz="1700" dirty="0">
                <a:latin typeface="Times New Roman" panose="02020603050405020304" pitchFamily="18" charset="0"/>
                <a:cs typeface="Times New Roman" panose="02020603050405020304" pitchFamily="18" charset="0"/>
              </a:rPr>
              <a:t> : “drop”;}</a:t>
            </a:r>
          </a:p>
          <a:p>
            <a:pPr marL="457200" lvl="1" indent="0" algn="l">
              <a:lnSpc>
                <a:spcPct val="100000"/>
              </a:lnSpc>
            </a:pPr>
            <a:r>
              <a:rPr lang="en-US" sz="1700" dirty="0">
                <a:latin typeface="Times New Roman" panose="02020603050405020304" pitchFamily="18" charset="0"/>
                <a:cs typeface="Times New Roman" panose="02020603050405020304" pitchFamily="18" charset="0"/>
              </a:rPr>
              <a:t>Return flow_entry</a:t>
            </a:r>
          </a:p>
          <a:p>
            <a:pPr marL="457200" lvl="1" indent="0" algn="l">
              <a:lnSpc>
                <a:spcPct val="100000"/>
              </a:lnSpc>
            </a:pPr>
            <a:endParaRPr lang="en-US" sz="1700" dirty="0">
              <a:latin typeface="Times New Roman" panose="02020603050405020304" pitchFamily="18" charset="0"/>
              <a:cs typeface="Times New Roman" panose="02020603050405020304" pitchFamily="18" charset="0"/>
            </a:endParaRPr>
          </a:p>
          <a:p>
            <a:pPr marL="0" indent="0" algn="l"/>
            <a:r>
              <a:rPr lang="en-US" sz="1700" b="1" dirty="0">
                <a:latin typeface="Times New Roman" panose="02020603050405020304" pitchFamily="18" charset="0"/>
                <a:cs typeface="Times New Roman" panose="02020603050405020304" pitchFamily="18" charset="0"/>
              </a:rPr>
              <a:t>def</a:t>
            </a:r>
            <a:r>
              <a:rPr lang="en-US" sz="1700" dirty="0">
                <a:latin typeface="Times New Roman" panose="02020603050405020304" pitchFamily="18" charset="0"/>
                <a:cs typeface="Times New Roman" panose="02020603050405020304" pitchFamily="18" charset="0"/>
              </a:rPr>
              <a:t> install_flow_entry(F):</a:t>
            </a:r>
          </a:p>
          <a:p>
            <a:pPr marL="457200" lvl="1" indent="0" algn="l">
              <a:lnSpc>
                <a:spcPct val="100000"/>
              </a:lnSpc>
            </a:pPr>
            <a:r>
              <a:rPr lang="en-US" sz="1700" dirty="0">
                <a:latin typeface="Times New Roman" panose="02020603050405020304" pitchFamily="18" charset="0"/>
                <a:cs typeface="Times New Roman" panose="02020603050405020304" pitchFamily="18" charset="0"/>
              </a:rPr>
              <a:t>Priority=“high”;</a:t>
            </a:r>
          </a:p>
          <a:p>
            <a:pPr marL="457200" lvl="1" indent="0" algn="l">
              <a:lnSpc>
                <a:spcPct val="100000"/>
              </a:lnSpc>
            </a:pPr>
            <a:r>
              <a:rPr lang="en-US" sz="1700" dirty="0">
                <a:latin typeface="Times New Roman" panose="02020603050405020304" pitchFamily="18" charset="0"/>
                <a:cs typeface="Times New Roman" panose="02020603050405020304" pitchFamily="18" charset="0"/>
              </a:rPr>
              <a:t>Switch.install_flow_entry(F,priotity)</a:t>
            </a:r>
          </a:p>
          <a:p>
            <a:pPr marL="1200150" lvl="2" indent="-285750" algn="l">
              <a:lnSpc>
                <a:spcPct val="150000"/>
              </a:lnSpc>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FD10A84C-46A6-1F52-85FA-B73EE21B372A}"/>
              </a:ext>
            </a:extLst>
          </p:cNvPr>
          <p:cNvCxnSpPr>
            <a:cxnSpLocks/>
          </p:cNvCxnSpPr>
          <p:nvPr/>
        </p:nvCxnSpPr>
        <p:spPr>
          <a:xfrm flipH="1">
            <a:off x="1765300" y="176530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82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61000">
              <a:schemeClr val="accent1">
                <a:lumMod val="5000"/>
                <a:lumOff val="95000"/>
              </a:schemeClr>
            </a:gs>
            <a:gs pos="0">
              <a:schemeClr val="accent1">
                <a:lumMod val="45000"/>
                <a:lumOff val="55000"/>
              </a:schemeClr>
            </a:gs>
            <a:gs pos="0">
              <a:schemeClr val="accent1">
                <a:lumMod val="45000"/>
                <a:lumOff val="55000"/>
              </a:schemeClr>
            </a:gs>
          </a:gsLst>
          <a:path path="circle">
            <a:fillToRect l="100000" t="100000"/>
          </a:path>
          <a:tileRect r="-100000" b="-100000"/>
        </a:gradFill>
        <a:effectLst/>
      </p:bgPr>
    </p:bg>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520316" y="1062464"/>
            <a:ext cx="4947075" cy="601335"/>
          </a:xfrm>
          <a:prstGeom prst="rect">
            <a:avLst/>
          </a:prstGeom>
        </p:spPr>
        <p:txBody>
          <a:bodyPr spcFirstLastPara="1" wrap="square" lIns="95996" tIns="95996" rIns="95996" bIns="95996" anchor="t" anchorCtr="0">
            <a:noAutofit/>
          </a:bodyPr>
          <a:lstStyle/>
          <a:p>
            <a:r>
              <a:rPr lang="en-US" sz="3800" b="1" dirty="0">
                <a:latin typeface="Times New Roman" panose="02020603050405020304" pitchFamily="18" charset="0"/>
                <a:cs typeface="Times New Roman" panose="02020603050405020304" pitchFamily="18" charset="0"/>
              </a:rPr>
              <a:t>Future Directions</a:t>
            </a:r>
          </a:p>
        </p:txBody>
      </p:sp>
      <p:sp>
        <p:nvSpPr>
          <p:cNvPr id="4" name="TextBox 3">
            <a:extLst>
              <a:ext uri="{FF2B5EF4-FFF2-40B4-BE49-F238E27FC236}">
                <a16:creationId xmlns:a16="http://schemas.microsoft.com/office/drawing/2014/main" id="{19282559-B3E1-F680-F1A1-CCE9B2324513}"/>
              </a:ext>
            </a:extLst>
          </p:cNvPr>
          <p:cNvSpPr txBox="1"/>
          <p:nvPr/>
        </p:nvSpPr>
        <p:spPr>
          <a:xfrm>
            <a:off x="660400" y="1892300"/>
            <a:ext cx="7823200" cy="35484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proposed security solution will be practically implemented to validate its efficacy</a:t>
            </a:r>
          </a:p>
          <a:p>
            <a:pPr marL="342900" indent="-34290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Testbed environments will be used to evaluate the system's scalability and performance</a:t>
            </a:r>
          </a:p>
          <a:p>
            <a:pPr marL="342900" indent="-34290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Compatibility with popular SDN controllers like ONOS and OpenDaylight will be ensured</a:t>
            </a:r>
          </a:p>
          <a:p>
            <a:pPr marL="342900" indent="-34290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Ongoing research efforts will focus on refining the security solution based on feedback from real-world deployments</a:t>
            </a:r>
            <a:endParaRPr lang="en-PK"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56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609600" y="612521"/>
            <a:ext cx="4947075" cy="601335"/>
          </a:xfrm>
          <a:prstGeom prst="rect">
            <a:avLst/>
          </a:prstGeom>
        </p:spPr>
        <p:txBody>
          <a:bodyPr spcFirstLastPara="1" wrap="square" lIns="95996" tIns="95996" rIns="95996" bIns="95996" anchor="t" anchorCtr="0">
            <a:noAutofit/>
          </a:bodyPr>
          <a:lstStyle/>
          <a:p>
            <a:r>
              <a:rPr lang="en-US" sz="4200" b="1" dirty="0">
                <a:latin typeface="Times New Roman" panose="02020603050405020304" pitchFamily="18" charset="0"/>
                <a:cs typeface="Times New Roman" panose="02020603050405020304" pitchFamily="18" charset="0"/>
              </a:rPr>
              <a:t>Table of Contents</a:t>
            </a:r>
          </a:p>
        </p:txBody>
      </p:sp>
      <p:sp>
        <p:nvSpPr>
          <p:cNvPr id="2" name="TextBox 1">
            <a:extLst>
              <a:ext uri="{FF2B5EF4-FFF2-40B4-BE49-F238E27FC236}">
                <a16:creationId xmlns:a16="http://schemas.microsoft.com/office/drawing/2014/main" id="{F143F67E-6172-33B0-F003-ACC2D013884E}"/>
              </a:ext>
            </a:extLst>
          </p:cNvPr>
          <p:cNvSpPr txBox="1"/>
          <p:nvPr/>
        </p:nvSpPr>
        <p:spPr>
          <a:xfrm>
            <a:off x="609600" y="1294825"/>
            <a:ext cx="7924800" cy="5509200"/>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Abstract</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Introduction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Related work</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Potential gaps</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Research methodology</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Experimentation details</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Future directions</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Conclusion</a:t>
            </a: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References</a:t>
            </a:r>
          </a:p>
          <a:p>
            <a:pPr marL="342900" indent="-342900">
              <a:buFont typeface="+mj-lt"/>
              <a:buAutoNum type="arabicPeriod"/>
            </a:pPr>
            <a:endParaRPr lang="en-US" dirty="0"/>
          </a:p>
          <a:p>
            <a:pPr marL="342900" indent="-342900">
              <a:buFont typeface="+mj-lt"/>
              <a:buAutoNum type="arabicPeriod"/>
            </a:pPr>
            <a:endParaRPr lang="en-PK" dirty="0"/>
          </a:p>
        </p:txBody>
      </p:sp>
    </p:spTree>
    <p:extLst>
      <p:ext uri="{BB962C8B-B14F-4D97-AF65-F5344CB8AC3E}">
        <p14:creationId xmlns:p14="http://schemas.microsoft.com/office/powerpoint/2010/main" val="3330306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520316" y="1062464"/>
            <a:ext cx="4947075" cy="601335"/>
          </a:xfrm>
          <a:prstGeom prst="rect">
            <a:avLst/>
          </a:prstGeom>
        </p:spPr>
        <p:txBody>
          <a:bodyPr spcFirstLastPara="1" wrap="square" lIns="95996" tIns="95996" rIns="95996" bIns="95996" anchor="t" anchorCtr="0">
            <a:noAutofit/>
          </a:bodyPr>
          <a:lstStyle/>
          <a:p>
            <a:r>
              <a:rPr lang="en-US" sz="38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19282559-B3E1-F680-F1A1-CCE9B2324513}"/>
              </a:ext>
            </a:extLst>
          </p:cNvPr>
          <p:cNvSpPr txBox="1"/>
          <p:nvPr/>
        </p:nvSpPr>
        <p:spPr>
          <a:xfrm>
            <a:off x="660400" y="1892300"/>
            <a:ext cx="7823200" cy="35484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integration of SDN and machine learning, particularly the Random Forest classifier, offers a transformative strategy for enhancing IoT security.</a:t>
            </a:r>
          </a:p>
          <a:p>
            <a:pPr marL="342900" indent="-34290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SDN's centralized control and programmability enable efficient management and security enhancement in IoT ecosystems.</a:t>
            </a:r>
          </a:p>
          <a:p>
            <a:pPr marL="342900" indent="-342900">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 Expected outcomes include improved accuracy, efficiency, and reduced false positives in threat detection, highlighting the potential of SDN to revolutionize IoT security.</a:t>
            </a:r>
            <a:endParaRPr lang="en-PK"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970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144759" y="438350"/>
            <a:ext cx="4947075" cy="601335"/>
          </a:xfrm>
          <a:prstGeom prst="rect">
            <a:avLst/>
          </a:prstGeom>
        </p:spPr>
        <p:txBody>
          <a:bodyPr spcFirstLastPara="1" wrap="square" lIns="95996" tIns="95996" rIns="95996" bIns="95996" anchor="t" anchorCtr="0">
            <a:noAutofit/>
          </a:bodyPr>
          <a:lstStyle/>
          <a:p>
            <a:r>
              <a:rPr lang="en-US" sz="3800"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19282559-B3E1-F680-F1A1-CCE9B2324513}"/>
              </a:ext>
            </a:extLst>
          </p:cNvPr>
          <p:cNvSpPr txBox="1"/>
          <p:nvPr/>
        </p:nvSpPr>
        <p:spPr>
          <a:xfrm>
            <a:off x="660400" y="1039685"/>
            <a:ext cx="7823200" cy="532209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200" dirty="0">
                <a:solidFill>
                  <a:srgbClr val="0070C0"/>
                </a:solidFill>
                <a:latin typeface="Times New Roman" panose="02020603050405020304" pitchFamily="18" charset="0"/>
                <a:cs typeface="Times New Roman" panose="02020603050405020304" pitchFamily="18" charset="0"/>
              </a:rPr>
              <a:t>[1] M. Jammal, T. Singh, A. Shami, R. Asal, and Y. Li, “Software defined networking: State of the art and research challenges,” Computer Networks, vol. 72, pp. 74–98, Oct. 2014, doi: https://doi.org/10.1016/j.comnet.2014.07.004.</a:t>
            </a:r>
          </a:p>
          <a:p>
            <a:pPr marL="342900" indent="-342900">
              <a:lnSpc>
                <a:spcPct val="150000"/>
              </a:lnSpc>
              <a:buFont typeface="Arial" panose="020B0604020202020204" pitchFamily="34" charset="0"/>
              <a:buChar char="•"/>
            </a:pPr>
            <a:r>
              <a:rPr lang="en-US" sz="1200" dirty="0">
                <a:solidFill>
                  <a:srgbClr val="0070C0"/>
                </a:solidFill>
                <a:latin typeface="Times New Roman" panose="02020603050405020304" pitchFamily="18" charset="0"/>
                <a:cs typeface="Times New Roman" panose="02020603050405020304" pitchFamily="18" charset="0"/>
              </a:rPr>
              <a:t>[2] S. Mishra and M. A. R. AlShehri, “Software Defined Networking: Research Issues, Challenges and Opportunities,” Indian Journal of Science and Technology, vol. 10, no. 29, pp. 1–9, Feb. 2017, doi: https://doi.org/10.17485/ijst/2017/v10i29/112447.</a:t>
            </a:r>
          </a:p>
          <a:p>
            <a:pPr marL="342900" indent="-342900">
              <a:lnSpc>
                <a:spcPct val="150000"/>
              </a:lnSpc>
              <a:buFont typeface="Arial" panose="020B0604020202020204" pitchFamily="34" charset="0"/>
              <a:buChar char="•"/>
            </a:pPr>
            <a:r>
              <a:rPr lang="en-US" sz="1200" dirty="0">
                <a:solidFill>
                  <a:srgbClr val="0070C0"/>
                </a:solidFill>
                <a:latin typeface="Times New Roman" panose="02020603050405020304" pitchFamily="18" charset="0"/>
                <a:cs typeface="Times New Roman" panose="02020603050405020304" pitchFamily="18" charset="0"/>
              </a:rPr>
              <a:t>[3] “(PDF) Software-Defined Networking: Challengesand research opportunities for Future Internet,”</a:t>
            </a:r>
          </a:p>
          <a:p>
            <a:pPr marL="342900" indent="-342900">
              <a:lnSpc>
                <a:spcPct val="150000"/>
              </a:lnSpc>
              <a:buFont typeface="Arial" panose="020B0604020202020204" pitchFamily="34" charset="0"/>
              <a:buChar char="•"/>
            </a:pPr>
            <a:r>
              <a:rPr lang="en-US" sz="1200" dirty="0">
                <a:solidFill>
                  <a:srgbClr val="0070C0"/>
                </a:solidFill>
                <a:latin typeface="Times New Roman" panose="02020603050405020304" pitchFamily="18" charset="0"/>
                <a:cs typeface="Times New Roman" panose="02020603050405020304" pitchFamily="18" charset="0"/>
              </a:rPr>
              <a:t>ResearchGate. https://www.researchgate.net/publication/267339360_</a:t>
            </a:r>
          </a:p>
          <a:p>
            <a:pPr marL="342900" indent="-342900">
              <a:lnSpc>
                <a:spcPct val="150000"/>
              </a:lnSpc>
              <a:buFont typeface="Arial" panose="020B0604020202020204" pitchFamily="34" charset="0"/>
              <a:buChar char="•"/>
            </a:pPr>
            <a:r>
              <a:rPr lang="en-US" sz="1200" dirty="0">
                <a:solidFill>
                  <a:srgbClr val="0070C0"/>
                </a:solidFill>
                <a:latin typeface="Times New Roman" panose="02020603050405020304" pitchFamily="18" charset="0"/>
                <a:cs typeface="Times New Roman" panose="02020603050405020304" pitchFamily="18" charset="0"/>
              </a:rPr>
              <a:t>Software-Defined_Networking_Challenges_and_research_opportunities_for_Future_Internet</a:t>
            </a:r>
          </a:p>
          <a:p>
            <a:pPr marL="342900" indent="-342900">
              <a:lnSpc>
                <a:spcPct val="150000"/>
              </a:lnSpc>
              <a:buFont typeface="Arial" panose="020B0604020202020204" pitchFamily="34" charset="0"/>
              <a:buChar char="•"/>
            </a:pPr>
            <a:r>
              <a:rPr lang="en-US" sz="1200" dirty="0">
                <a:solidFill>
                  <a:srgbClr val="0070C0"/>
                </a:solidFill>
                <a:latin typeface="Times New Roman" panose="02020603050405020304" pitchFamily="18" charset="0"/>
                <a:cs typeface="Times New Roman" panose="02020603050405020304" pitchFamily="18" charset="0"/>
              </a:rPr>
              <a:t>[4] K. Gaur, P. Choudhary, P. Yadav, A. Jain, and P.Kumar, “Software Defined Networking: A review on Architecture, Security and Applications,” IOP Conference Series. Materials Science and Engineering, vol. 1099, no. 1, p. 012073, Mar. 2021, doi: 10.1088/1757-899x/1099/1/012073.</a:t>
            </a:r>
          </a:p>
          <a:p>
            <a:pPr marL="342900" indent="-342900">
              <a:lnSpc>
                <a:spcPct val="150000"/>
              </a:lnSpc>
              <a:buFont typeface="Arial" panose="020B0604020202020204" pitchFamily="34" charset="0"/>
              <a:buChar char="•"/>
            </a:pPr>
            <a:r>
              <a:rPr lang="en-US" sz="1200" dirty="0">
                <a:solidFill>
                  <a:srgbClr val="0070C0"/>
                </a:solidFill>
                <a:latin typeface="Times New Roman" panose="02020603050405020304" pitchFamily="18" charset="0"/>
                <a:cs typeface="Times New Roman" panose="02020603050405020304" pitchFamily="18" charset="0"/>
              </a:rPr>
              <a:t>[6] Y. Zhang, L. Cui, W. Wang, and Y. Zhang, “A survey on software defined networking with multiple controllers,” Journal of Network and Computer Applications, vol. 103, pp. 101–118, Feb. 2018, doi: 10.1016/j.jnca.2017.11.015.</a:t>
            </a:r>
          </a:p>
          <a:p>
            <a:pPr marL="342900" indent="-342900">
              <a:lnSpc>
                <a:spcPct val="150000"/>
              </a:lnSpc>
              <a:buFont typeface="Arial" panose="020B0604020202020204" pitchFamily="34" charset="0"/>
              <a:buChar char="•"/>
            </a:pPr>
            <a:r>
              <a:rPr lang="en-US" sz="1200" dirty="0">
                <a:solidFill>
                  <a:srgbClr val="0070C0"/>
                </a:solidFill>
                <a:latin typeface="Times New Roman" panose="02020603050405020304" pitchFamily="18" charset="0"/>
                <a:cs typeface="Times New Roman" panose="02020603050405020304" pitchFamily="18" charset="0"/>
              </a:rPr>
              <a:t>[7] P. Williams, I. K. Dutta, H. Daoud, and M. Bayoumi, “A survey on security in internet of things with a focus on the impact of emerging technologies,” Internet of Things, vol. 19, p. 100564, Aug. 2022, doi: 10.1016/j.iot.2022.100564.</a:t>
            </a:r>
          </a:p>
          <a:p>
            <a:pPr marL="342900" indent="-342900">
              <a:lnSpc>
                <a:spcPct val="150000"/>
              </a:lnSpc>
              <a:buFont typeface="Arial" panose="020B0604020202020204" pitchFamily="34" charset="0"/>
              <a:buChar char="•"/>
            </a:pPr>
            <a:r>
              <a:rPr lang="en-US" sz="1200" dirty="0">
                <a:solidFill>
                  <a:srgbClr val="0070C0"/>
                </a:solidFill>
                <a:latin typeface="Times New Roman" panose="02020603050405020304" pitchFamily="18" charset="0"/>
                <a:cs typeface="Times New Roman" panose="02020603050405020304" pitchFamily="18" charset="0"/>
              </a:rPr>
              <a:t>[8] “Google Scholar.” </a:t>
            </a:r>
            <a:r>
              <a:rPr lang="en-US" sz="12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https://scholar.google.com/scholar?q=D.+E.+Kouicem</a:t>
            </a:r>
            <a:r>
              <a:rPr lang="en-US" sz="1200" dirty="0">
                <a:solidFill>
                  <a:srgbClr val="0070C0"/>
                </a:solidFill>
                <a:latin typeface="Times New Roman" panose="02020603050405020304" pitchFamily="18" charset="0"/>
                <a:cs typeface="Times New Roman" panose="02020603050405020304" pitchFamily="18" charset="0"/>
              </a:rPr>
              <a:t>,  +A.+Bouabdallah,+and+H.+Lakhlef,+Internet+of+Things+security:+a+top-down+survey,+Comput.+Netw.,+vol.+141,+pp.+199 221,+Aug.+2018.&amp;hl=en&amp;as_sdt=0,5&amp;as_rr=1</a:t>
            </a:r>
          </a:p>
          <a:p>
            <a:pPr marL="342900" indent="-342900">
              <a:lnSpc>
                <a:spcPct val="150000"/>
              </a:lnSpc>
              <a:buFont typeface="Arial" panose="020B0604020202020204" pitchFamily="34" charset="0"/>
              <a:buChar char="•"/>
            </a:pPr>
            <a:r>
              <a:rPr lang="en-US" sz="1200" dirty="0">
                <a:solidFill>
                  <a:srgbClr val="0070C0"/>
                </a:solidFill>
                <a:latin typeface="Times New Roman" panose="02020603050405020304" pitchFamily="18" charset="0"/>
                <a:cs typeface="Times New Roman" panose="02020603050405020304" pitchFamily="18" charset="0"/>
              </a:rPr>
              <a:t>[9]https://www.researchgate.net/publication/309227061_Energy_Efficiency_in_Mobile_Cloud_Computing_Architure</a:t>
            </a:r>
            <a:endParaRPr lang="en-PK" sz="1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59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520316" y="1062464"/>
            <a:ext cx="4947075" cy="601335"/>
          </a:xfrm>
          <a:prstGeom prst="rect">
            <a:avLst/>
          </a:prstGeom>
        </p:spPr>
        <p:txBody>
          <a:bodyPr spcFirstLastPara="1" wrap="square" lIns="95996" tIns="95996" rIns="95996" bIns="95996" anchor="t" anchorCtr="0">
            <a:noAutofit/>
          </a:bodyPr>
          <a:lstStyle/>
          <a:p>
            <a:r>
              <a:rPr lang="en-US" sz="4200" b="1" dirty="0">
                <a:latin typeface="Times New Roman" panose="02020603050405020304" pitchFamily="18" charset="0"/>
                <a:cs typeface="Times New Roman" panose="02020603050405020304" pitchFamily="18" charset="0"/>
              </a:rPr>
              <a:t>Abstract</a:t>
            </a:r>
          </a:p>
        </p:txBody>
      </p:sp>
      <p:sp>
        <p:nvSpPr>
          <p:cNvPr id="2" name="TextBox 1">
            <a:extLst>
              <a:ext uri="{FF2B5EF4-FFF2-40B4-BE49-F238E27FC236}">
                <a16:creationId xmlns:a16="http://schemas.microsoft.com/office/drawing/2014/main" id="{F143F67E-6172-33B0-F003-ACC2D013884E}"/>
              </a:ext>
            </a:extLst>
          </p:cNvPr>
          <p:cNvSpPr txBox="1"/>
          <p:nvPr/>
        </p:nvSpPr>
        <p:spPr>
          <a:xfrm>
            <a:off x="609600" y="1841502"/>
            <a:ext cx="7924800" cy="400109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SDN's transformative role in network management.</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IoT security challenges and the need for improved threat detection.</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Proposal: Integrating SDN and Random Forest (RF) for holistic IoT security.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Layered SDN framework with dynamic flow rules and attack mitigation.</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Mixed-methods approach to assess proposed solution efficacy.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Enhanced threat detection accuracy, reduced false positives, and IoT security advancement through SDN integration.</a:t>
            </a:r>
          </a:p>
          <a:p>
            <a:endParaRPr lang="en-PK"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87000">
              <a:schemeClr val="accent1">
                <a:lumMod val="5000"/>
                <a:lumOff val="95000"/>
              </a:schemeClr>
            </a:gs>
            <a:gs pos="0">
              <a:schemeClr val="accent1">
                <a:lumMod val="45000"/>
                <a:lumOff val="55000"/>
              </a:schemeClr>
            </a:gs>
            <a:gs pos="0">
              <a:schemeClr val="accent1">
                <a:lumMod val="45000"/>
                <a:lumOff val="55000"/>
              </a:schemeClr>
            </a:gs>
            <a:gs pos="0">
              <a:schemeClr val="accent1">
                <a:lumMod val="30000"/>
                <a:lumOff val="70000"/>
              </a:schemeClr>
            </a:gs>
          </a:gsLst>
          <a:path path="circle">
            <a:fillToRect l="100000" t="100000"/>
          </a:path>
          <a:tileRect r="-100000" b="-100000"/>
        </a:gradFill>
        <a:effectLst/>
      </p:bgPr>
    </p:bg>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141228" y="1230898"/>
            <a:ext cx="3900645" cy="846090"/>
          </a:xfrm>
          <a:prstGeom prst="rect">
            <a:avLst/>
          </a:prstGeom>
        </p:spPr>
        <p:txBody>
          <a:bodyPr spcFirstLastPara="1" wrap="square" lIns="95996" tIns="95996" rIns="95996" bIns="95996" anchor="t" anchorCtr="0">
            <a:noAutofit/>
          </a:bodyPr>
          <a:lstStyle/>
          <a:p>
            <a:pPr>
              <a:buClr>
                <a:schemeClr val="dk1"/>
              </a:buClr>
              <a:buSzPts val="1100"/>
            </a:pPr>
            <a:r>
              <a:rPr lang="en" sz="4725" b="1" dirty="0">
                <a:latin typeface="Times New Roman" panose="02020603050405020304" pitchFamily="18" charset="0"/>
                <a:cs typeface="Times New Roman" panose="02020603050405020304" pitchFamily="18" charset="0"/>
              </a:rPr>
              <a:t>Introduction</a:t>
            </a:r>
            <a:endParaRPr sz="4725" b="1" dirty="0">
              <a:latin typeface="Times New Roman" panose="02020603050405020304" pitchFamily="18" charset="0"/>
              <a:cs typeface="Times New Roman" panose="02020603050405020304" pitchFamily="18" charset="0"/>
            </a:endParaRPr>
          </a:p>
        </p:txBody>
      </p:sp>
      <p:sp>
        <p:nvSpPr>
          <p:cNvPr id="581" name="Google Shape;581;p70"/>
          <p:cNvSpPr txBox="1">
            <a:spLocks noGrp="1"/>
          </p:cNvSpPr>
          <p:nvPr>
            <p:ph type="subTitle" idx="1"/>
          </p:nvPr>
        </p:nvSpPr>
        <p:spPr>
          <a:xfrm>
            <a:off x="556984" y="2231029"/>
            <a:ext cx="8357827" cy="3271249"/>
          </a:xfrm>
          <a:prstGeom prst="rect">
            <a:avLst/>
          </a:prstGeom>
        </p:spPr>
        <p:txBody>
          <a:bodyPr spcFirstLastPara="1" wrap="square" lIns="95996" tIns="95996" rIns="95996" bIns="95996" anchor="t" anchorCtr="0">
            <a:noAutofit/>
          </a:bodyPr>
          <a:lstStyle/>
          <a:p>
            <a:pPr indent="-480060" algn="l">
              <a:lnSpc>
                <a:spcPct val="150000"/>
              </a:lnSpc>
              <a:buClr>
                <a:schemeClr val="dk1"/>
              </a:buClr>
              <a:buSzPct val="100000"/>
              <a:buFont typeface="Arial" panose="020B0604020202020204" pitchFamily="34" charset="0"/>
              <a:buChar char="•"/>
            </a:pPr>
            <a:r>
              <a:rPr lang="en" sz="2625" b="1" dirty="0">
                <a:latin typeface="Times New Roman" panose="02020603050405020304" pitchFamily="18" charset="0"/>
                <a:cs typeface="Times New Roman" panose="02020603050405020304" pitchFamily="18" charset="0"/>
              </a:rPr>
              <a:t>Problem Statement</a:t>
            </a:r>
            <a:r>
              <a:rPr lang="en" sz="2625" dirty="0">
                <a:latin typeface="Times New Roman" panose="02020603050405020304" pitchFamily="18" charset="0"/>
                <a:cs typeface="Times New Roman" panose="02020603050405020304" pitchFamily="18" charset="0"/>
              </a:rPr>
              <a:t>: </a:t>
            </a:r>
            <a:r>
              <a:rPr lang="en-US" sz="1995" dirty="0">
                <a:latin typeface="Times New Roman" panose="02020603050405020304" pitchFamily="18" charset="0"/>
                <a:cs typeface="Times New Roman" panose="02020603050405020304" pitchFamily="18" charset="0"/>
              </a:rPr>
              <a:t>IoT ecosystems face severe security vulnerabilities worsened by the inadequacies of conventional networking methods, demanding urgent solutions to safeguard against potential cyber threats and breaches.</a:t>
            </a:r>
          </a:p>
          <a:p>
            <a:pPr indent="-480060" algn="l">
              <a:lnSpc>
                <a:spcPct val="150000"/>
              </a:lnSpc>
              <a:buClr>
                <a:schemeClr val="dk1"/>
              </a:buClr>
              <a:buSzPct val="100000"/>
              <a:buFont typeface="Arial" panose="020B0604020202020204" pitchFamily="34" charset="0"/>
              <a:buChar char="•"/>
            </a:pPr>
            <a:r>
              <a:rPr lang="en-US" sz="2625" b="1" dirty="0">
                <a:latin typeface="Times New Roman" panose="02020603050405020304" pitchFamily="18" charset="0"/>
                <a:cs typeface="Times New Roman" panose="02020603050405020304" pitchFamily="18" charset="0"/>
              </a:rPr>
              <a:t>Proposed Solution</a:t>
            </a:r>
            <a:r>
              <a:rPr lang="en-US" sz="2625" dirty="0"/>
              <a:t>: </a:t>
            </a:r>
            <a:r>
              <a:rPr lang="en-US" altLang="en-PK" sz="1995" dirty="0">
                <a:solidFill>
                  <a:schemeClr val="tx1"/>
                </a:solidFill>
                <a:latin typeface="Times New Roman" panose="02020603050405020304" pitchFamily="18" charset="0"/>
                <a:cs typeface="Times New Roman" panose="02020603050405020304" pitchFamily="18" charset="0"/>
              </a:rPr>
              <a:t>L</a:t>
            </a:r>
            <a:r>
              <a:rPr lang="en-PK" altLang="en-PK" sz="1995" dirty="0">
                <a:solidFill>
                  <a:schemeClr val="tx1"/>
                </a:solidFill>
                <a:latin typeface="Times New Roman" panose="02020603050405020304" pitchFamily="18" charset="0"/>
                <a:cs typeface="Times New Roman" panose="02020603050405020304" pitchFamily="18" charset="0"/>
              </a:rPr>
              <a:t>everaging Software-Defined Networking (SDN) and machine learning</a:t>
            </a:r>
            <a:r>
              <a:rPr lang="en-US" altLang="en-PK" sz="1995" dirty="0">
                <a:solidFill>
                  <a:schemeClr val="tx1"/>
                </a:solidFill>
                <a:latin typeface="Times New Roman" panose="02020603050405020304" pitchFamily="18" charset="0"/>
                <a:cs typeface="Times New Roman" panose="02020603050405020304" pitchFamily="18" charset="0"/>
              </a:rPr>
              <a:t> </a:t>
            </a:r>
            <a:r>
              <a:rPr lang="en-PK" altLang="en-PK" sz="1995" dirty="0">
                <a:solidFill>
                  <a:schemeClr val="tx1"/>
                </a:solidFill>
                <a:latin typeface="Times New Roman" panose="02020603050405020304" pitchFamily="18" charset="0"/>
                <a:cs typeface="Times New Roman" panose="02020603050405020304" pitchFamily="18" charset="0"/>
              </a:rPr>
              <a:t>to bolster IoT security</a:t>
            </a:r>
            <a:r>
              <a:rPr lang="en-US" altLang="en-PK" sz="1995" dirty="0">
                <a:solidFill>
                  <a:schemeClr val="tx1"/>
                </a:solidFill>
                <a:latin typeface="Times New Roman" panose="02020603050405020304" pitchFamily="18" charset="0"/>
                <a:cs typeface="Times New Roman" panose="02020603050405020304" pitchFamily="18" charset="0"/>
              </a:rPr>
              <a:t>.</a:t>
            </a:r>
            <a:endParaRPr lang="en-PK" altLang="en-PK" sz="1995" dirty="0">
              <a:solidFill>
                <a:schemeClr val="tx1"/>
              </a:solidFill>
              <a:latin typeface="Times New Roman" panose="02020603050405020304" pitchFamily="18" charset="0"/>
              <a:cs typeface="Times New Roman" panose="02020603050405020304" pitchFamily="18" charset="0"/>
            </a:endParaRPr>
          </a:p>
          <a:p>
            <a:pPr indent="-480060" algn="l">
              <a:lnSpc>
                <a:spcPct val="150000"/>
              </a:lnSpc>
              <a:buClr>
                <a:schemeClr val="dk1"/>
              </a:buClr>
              <a:buSzPct val="100000"/>
              <a:buFont typeface="Arial" panose="020B0604020202020204" pitchFamily="34" charset="0"/>
              <a:buChar char="•"/>
            </a:pPr>
            <a:endParaRPr lang="en" sz="1995"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1"/>
                                        </p:tgtEl>
                                        <p:attrNameLst>
                                          <p:attrName>style.visibility</p:attrName>
                                        </p:attrNameLst>
                                      </p:cBhvr>
                                      <p:to>
                                        <p:strVal val="visible"/>
                                      </p:to>
                                    </p:set>
                                    <p:anim calcmode="lin" valueType="num">
                                      <p:cBhvr additive="base">
                                        <p:cTn id="10" dur="1000"/>
                                        <p:tgtEl>
                                          <p:spTgt spid="5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1091814" y="682625"/>
            <a:ext cx="7912486" cy="635000"/>
          </a:xfrm>
          <a:prstGeom prst="rect">
            <a:avLst/>
          </a:prstGeom>
        </p:spPr>
        <p:txBody>
          <a:bodyPr spcFirstLastPara="1" wrap="square" lIns="95996" tIns="95996" rIns="95996" bIns="95996" anchor="t" anchorCtr="0">
            <a:noAutofit/>
          </a:bodyPr>
          <a:lstStyle/>
          <a:p>
            <a:r>
              <a:rPr lang="en-US" sz="3680" b="1" dirty="0">
                <a:latin typeface="Times New Roman" panose="02020603050405020304" pitchFamily="18" charset="0"/>
                <a:cs typeface="Times New Roman" panose="02020603050405020304" pitchFamily="18" charset="0"/>
              </a:rPr>
              <a:t>Approach:</a:t>
            </a:r>
            <a:r>
              <a:rPr lang="en-US" sz="3680" dirty="0"/>
              <a:t> </a:t>
            </a:r>
            <a:r>
              <a:rPr lang="en-US" sz="2600" dirty="0">
                <a:latin typeface="Times New Roman" panose="02020603050405020304" pitchFamily="18" charset="0"/>
                <a:cs typeface="Times New Roman" panose="02020603050405020304" pitchFamily="18" charset="0"/>
              </a:rPr>
              <a:t>Centralizing the network</a:t>
            </a:r>
            <a:br>
              <a:rPr lang="en-PK" sz="5400" dirty="0">
                <a:latin typeface="Times New Roman" panose="02020603050405020304" pitchFamily="18" charset="0"/>
                <a:cs typeface="Times New Roman" panose="02020603050405020304" pitchFamily="18" charset="0"/>
              </a:rPr>
            </a:br>
            <a:br>
              <a:rPr lang="en-US" sz="5400" dirty="0"/>
            </a:br>
            <a:endParaRPr lang="en-US" sz="4200" dirty="0"/>
          </a:p>
        </p:txBody>
      </p:sp>
      <p:pic>
        <p:nvPicPr>
          <p:cNvPr id="2" name="Picture 1">
            <a:extLst>
              <a:ext uri="{FF2B5EF4-FFF2-40B4-BE49-F238E27FC236}">
                <a16:creationId xmlns:a16="http://schemas.microsoft.com/office/drawing/2014/main" id="{E9C7571A-EAB8-E680-B0D4-E1394688650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23034" y="1547583"/>
            <a:ext cx="8089468" cy="4421419"/>
          </a:xfrm>
          <a:prstGeom prst="rect">
            <a:avLst/>
          </a:prstGeom>
        </p:spPr>
      </p:pic>
    </p:spTree>
    <p:extLst>
      <p:ext uri="{BB962C8B-B14F-4D97-AF65-F5344CB8AC3E}">
        <p14:creationId xmlns:p14="http://schemas.microsoft.com/office/powerpoint/2010/main" val="212376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556984" y="1180098"/>
            <a:ext cx="3900645" cy="846090"/>
          </a:xfrm>
          <a:prstGeom prst="rect">
            <a:avLst/>
          </a:prstGeom>
        </p:spPr>
        <p:txBody>
          <a:bodyPr spcFirstLastPara="1" wrap="square" lIns="95996" tIns="95996" rIns="95996" bIns="95996" anchor="t" anchorCtr="0">
            <a:noAutofit/>
          </a:bodyPr>
          <a:lstStyle/>
          <a:p>
            <a:pPr>
              <a:buClr>
                <a:schemeClr val="dk1"/>
              </a:buClr>
              <a:buSzPts val="1100"/>
            </a:pPr>
            <a:r>
              <a:rPr lang="en" sz="4725" b="1" dirty="0">
                <a:latin typeface="Times New Roman" panose="02020603050405020304" pitchFamily="18" charset="0"/>
                <a:cs typeface="Times New Roman" panose="02020603050405020304" pitchFamily="18" charset="0"/>
              </a:rPr>
              <a:t>Related Work</a:t>
            </a:r>
            <a:endParaRPr sz="4725" b="1" dirty="0">
              <a:latin typeface="Times New Roman" panose="02020603050405020304" pitchFamily="18" charset="0"/>
              <a:cs typeface="Times New Roman" panose="02020603050405020304" pitchFamily="18" charset="0"/>
            </a:endParaRPr>
          </a:p>
        </p:txBody>
      </p:sp>
      <p:sp>
        <p:nvSpPr>
          <p:cNvPr id="581" name="Google Shape;581;p70"/>
          <p:cNvSpPr txBox="1">
            <a:spLocks noGrp="1"/>
          </p:cNvSpPr>
          <p:nvPr>
            <p:ph type="subTitle" idx="1"/>
          </p:nvPr>
        </p:nvSpPr>
        <p:spPr>
          <a:xfrm>
            <a:off x="556984" y="2231029"/>
            <a:ext cx="8357827" cy="3271249"/>
          </a:xfrm>
          <a:prstGeom prst="rect">
            <a:avLst/>
          </a:prstGeom>
        </p:spPr>
        <p:txBody>
          <a:bodyPr spcFirstLastPara="1" wrap="square" lIns="95996" tIns="95996" rIns="95996" bIns="95996" anchor="t" anchorCtr="0">
            <a:noAutofit/>
          </a:bodyPr>
          <a:lstStyle/>
          <a:p>
            <a:pPr indent="-480060" algn="l">
              <a:buClr>
                <a:schemeClr val="dk1"/>
              </a:buClr>
              <a:buSzPct val="100000"/>
              <a:buFont typeface="+mj-lt"/>
              <a:buAutoNum type="alphaUcPeriod"/>
            </a:pPr>
            <a:r>
              <a:rPr lang="en-US" sz="2200" b="1" dirty="0">
                <a:latin typeface="Times New Roman" panose="02020603050405020304" pitchFamily="18" charset="0"/>
                <a:cs typeface="Times New Roman" panose="02020603050405020304" pitchFamily="18" charset="0"/>
              </a:rPr>
              <a:t>Overcoming Legacy Limitations and Embracing Programmability:</a:t>
            </a:r>
          </a:p>
          <a:p>
            <a:pPr marL="114300" indent="0" algn="l"/>
            <a:endParaRPr lang="en-US" sz="1900" dirty="0">
              <a:latin typeface="Times New Roman" panose="02020603050405020304" pitchFamily="18" charset="0"/>
              <a:cs typeface="Times New Roman" panose="02020603050405020304" pitchFamily="18" charset="0"/>
            </a:endParaRPr>
          </a:p>
          <a:p>
            <a:pPr marL="114300" indent="0" algn="l"/>
            <a:r>
              <a:rPr lang="en-US" sz="1900" dirty="0">
                <a:latin typeface="Times New Roman" panose="02020603050405020304" pitchFamily="18" charset="0"/>
                <a:cs typeface="Times New Roman" panose="02020603050405020304" pitchFamily="18" charset="0"/>
              </a:rPr>
              <a:t>Jamal et.al (2014) highlights how SDN simplifies network management through centralized control and programmability, overcoming the limitations of legacy networks.</a:t>
            </a:r>
          </a:p>
          <a:p>
            <a:pPr marL="114300" indent="0" algn="l"/>
            <a:endParaRPr lang="en-US" sz="1900" dirty="0">
              <a:latin typeface="Times New Roman" panose="02020603050405020304" pitchFamily="18" charset="0"/>
              <a:cs typeface="Times New Roman" panose="02020603050405020304" pitchFamily="18" charset="0"/>
            </a:endParaRPr>
          </a:p>
          <a:p>
            <a:pPr marL="571500" indent="-457200" algn="l">
              <a:buFont typeface="+mj-lt"/>
              <a:buAutoNum type="alphaUcPeriod" startAt="2"/>
            </a:pPr>
            <a:r>
              <a:rPr lang="en-US" sz="2200" b="1" dirty="0">
                <a:latin typeface="Times New Roman" panose="02020603050405020304" pitchFamily="18" charset="0"/>
                <a:cs typeface="Times New Roman" panose="02020603050405020304" pitchFamily="18" charset="0"/>
              </a:rPr>
              <a:t>Strategic SDN Controller Selection and Network Management</a:t>
            </a:r>
            <a:r>
              <a:rPr lang="en-US" sz="2200" dirty="0">
                <a:latin typeface="Times New Roman" panose="02020603050405020304" pitchFamily="18" charset="0"/>
                <a:cs typeface="Times New Roman" panose="02020603050405020304" pitchFamily="18" charset="0"/>
              </a:rPr>
              <a:t>:</a:t>
            </a:r>
          </a:p>
          <a:p>
            <a:pPr marL="571500" indent="-457200" algn="l">
              <a:buFont typeface="+mj-lt"/>
              <a:buAutoNum type="alphaUcPeriod" startAt="2"/>
            </a:pPr>
            <a:endParaRPr lang="en-US" sz="1900" dirty="0">
              <a:latin typeface="Times New Roman" panose="02020603050405020304" pitchFamily="18" charset="0"/>
              <a:cs typeface="Times New Roman" panose="02020603050405020304" pitchFamily="18" charset="0"/>
            </a:endParaRPr>
          </a:p>
          <a:p>
            <a:pPr marL="114300" indent="0" algn="l"/>
            <a:r>
              <a:rPr lang="en-US" sz="1900" dirty="0">
                <a:latin typeface="Times New Roman" panose="02020603050405020304" pitchFamily="18" charset="0"/>
                <a:cs typeface="Times New Roman" panose="02020603050405020304" pitchFamily="18" charset="0"/>
              </a:rPr>
              <a:t>Mishra &amp; AlShehri (2017) suggest using the Analytic Hierarchy Process (AHP) for selecting the best controller, ensuring a decision that aligns with the network's specific needs and goals.</a:t>
            </a:r>
          </a:p>
          <a:p>
            <a:pPr marL="114300" indent="0" algn="l"/>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94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 calcmode="lin" valueType="num">
                                      <p:cBhvr additive="base">
                                        <p:cTn id="7" dur="1000"/>
                                        <p:tgtEl>
                                          <p:spTgt spid="5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81"/>
                                        </p:tgtEl>
                                        <p:attrNameLst>
                                          <p:attrName>style.visibility</p:attrName>
                                        </p:attrNameLst>
                                      </p:cBhvr>
                                      <p:to>
                                        <p:strVal val="visible"/>
                                      </p:to>
                                    </p:set>
                                    <p:anim calcmode="lin" valueType="num">
                                      <p:cBhvr additive="base">
                                        <p:cTn id="10" dur="1000"/>
                                        <p:tgtEl>
                                          <p:spTgt spid="5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81" name="Google Shape;581;p70"/>
          <p:cNvSpPr txBox="1">
            <a:spLocks noGrp="1"/>
          </p:cNvSpPr>
          <p:nvPr>
            <p:ph type="subTitle" idx="1"/>
          </p:nvPr>
        </p:nvSpPr>
        <p:spPr>
          <a:xfrm>
            <a:off x="393088" y="1430929"/>
            <a:ext cx="8357827" cy="3271249"/>
          </a:xfrm>
          <a:prstGeom prst="rect">
            <a:avLst/>
          </a:prstGeom>
        </p:spPr>
        <p:txBody>
          <a:bodyPr spcFirstLastPara="1" wrap="square" lIns="95996" tIns="95996" rIns="95996" bIns="95996" anchor="t" anchorCtr="0">
            <a:noAutofit/>
          </a:bodyPr>
          <a:lstStyle/>
          <a:p>
            <a:pPr algn="l">
              <a:buFont typeface="+mj-lt"/>
              <a:buAutoNum type="alphaUcPeriod" startAt="3"/>
            </a:pPr>
            <a:r>
              <a:rPr lang="en-US" sz="2100" b="1" dirty="0">
                <a:latin typeface="Times New Roman" panose="02020603050405020304" pitchFamily="18" charset="0"/>
                <a:cs typeface="Times New Roman" panose="02020603050405020304" pitchFamily="18" charset="0"/>
              </a:rPr>
              <a:t>Software-Defined Networking: Enhancing Security, Revolutionizing Applications, and Shaping the Future of Network Management:</a:t>
            </a:r>
          </a:p>
          <a:p>
            <a:pPr marL="114300" indent="0" algn="l"/>
            <a:endParaRPr lang="en-US" sz="2000" b="1" dirty="0">
              <a:latin typeface="Times New Roman" panose="02020603050405020304" pitchFamily="18" charset="0"/>
              <a:cs typeface="Times New Roman" panose="02020603050405020304" pitchFamily="18" charset="0"/>
            </a:endParaRPr>
          </a:p>
          <a:p>
            <a:pPr marL="571500" lvl="1" indent="0" algn="l"/>
            <a:r>
              <a:rPr lang="en-US" sz="1900" dirty="0">
                <a:latin typeface="Times New Roman" panose="02020603050405020304" pitchFamily="18" charset="0"/>
                <a:cs typeface="Times New Roman" panose="02020603050405020304" pitchFamily="18" charset="0"/>
              </a:rPr>
              <a:t>SDN's applications in various industries highlight its transformative impact on network configuration and management, offering dynamic resource allocation and intelligent control over network operations.</a:t>
            </a:r>
          </a:p>
          <a:p>
            <a:pPr marL="114300" indent="0" algn="l"/>
            <a:endParaRPr lang="en-US" dirty="0">
              <a:latin typeface="Times New Roman" panose="02020603050405020304" pitchFamily="18" charset="0"/>
              <a:cs typeface="Times New Roman" panose="02020603050405020304" pitchFamily="18" charset="0"/>
            </a:endParaRPr>
          </a:p>
          <a:p>
            <a:pPr algn="l">
              <a:buFont typeface="+mj-lt"/>
              <a:buAutoNum type="alphaUcPeriod" startAt="4"/>
            </a:pPr>
            <a:r>
              <a:rPr lang="en-US" sz="2100" b="1" dirty="0">
                <a:latin typeface="Times New Roman" panose="02020603050405020304" pitchFamily="18" charset="0"/>
                <a:cs typeface="Times New Roman" panose="02020603050405020304" pitchFamily="18" charset="0"/>
              </a:rPr>
              <a:t>Multiple Controllers in SDN: Enhancing Network Management through Scalability and Reliability:</a:t>
            </a:r>
          </a:p>
          <a:p>
            <a:pPr marL="114300" indent="0" algn="l"/>
            <a:endParaRPr lang="en-US" dirty="0">
              <a:latin typeface="Times New Roman" panose="02020603050405020304" pitchFamily="18" charset="0"/>
              <a:cs typeface="Times New Roman" panose="02020603050405020304" pitchFamily="18" charset="0"/>
            </a:endParaRPr>
          </a:p>
          <a:p>
            <a:pPr marL="571500" lvl="1" indent="0" algn="l"/>
            <a:r>
              <a:rPr lang="en-US" sz="1900" dirty="0">
                <a:latin typeface="Times New Roman" panose="02020603050405020304" pitchFamily="18" charset="0"/>
                <a:cs typeface="Times New Roman" panose="02020603050405020304" pitchFamily="18" charset="0"/>
              </a:rPr>
              <a:t>This paper proposes using multiple controllers in SDN networks to improve security outlining different design principles, architectures, placement strategies, and scheduling technique</a:t>
            </a:r>
          </a:p>
          <a:p>
            <a:pPr marL="114300" indent="0" algn="l"/>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68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81"/>
                                        </p:tgtEl>
                                        <p:attrNameLst>
                                          <p:attrName>style.visibility</p:attrName>
                                        </p:attrNameLst>
                                      </p:cBhvr>
                                      <p:to>
                                        <p:strVal val="visible"/>
                                      </p:to>
                                    </p:set>
                                    <p:anim calcmode="lin" valueType="num">
                                      <p:cBhvr additive="base">
                                        <p:cTn id="7" dur="1000"/>
                                        <p:tgtEl>
                                          <p:spTgt spid="5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81" name="Google Shape;581;p70"/>
          <p:cNvSpPr txBox="1">
            <a:spLocks noGrp="1"/>
          </p:cNvSpPr>
          <p:nvPr>
            <p:ph type="subTitle" idx="1"/>
          </p:nvPr>
        </p:nvSpPr>
        <p:spPr>
          <a:xfrm>
            <a:off x="393088" y="1430929"/>
            <a:ext cx="8357827" cy="2518773"/>
          </a:xfrm>
          <a:prstGeom prst="rect">
            <a:avLst/>
          </a:prstGeom>
        </p:spPr>
        <p:txBody>
          <a:bodyPr spcFirstLastPara="1" wrap="square" lIns="95996" tIns="95996" rIns="95996" bIns="95996" anchor="t" anchorCtr="0">
            <a:noAutofit/>
          </a:bodyPr>
          <a:lstStyle/>
          <a:p>
            <a:pPr marL="571500" indent="-457200" algn="l">
              <a:buFont typeface="+mj-lt"/>
              <a:buAutoNum type="alphaUcPeriod" startAt="5"/>
            </a:pPr>
            <a:r>
              <a:rPr lang="en-US" sz="2200" b="1" dirty="0">
                <a:latin typeface="Times New Roman" panose="02020603050405020304" pitchFamily="18" charset="0"/>
                <a:cs typeface="Times New Roman" panose="02020603050405020304" pitchFamily="18" charset="0"/>
              </a:rPr>
              <a:t>Implementation of Multiple controllers</a:t>
            </a:r>
          </a:p>
          <a:p>
            <a:pPr marL="114300" indent="0" algn="l"/>
            <a:endParaRPr lang="en-US" sz="2000" b="1" dirty="0">
              <a:latin typeface="Times New Roman" panose="02020603050405020304" pitchFamily="18" charset="0"/>
              <a:cs typeface="Times New Roman" panose="02020603050405020304" pitchFamily="18" charset="0"/>
            </a:endParaRPr>
          </a:p>
          <a:p>
            <a:pPr algn="l"/>
            <a:r>
              <a:rPr lang="en-US" sz="1900" dirty="0">
                <a:latin typeface="Times New Roman" panose="02020603050405020304" pitchFamily="18" charset="0"/>
                <a:cs typeface="Times New Roman" panose="02020603050405020304" pitchFamily="18" charset="0"/>
              </a:rPr>
              <a:t>	This paper outlines different design principles, architectures, placement strategies, and scheduling techniques for multiple controller implementations in SDN.</a:t>
            </a:r>
          </a:p>
          <a:p>
            <a:pPr marL="114300" indent="0" algn="l"/>
            <a:endParaRPr lang="en-US" dirty="0">
              <a:latin typeface="Times New Roman" panose="02020603050405020304" pitchFamily="18" charset="0"/>
              <a:cs typeface="Times New Roman" panose="02020603050405020304" pitchFamily="18" charset="0"/>
            </a:endParaRPr>
          </a:p>
          <a:p>
            <a:pPr marL="571500" indent="-457200" algn="l">
              <a:buFont typeface="+mj-lt"/>
              <a:buAutoNum type="alphaUcPeriod" startAt="6"/>
            </a:pPr>
            <a:r>
              <a:rPr lang="en-US" sz="2200" b="1" dirty="0">
                <a:latin typeface="Times New Roman" panose="02020603050405020304" pitchFamily="18" charset="0"/>
                <a:cs typeface="Times New Roman" panose="02020603050405020304" pitchFamily="18" charset="0"/>
              </a:rPr>
              <a:t>Enhancing IoT Security through Machine Learning and SDN Integration: Challenges and Opportunities:</a:t>
            </a:r>
          </a:p>
          <a:p>
            <a:pPr algn="l">
              <a:buFont typeface="+mj-lt"/>
              <a:buAutoNum type="alphaUcPeriod" startAt="6"/>
            </a:pPr>
            <a:endParaRPr lang="en-US" sz="2000" b="1" dirty="0">
              <a:latin typeface="Times New Roman" panose="02020603050405020304" pitchFamily="18" charset="0"/>
              <a:cs typeface="Times New Roman" panose="02020603050405020304" pitchFamily="18" charset="0"/>
            </a:endParaRPr>
          </a:p>
          <a:p>
            <a:pPr marL="114300" indent="0" algn="l"/>
            <a:endParaRPr lang="en-US" sz="2000" b="1" dirty="0">
              <a:latin typeface="Times New Roman" panose="02020603050405020304" pitchFamily="18" charset="0"/>
              <a:cs typeface="Times New Roman" panose="02020603050405020304" pitchFamily="18" charset="0"/>
            </a:endParaRPr>
          </a:p>
          <a:p>
            <a:pPr algn="l">
              <a:buFont typeface="+mj-lt"/>
              <a:buAutoNum type="alphaUcPeriod" startAt="4"/>
            </a:pPr>
            <a:endParaRPr lang="en-US" sz="1900" dirty="0">
              <a:latin typeface="Times New Roman" panose="02020603050405020304" pitchFamily="18" charset="0"/>
              <a:cs typeface="Times New Roman" panose="02020603050405020304" pitchFamily="18" charset="0"/>
            </a:endParaRPr>
          </a:p>
          <a:p>
            <a:pPr marL="114300" indent="0" algn="l"/>
            <a:r>
              <a:rPr lang="en-US" sz="1900" dirty="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3FB0C2EC-AA24-636B-3D2A-AA1A696AD1FF}"/>
              </a:ext>
            </a:extLst>
          </p:cNvPr>
          <p:cNvSpPr txBox="1"/>
          <p:nvPr/>
        </p:nvSpPr>
        <p:spPr>
          <a:xfrm>
            <a:off x="800099" y="4127500"/>
            <a:ext cx="7543800" cy="1477328"/>
          </a:xfrm>
          <a:prstGeom prst="rect">
            <a:avLst/>
          </a:prstGeom>
          <a:noFill/>
        </p:spPr>
        <p:txBody>
          <a:bodyPr wrap="square" rtlCol="0">
            <a:spAutoFit/>
          </a:bodyPr>
          <a:lstStyle/>
          <a:p>
            <a:r>
              <a:rPr lang="en-US" sz="1900" dirty="0">
                <a:latin typeface="Times New Roman" panose="02020603050405020304" pitchFamily="18" charset="0"/>
                <a:cs typeface="Times New Roman" panose="02020603050405020304" pitchFamily="18" charset="0"/>
              </a:rPr>
              <a:t>This paper discusses the convergence of machine learning (ML), IoT security, and the role of SDN in improving IoT security postures. It emphasizes the need for sophisticated security frameworks and best practices to address IoT's security challenges</a:t>
            </a:r>
          </a:p>
          <a:p>
            <a:endParaRPr lang="en-PK" dirty="0"/>
          </a:p>
        </p:txBody>
      </p:sp>
    </p:spTree>
    <p:extLst>
      <p:ext uri="{BB962C8B-B14F-4D97-AF65-F5344CB8AC3E}">
        <p14:creationId xmlns:p14="http://schemas.microsoft.com/office/powerpoint/2010/main" val="332948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81"/>
                                        </p:tgtEl>
                                        <p:attrNameLst>
                                          <p:attrName>style.visibility</p:attrName>
                                        </p:attrNameLst>
                                      </p:cBhvr>
                                      <p:to>
                                        <p:strVal val="visible"/>
                                      </p:to>
                                    </p:set>
                                    <p:anim calcmode="lin" valueType="num">
                                      <p:cBhvr additive="base">
                                        <p:cTn id="7" dur="1000"/>
                                        <p:tgtEl>
                                          <p:spTgt spid="58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520316" y="1062464"/>
            <a:ext cx="4947075" cy="601335"/>
          </a:xfrm>
          <a:prstGeom prst="rect">
            <a:avLst/>
          </a:prstGeom>
        </p:spPr>
        <p:txBody>
          <a:bodyPr spcFirstLastPara="1" wrap="square" lIns="95996" tIns="95996" rIns="95996" bIns="95996" anchor="t" anchorCtr="0">
            <a:noAutofit/>
          </a:bodyPr>
          <a:lstStyle/>
          <a:p>
            <a:r>
              <a:rPr lang="en-US" sz="4200" dirty="0">
                <a:latin typeface="Times New Roman" panose="02020603050405020304" pitchFamily="18" charset="0"/>
                <a:cs typeface="Times New Roman" panose="02020603050405020304" pitchFamily="18" charset="0"/>
              </a:rPr>
              <a:t>Potential Gaps</a:t>
            </a:r>
          </a:p>
        </p:txBody>
      </p:sp>
      <p:sp>
        <p:nvSpPr>
          <p:cNvPr id="3" name="TextBox 2">
            <a:extLst>
              <a:ext uri="{FF2B5EF4-FFF2-40B4-BE49-F238E27FC236}">
                <a16:creationId xmlns:a16="http://schemas.microsoft.com/office/drawing/2014/main" id="{0A21B288-DEDF-1753-2D75-C5D9A918C32D}"/>
              </a:ext>
            </a:extLst>
          </p:cNvPr>
          <p:cNvSpPr txBox="1"/>
          <p:nvPr/>
        </p:nvSpPr>
        <p:spPr>
          <a:xfrm>
            <a:off x="698500" y="2133600"/>
            <a:ext cx="7861300" cy="32162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Little is known about how SDN may improve energy efficiency and offer complete, end-to-end security solutions.</a:t>
            </a:r>
          </a:p>
          <a:p>
            <a:pPr>
              <a:lnSpc>
                <a:spcPct val="150000"/>
              </a:lnSpc>
            </a:pPr>
            <a:endParaRPr lang="en-US" sz="21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Challenges such as intricate inter-controller communication protocols and scalability issues in SDN and ML solutions, notably in IoT security, require further investigation to close the gap.</a:t>
            </a:r>
          </a:p>
          <a:p>
            <a:endParaRPr lang="en-PK" dirty="0"/>
          </a:p>
        </p:txBody>
      </p:sp>
    </p:spTree>
    <p:extLst>
      <p:ext uri="{BB962C8B-B14F-4D97-AF65-F5344CB8AC3E}">
        <p14:creationId xmlns:p14="http://schemas.microsoft.com/office/powerpoint/2010/main" val="95703575"/>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1466</Words>
  <Application>Microsoft Office PowerPoint</Application>
  <PresentationFormat>Custom</PresentationFormat>
  <Paragraphs>145</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Lato</vt:lpstr>
      <vt:lpstr>Merriweather Light</vt:lpstr>
      <vt:lpstr>Montserrat</vt:lpstr>
      <vt:lpstr>Söhne</vt:lpstr>
      <vt:lpstr>Times New Roman</vt:lpstr>
      <vt:lpstr>Vidaloka</vt:lpstr>
      <vt:lpstr>Minimalist Business Slides XL by Slidesgo</vt:lpstr>
      <vt:lpstr>Enhancing IoT Security through SDN: A Comprehensive Approach</vt:lpstr>
      <vt:lpstr>Table of Contents</vt:lpstr>
      <vt:lpstr>Abstract</vt:lpstr>
      <vt:lpstr>Introduction</vt:lpstr>
      <vt:lpstr>Approach: Centralizing the network  </vt:lpstr>
      <vt:lpstr>Related Work</vt:lpstr>
      <vt:lpstr>PowerPoint Presentation</vt:lpstr>
      <vt:lpstr>PowerPoint Presentation</vt:lpstr>
      <vt:lpstr>Potential Gaps</vt:lpstr>
      <vt:lpstr>Research Methodology</vt:lpstr>
      <vt:lpstr>Research Methodology</vt:lpstr>
      <vt:lpstr>Research Methodology</vt:lpstr>
      <vt:lpstr>Research Methodology</vt:lpstr>
      <vt:lpstr>Research Methodology</vt:lpstr>
      <vt:lpstr>Experimentation &amp; Implementation</vt:lpstr>
      <vt:lpstr>End-to-end operation</vt:lpstr>
      <vt:lpstr>PowerPoint Presentation</vt:lpstr>
      <vt:lpstr>PowerPoint Presentation</vt:lpstr>
      <vt:lpstr>Future Directions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IoT Security through SDN: A Comprehensive Approach</dc:title>
  <dc:creator>ifra ejaz</dc:creator>
  <cp:lastModifiedBy>ifra ejaz</cp:lastModifiedBy>
  <cp:revision>14</cp:revision>
  <dcterms:modified xsi:type="dcterms:W3CDTF">2024-05-13T21:38:15Z</dcterms:modified>
</cp:coreProperties>
</file>