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icrosoft/workshop-library/blob/main/resume-website-workshop/create-html.md" TargetMode="External"/><Relationship Id="rId3" Type="http://schemas.openxmlformats.org/officeDocument/2006/relationships/hyperlink" Target="https://github.com/microsoft/workshop-library/blob/main/resume-website-workshop/add-style.m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crosoft.com/edge" TargetMode="External"/><Relationship Id="rId3" Type="http://schemas.openxmlformats.org/officeDocument/2006/relationships/hyperlink" Target="https://www.google.com/chrome/" TargetMode="External"/><Relationship Id="rId4" Type="http://schemas.openxmlformats.org/officeDocument/2006/relationships/hyperlink" Target="https://github.com/join" TargetMode="External"/><Relationship Id="rId5" Type="http://schemas.openxmlformats.org/officeDocument/2006/relationships/hyperlink" Target="https://github.com/ornelladotcom/resume-website-workshop/blob/main/workshop/github.dev" TargetMode="External"/><Relationship Id="rId6" Type="http://schemas.openxmlformats.org/officeDocument/2006/relationships/hyperlink" Target="https://github.com/ornelladotcom/resume-website-workshop/blob/main/workshop/code.visualstudio.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Want to make your application stand out to recruiters, and learn a few new skills in the process? This workshop will walk you through how to code a resume website, and the best part is that you don't have to download any coding tools or languages to get started.</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Using the power of github.dev and GitHub Pages, we'll code a resume website together, completely in your browser window. By the end of the workshop, you'll be able to send anyone a link where they can view your resume online.</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that you’ve seen how your HTML page is structured, you can add content to your resume. </a:t>
            </a:r>
            <a:r>
              <a:rPr lang="en-US">
                <a:solidFill>
                  <a:srgbClr val="C9D1D9"/>
                </a:solidFill>
                <a:latin typeface="Quattrocento Sans"/>
                <a:ea typeface="Quattrocento Sans"/>
                <a:cs typeface="Quattrocento Sans"/>
                <a:sym typeface="Quattrocento Sans"/>
              </a:rPr>
              <a:t>Specifically, you probably want to add an email address, social media links, your education and professional experience.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1. Most resumes feature the name of the person at the top as the "title" of the resume. This is a perfect place to use an h1 tag. You can also add a little separation between the header and the rest of the page by using two horizontal rules, or hr tags, with some text in between. Inside your index.html file, change "YOUR NAME" to be your name. Change "YOUR TITLE" to your general title - or the title you might like to have - for example, "SOFTWARE ENGINEER".</a:t>
            </a:r>
            <a:br>
              <a:rPr lang="en-US">
                <a:latin typeface="Quattrocento Sans"/>
                <a:ea typeface="Quattrocento Sans"/>
                <a:cs typeface="Quattrocento Sans"/>
                <a:sym typeface="Quattrocento Sans"/>
              </a:rPr>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t>2. </a:t>
            </a:r>
            <a:r>
              <a:rPr lang="en-US">
                <a:solidFill>
                  <a:srgbClr val="C9D1D9"/>
                </a:solidFill>
                <a:latin typeface="Quattrocento Sans"/>
                <a:ea typeface="Quattrocento Sans"/>
                <a:cs typeface="Quattrocento Sans"/>
                <a:sym typeface="Quattrocento Sans"/>
              </a:rPr>
              <a:t>Create a link to your email address and any social media you wish to share on your resume. You'll use the a tag, which stands for "anchor". a has an attribute named href (short for hypertext reference). href will contain the address you want the link to point to. When a user selects the link, they will be taken to the page. If you want to create a link to an email address, you will use mailto: in front of the address; this will open the user's email client</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3. You can repeat this for any social media you want to add – there are different icons that you can use for the various social media platforms. You’ll swap out the class of the i element for those icons, and the href of the a element for the links to that account.</a:t>
            </a:r>
            <a:br>
              <a:rPr lang="en-US">
                <a:solidFill>
                  <a:srgbClr val="C9D1D9"/>
                </a:solidFill>
                <a:latin typeface="Quattrocento Sans"/>
                <a:ea typeface="Quattrocento Sans"/>
                <a:cs typeface="Quattrocento Sans"/>
                <a:sym typeface="Quattrocento Sans"/>
              </a:rPr>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183" name="Google Shape;18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Lists come in two varieties in HTML: ordered (with numbers or letters) and unordered (bullet points). ol is used to create an ordered list and ul is used to create an unordered list. li indicates each "list item" in a list. We’re going to use an unordered list to create a list of our work experience, since it fits better with the style of a resume. You can add as many (or as few) work experience entries as you like, modifying the text as appropriate. </a:t>
            </a:r>
            <a:br>
              <a:rPr lang="en-US">
                <a:solidFill>
                  <a:srgbClr val="C9D1D9"/>
                </a:solidFill>
                <a:latin typeface="Quattrocento Sans"/>
                <a:ea typeface="Quattrocento Sans"/>
                <a:cs typeface="Quattrocento Sans"/>
                <a:sym typeface="Quattrocento Sans"/>
              </a:rPr>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br>
              <a:rPr lang="en-US"/>
            </a:br>
            <a:endParaRPr/>
          </a:p>
        </p:txBody>
      </p:sp>
      <p:sp>
        <p:nvSpPr>
          <p:cNvPr id="193" name="Google Shape;19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Inside index.html, below the comment which reads </a:t>
            </a:r>
            <a:r>
              <a:rPr lang="en-US"/>
              <a:t>&lt;!-- your work experience --&gt;</a:t>
            </a:r>
            <a:r>
              <a:rPr lang="en-US">
                <a:solidFill>
                  <a:srgbClr val="C9D1D9"/>
                </a:solidFill>
                <a:latin typeface="Quattrocento Sans"/>
                <a:ea typeface="Quattrocento Sans"/>
                <a:cs typeface="Quattrocento Sans"/>
                <a:sym typeface="Quattrocento Sans"/>
              </a:rPr>
              <a:t>, add HTML to create the list</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Swap out JOB TITLE for your previous job title (for example, SOFTWARE ENGINEER).</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Change the "Company Name" and date as appropriate.</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Add a short description that sums up your responsibilities.</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Update the li items to add the accomplishments you want to highlight from that work experience.</a:t>
            </a:r>
            <a:endParaRPr/>
          </a:p>
          <a:p>
            <a:pPr indent="0" lvl="0" marL="0" rtl="0" algn="l">
              <a:spcBef>
                <a:spcPts val="0"/>
              </a:spcBef>
              <a:spcAft>
                <a:spcPts val="0"/>
              </a:spcAft>
              <a:buNone/>
            </a:pPr>
            <a:r>
              <a:t/>
            </a:r>
            <a:endParaRPr/>
          </a:p>
        </p:txBody>
      </p:sp>
      <p:sp>
        <p:nvSpPr>
          <p:cNvPr id="201" name="Google Shape;20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Finish filling in the final sections of your resume by adding your skills, education, and about you. You’ll notice the window on the right will update with your new information. It does look a little plain though, so let’s learn how we can use CSS to style the page. </a:t>
            </a:r>
            <a:endParaRPr/>
          </a:p>
          <a:p>
            <a:pPr indent="0" lvl="0" marL="0" rtl="0" algn="l">
              <a:spcBef>
                <a:spcPts val="0"/>
              </a:spcBef>
              <a:spcAft>
                <a:spcPts val="0"/>
              </a:spcAft>
              <a:buNone/>
            </a:pPr>
            <a:r>
              <a:t/>
            </a:r>
            <a:endParaRPr/>
          </a:p>
        </p:txBody>
      </p:sp>
      <p:sp>
        <p:nvSpPr>
          <p:cNvPr id="208" name="Google Shape;20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As we explored in the beginning of the workshop, </a:t>
            </a:r>
            <a:r>
              <a:rPr lang="en-US" u="none" strike="noStrike">
                <a:latin typeface="Quattrocento Sans"/>
                <a:ea typeface="Quattrocento Sans"/>
                <a:cs typeface="Quattrocento Sans"/>
                <a:sym typeface="Quattrocento Sans"/>
              </a:rPr>
              <a:t>HTML is used to structure the content </a:t>
            </a:r>
            <a:r>
              <a:rPr lang="en-US">
                <a:solidFill>
                  <a:srgbClr val="C9D1D9"/>
                </a:solidFill>
                <a:latin typeface="Quattrocento Sans"/>
                <a:ea typeface="Quattrocento Sans"/>
                <a:cs typeface="Quattrocento Sans"/>
                <a:sym typeface="Quattrocento Sans"/>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When using a tag name for a selector, you use just the name of the tag. Keep in mind, when you indicate the name of a tag, the style applies to all tags.</a:t>
            </a:r>
            <a:endParaRPr/>
          </a:p>
          <a:p>
            <a:pPr indent="0" lvl="0" marL="0" rtl="0" algn="l">
              <a:spcBef>
                <a:spcPts val="0"/>
              </a:spcBef>
              <a:spcAft>
                <a:spcPts val="0"/>
              </a:spcAft>
              <a:buNone/>
            </a:pPr>
            <a:r>
              <a:t/>
            </a:r>
            <a:endParaRPr/>
          </a:p>
        </p:txBody>
      </p:sp>
      <p:sp>
        <p:nvSpPr>
          <p:cNvPr id="217" name="Google Shape;21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Let's start by creating a CSS file to hold our code, so you can add style to the page. Then, you'll set a couple of properties for the body tag to change the font and size</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a:p>
            <a:pPr indent="0" lvl="0" marL="0" rtl="0" algn="l">
              <a:spcBef>
                <a:spcPts val="0"/>
              </a:spcBef>
              <a:spcAft>
                <a:spcPts val="0"/>
              </a:spcAft>
              <a:buNone/>
            </a:pPr>
            <a:r>
              <a:rPr b="0" i="0" lang="en-US">
                <a:solidFill>
                  <a:srgbClr val="C9D1D9"/>
                </a:solidFill>
                <a:latin typeface="Arial"/>
                <a:ea typeface="Arial"/>
                <a:cs typeface="Arial"/>
                <a:sym typeface="Arial"/>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endParaRPr/>
          </a:p>
          <a:p>
            <a:pPr indent="0" lvl="0" marL="0" rtl="0" algn="l">
              <a:spcBef>
                <a:spcPts val="0"/>
              </a:spcBef>
              <a:spcAft>
                <a:spcPts val="0"/>
              </a:spcAft>
              <a:buNone/>
            </a:pPr>
            <a:r>
              <a:rPr b="0" i="0" lang="en-US">
                <a:solidFill>
                  <a:srgbClr val="C9D1D9"/>
                </a:solidFill>
                <a:latin typeface="Arial"/>
                <a:ea typeface="Arial"/>
                <a:cs typeface="Arial"/>
                <a:sym typeface="Arial"/>
              </a:rPr>
              <a:t>There are also a few more rules that apply to everything in the body tag, which is the whole page:</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font-size - sets the size of the font to 12 pixels</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max-width - sets a maximum width for your resume so that it doesn't look strange on huge screens. 960 pixels is a common width for many websites.</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margin - sets the margin to auto. When combined with the max-width property, this centers the content on the screen horizontally.</a:t>
            </a:r>
            <a:endParaRPr/>
          </a:p>
          <a:p>
            <a:pPr indent="0" lvl="0" marL="0" rtl="0" algn="l">
              <a:spcBef>
                <a:spcPts val="0"/>
              </a:spcBef>
              <a:spcAft>
                <a:spcPts val="0"/>
              </a:spcAft>
              <a:buNone/>
            </a:pPr>
            <a:br>
              <a:rPr b="0" i="0" lang="en-US">
                <a:solidFill>
                  <a:srgbClr val="C9D1D9"/>
                </a:solidFill>
                <a:latin typeface="Arial"/>
                <a:ea typeface="Arial"/>
                <a:cs typeface="Arial"/>
                <a:sym typeface="Arial"/>
              </a:rPr>
            </a:br>
            <a:endParaRPr b="0" i="0">
              <a:solidFill>
                <a:srgbClr val="C9D1D9"/>
              </a:solidFill>
              <a:latin typeface="Arial"/>
              <a:ea typeface="Arial"/>
              <a:cs typeface="Arial"/>
              <a:sym typeface="Arial"/>
            </a:endParaRPr>
          </a:p>
        </p:txBody>
      </p:sp>
      <p:sp>
        <p:nvSpPr>
          <p:cNvPr id="226" name="Google Shape;22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endParaRPr/>
          </a:p>
          <a:p>
            <a:pPr indent="0" lvl="0" marL="0" rtl="0" algn="l">
              <a:spcBef>
                <a:spcPts val="0"/>
              </a:spcBef>
              <a:spcAft>
                <a:spcPts val="0"/>
              </a:spcAft>
              <a:buNone/>
            </a:pPr>
            <a:r>
              <a:rPr b="0" i="0" lang="en-US">
                <a:solidFill>
                  <a:srgbClr val="C9D1D9"/>
                </a:solidFill>
                <a:latin typeface="Arial"/>
                <a:ea typeface="Arial"/>
                <a:cs typeface="Arial"/>
                <a:sym typeface="Arial"/>
              </a:rPr>
              <a:t>For our example we'll use em. em indicates the size of the font at the root element - body in our example. em is a 1 based value, where 1em is the size of the root element, 1.5em is one and a half times the size, and .25em is one quarter the size.</a:t>
            </a:r>
            <a:endParaRPr/>
          </a:p>
          <a:p>
            <a:pPr indent="0" lvl="0" marL="0" rtl="0" algn="l">
              <a:spcBef>
                <a:spcPts val="0"/>
              </a:spcBef>
              <a:spcAft>
                <a:spcPts val="0"/>
              </a:spcAft>
              <a:buNone/>
            </a:pPr>
            <a:r>
              <a:rPr b="0" i="0" lang="en-US">
                <a:solidFill>
                  <a:srgbClr val="C9D1D9"/>
                </a:solidFill>
                <a:latin typeface="Arial"/>
                <a:ea typeface="Arial"/>
                <a:cs typeface="Arial"/>
                <a:sym typeface="Arial"/>
              </a:rPr>
              <a:t>Let's set the size for our three different header elements.</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a:p>
            <a:pPr indent="0" lvl="0" marL="0" rtl="0" algn="l">
              <a:spcBef>
                <a:spcPts val="0"/>
              </a:spcBef>
              <a:spcAft>
                <a:spcPts val="0"/>
              </a:spcAft>
              <a:buNone/>
            </a:pPr>
            <a:r>
              <a:rPr b="0" i="0" lang="en-US">
                <a:solidFill>
                  <a:srgbClr val="C9D1D9"/>
                </a:solidFill>
                <a:latin typeface="Arial"/>
                <a:ea typeface="Arial"/>
                <a:cs typeface="Arial"/>
                <a:sym typeface="Arial"/>
              </a:rPr>
              <a:t>Notice that we can not only set the text size, but we can change the spacing in between letters with the letter-spacing property. We can add padding to an element with the padding property. All of these properties support the em relative sizing.</a:t>
            </a:r>
            <a:endParaRPr/>
          </a:p>
          <a:p>
            <a:pPr indent="0" lvl="0" marL="0" rtl="0" algn="l">
              <a:spcBef>
                <a:spcPts val="0"/>
              </a:spcBef>
              <a:spcAft>
                <a:spcPts val="0"/>
              </a:spcAft>
              <a:buNone/>
            </a:pPr>
            <a:br>
              <a:rPr lang="en-US"/>
            </a:br>
            <a:endParaRPr b="0" i="0">
              <a:solidFill>
                <a:srgbClr val="C9D1D9"/>
              </a:solidFill>
              <a:latin typeface="Arial"/>
              <a:ea typeface="Arial"/>
              <a:cs typeface="Arial"/>
              <a:sym typeface="Arial"/>
            </a:endParaRPr>
          </a:p>
        </p:txBody>
      </p:sp>
      <p:sp>
        <p:nvSpPr>
          <p:cNvPr id="236" name="Google Shape;23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CSS grids are a relatively new feature. Like the name implies, a grid allows you to place elements on a page much in the same way you might lay things out in a table. You can use grids to create columns and rows for your data.</a:t>
            </a:r>
            <a:endParaRPr/>
          </a:p>
          <a:p>
            <a:pPr indent="0" lvl="0" marL="0" rtl="0" algn="l">
              <a:spcBef>
                <a:spcPts val="0"/>
              </a:spcBef>
              <a:spcAft>
                <a:spcPts val="0"/>
              </a:spcAft>
              <a:buNone/>
            </a:pPr>
            <a:br>
              <a:rPr lang="en-US"/>
            </a:br>
            <a:r>
              <a:rPr lang="en-US"/>
              <a:t>On the left is the structure of your page. </a:t>
            </a:r>
            <a:r>
              <a:rPr b="0" i="0" lang="en-US">
                <a:solidFill>
                  <a:srgbClr val="C9D1D9"/>
                </a:solidFill>
                <a:latin typeface="Arial"/>
                <a:ea typeface="Arial"/>
                <a:cs typeface="Arial"/>
                <a:sym typeface="Arial"/>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endParaRPr/>
          </a:p>
          <a:p>
            <a:pPr indent="0" lvl="0" marL="0" rtl="0" algn="l">
              <a:spcBef>
                <a:spcPts val="0"/>
              </a:spcBef>
              <a:spcAft>
                <a:spcPts val="0"/>
              </a:spcAft>
              <a:buNone/>
            </a:pPr>
            <a:br>
              <a:rPr b="0" i="0" lang="en-US">
                <a:solidFill>
                  <a:srgbClr val="C9D1D9"/>
                </a:solidFill>
                <a:latin typeface="Arial"/>
                <a:ea typeface="Arial"/>
                <a:cs typeface="Arial"/>
                <a:sym typeface="Arial"/>
              </a:rPr>
            </a:br>
            <a:r>
              <a:rPr b="0" i="0" lang="en-US">
                <a:solidFill>
                  <a:srgbClr val="C9D1D9"/>
                </a:solidFill>
                <a:latin typeface="Arial"/>
                <a:ea typeface="Arial"/>
                <a:cs typeface="Arial"/>
                <a:sym typeface="Arial"/>
              </a:rPr>
              <a:t>This will split the main element into two columns. The first top-level element under main which is an article will be the first column and will take up 40% of the available space. The second top-level element under main (also an article) will take up the remaining 60%.</a:t>
            </a:r>
            <a:endParaRPr/>
          </a:p>
          <a:p>
            <a:pPr indent="0" lvl="0" marL="0" rtl="0" algn="l">
              <a:spcBef>
                <a:spcPts val="0"/>
              </a:spcBef>
              <a:spcAft>
                <a:spcPts val="0"/>
              </a:spcAft>
              <a:buNone/>
            </a:pPr>
            <a:br>
              <a:rPr lang="en-US"/>
            </a:br>
            <a:endParaRPr b="0" i="0">
              <a:solidFill>
                <a:srgbClr val="C9D1D9"/>
              </a:solidFill>
              <a:latin typeface="Arial"/>
              <a:ea typeface="Arial"/>
              <a:cs typeface="Arial"/>
              <a:sym typeface="Arial"/>
            </a:endParaRPr>
          </a:p>
          <a:p>
            <a:pPr indent="0" lvl="0" marL="0" rtl="0" algn="l">
              <a:spcBef>
                <a:spcPts val="0"/>
              </a:spcBef>
              <a:spcAft>
                <a:spcPts val="0"/>
              </a:spcAft>
              <a:buNone/>
            </a:pPr>
            <a:br>
              <a:rPr lang="en-US"/>
            </a:br>
            <a:endParaRPr b="0" i="0">
              <a:solidFill>
                <a:srgbClr val="C9D1D9"/>
              </a:solidFill>
              <a:latin typeface="Arial"/>
              <a:ea typeface="Arial"/>
              <a:cs typeface="Arial"/>
              <a:sym typeface="Arial"/>
            </a:endParaRPr>
          </a:p>
        </p:txBody>
      </p:sp>
      <p:sp>
        <p:nvSpPr>
          <p:cNvPr id="246" name="Google Shape;24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endParaRPr/>
          </a:p>
          <a:p>
            <a:pPr indent="0" lvl="0" marL="0" rtl="0" algn="l">
              <a:spcBef>
                <a:spcPts val="0"/>
              </a:spcBef>
              <a:spcAft>
                <a:spcPts val="0"/>
              </a:spcAft>
              <a:buNone/>
            </a:pPr>
            <a:br>
              <a:rPr lang="en-US"/>
            </a:br>
            <a:r>
              <a:rPr b="0" i="0" lang="en-US">
                <a:solidFill>
                  <a:srgbClr val="C9D1D9"/>
                </a:solidFill>
                <a:latin typeface="Arial"/>
                <a:ea typeface="Arial"/>
                <a:cs typeface="Arial"/>
                <a:sym typeface="Arial"/>
              </a:rPr>
              <a:t>In this diagram the content is the text </a:t>
            </a:r>
            <a:r>
              <a:rPr b="1" i="0" lang="en-US">
                <a:solidFill>
                  <a:srgbClr val="C9D1D9"/>
                </a:solidFill>
                <a:latin typeface="Arial"/>
                <a:ea typeface="Arial"/>
                <a:cs typeface="Arial"/>
                <a:sym typeface="Arial"/>
              </a:rPr>
              <a:t>Hello, world</a:t>
            </a:r>
            <a:r>
              <a:rPr b="0" i="0" lang="en-US">
                <a:solidFill>
                  <a:srgbClr val="C9D1D9"/>
                </a:solidFill>
                <a:latin typeface="Arial"/>
                <a:ea typeface="Arial"/>
                <a:cs typeface="Arial"/>
                <a:sym typeface="Arial"/>
              </a:rPr>
              <a:t>. padding is the space between the text and the black border. And margin is the space between the border and the next element.</a:t>
            </a:r>
            <a:endParaRPr/>
          </a:p>
          <a:p>
            <a:pPr indent="0" lvl="0" marL="0" rtl="0" algn="l">
              <a:spcBef>
                <a:spcPts val="0"/>
              </a:spcBef>
              <a:spcAft>
                <a:spcPts val="0"/>
              </a:spcAft>
              <a:buNone/>
            </a:pPr>
            <a:br>
              <a:rPr lang="en-US"/>
            </a:br>
            <a:r>
              <a:rPr lang="en-US"/>
              <a:t>We’re going to add some more style rules to add some padding around the elements on your page – copy and paste the css from the workshop into your style.css file. What we’re doing with this code is </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centering the text in the header element and adding a 2em margin to the left and the right so that the lines from the hr don't go all the way to the edge, but have a little padding.</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The section element is given some margin so that each section (ABOUT, CONTACT, SKILLS) has spacing around it. The p element is also given some margin.</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The i element is given some spacing on the right. These are the icons that we will be adding next.</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The hr element is turned into a thinner gray line by removing its border and providing a background color and height.</a:t>
            </a:r>
            <a:endParaRPr/>
          </a:p>
          <a:p>
            <a:pPr indent="-76200" lvl="0" marL="0" rtl="0" algn="l">
              <a:spcBef>
                <a:spcPts val="0"/>
              </a:spcBef>
              <a:spcAft>
                <a:spcPts val="0"/>
              </a:spcAft>
              <a:buClr>
                <a:srgbClr val="C9D1D9"/>
              </a:buClr>
              <a:buSzPts val="1200"/>
              <a:buFont typeface="Arial"/>
              <a:buChar char="•"/>
            </a:pPr>
            <a:r>
              <a:rPr b="0" i="0" lang="en-US">
                <a:solidFill>
                  <a:srgbClr val="C9D1D9"/>
                </a:solidFill>
                <a:latin typeface="Arial"/>
                <a:ea typeface="Arial"/>
                <a:cs typeface="Arial"/>
                <a:sym typeface="Arial"/>
              </a:rPr>
              <a:t>We reduce the font-weight or "thickness" of the font of our header tags so that they aren't so blocky.</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p:txBody>
      </p:sp>
      <p:sp>
        <p:nvSpPr>
          <p:cNvPr id="255" name="Google Shape;25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Sometimes, you want to style a specific element on a page. For instance, we want to add a thin gray line between our two columns. We can do that by adding a right border to the left column, but both columns are article elements. How do we correctly pick the left one?</a:t>
            </a:r>
            <a:endParaRPr/>
          </a:p>
          <a:p>
            <a:pPr indent="0" lvl="0" marL="0" rtl="0" algn="l">
              <a:spcBef>
                <a:spcPts val="0"/>
              </a:spcBef>
              <a:spcAft>
                <a:spcPts val="0"/>
              </a:spcAft>
              <a:buNone/>
            </a:pPr>
            <a:r>
              <a:rPr b="0" i="0" lang="en-US">
                <a:solidFill>
                  <a:srgbClr val="C9D1D9"/>
                </a:solidFill>
                <a:latin typeface="Arial"/>
                <a:ea typeface="Arial"/>
                <a:cs typeface="Arial"/>
                <a:sym typeface="Arial"/>
              </a:rPr>
              <a:t>Notice that each of the article elements has an id property - "mainLeft" and "mainRight". We can select these elements by their ID in the CSS and style them. So, to add a border to just the left column, add this final rule to your stylesheet.</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a:p>
            <a:pPr indent="0" lvl="0" marL="0" rtl="0" algn="l">
              <a:spcBef>
                <a:spcPts val="0"/>
              </a:spcBef>
              <a:spcAft>
                <a:spcPts val="0"/>
              </a:spcAft>
              <a:buNone/>
            </a:pPr>
            <a:r>
              <a:rPr b="0" i="0" lang="en-US">
                <a:solidFill>
                  <a:srgbClr val="C9D1D9"/>
                </a:solidFill>
                <a:latin typeface="Arial"/>
                <a:ea typeface="Arial"/>
                <a:cs typeface="Arial"/>
                <a:sym typeface="Arial"/>
              </a:rPr>
              <a:t>Your resume should look much better now. However, you're still missing some icons in the CONTACT section. For that, we'll need to add an icon font. Refer to the workshop to finish this last step. </a:t>
            </a:r>
            <a:endParaRPr/>
          </a:p>
          <a:p>
            <a:pPr indent="0" lvl="0" marL="0" rtl="0" algn="l">
              <a:spcBef>
                <a:spcPts val="0"/>
              </a:spcBef>
              <a:spcAft>
                <a:spcPts val="0"/>
              </a:spcAft>
              <a:buNone/>
            </a:pPr>
            <a:br>
              <a:rPr lang="en-US"/>
            </a:br>
            <a:endParaRPr b="0" i="0">
              <a:solidFill>
                <a:srgbClr val="C9D1D9"/>
              </a:solidFill>
              <a:latin typeface="Arial"/>
              <a:ea typeface="Arial"/>
              <a:cs typeface="Arial"/>
              <a:sym typeface="Arial"/>
            </a:endParaRPr>
          </a:p>
          <a:p>
            <a:pPr indent="0" lvl="0" marL="0" rtl="0" algn="l">
              <a:spcBef>
                <a:spcPts val="0"/>
              </a:spcBef>
              <a:spcAft>
                <a:spcPts val="0"/>
              </a:spcAft>
              <a:buNone/>
            </a:pPr>
            <a:r>
              <a:t/>
            </a:r>
            <a:endParaRPr/>
          </a:p>
        </p:txBody>
      </p:sp>
      <p:sp>
        <p:nvSpPr>
          <p:cNvPr id="264" name="Google Shape;26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aecc67a6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aecc67a6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1daecc67a6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endParaRPr/>
          </a:p>
          <a:p>
            <a:pPr indent="0" lvl="0" marL="0" rtl="0" algn="l">
              <a:spcBef>
                <a:spcPts val="0"/>
              </a:spcBef>
              <a:spcAft>
                <a:spcPts val="0"/>
              </a:spcAft>
              <a:buNone/>
            </a:pPr>
            <a:br>
              <a:rPr lang="en-US"/>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br>
              <a:rPr lang="en-US"/>
            </a:br>
            <a:endParaRPr/>
          </a:p>
        </p:txBody>
      </p:sp>
      <p:sp>
        <p:nvSpPr>
          <p:cNvPr id="273" name="Google Shape;27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C9D1D9"/>
                </a:solidFill>
                <a:latin typeface="Arial"/>
                <a:ea typeface="Arial"/>
                <a:cs typeface="Arial"/>
                <a:sym typeface="Arial"/>
              </a:rPr>
              <a:t>Now that you have your basic resume crafted in </a:t>
            </a:r>
            <a:r>
              <a:rPr b="0" i="0" lang="en-US" u="sng" strike="noStrike">
                <a:solidFill>
                  <a:schemeClr val="hlink"/>
                </a:solidFill>
                <a:latin typeface="Arial"/>
                <a:ea typeface="Arial"/>
                <a:cs typeface="Arial"/>
                <a:sym typeface="Arial"/>
                <a:hlinkClick r:id="rId2"/>
              </a:rPr>
              <a:t>HTML</a:t>
            </a:r>
            <a:r>
              <a:rPr b="0" i="0" lang="en-US">
                <a:solidFill>
                  <a:srgbClr val="C9D1D9"/>
                </a:solidFill>
                <a:latin typeface="Arial"/>
                <a:ea typeface="Arial"/>
                <a:cs typeface="Arial"/>
                <a:sym typeface="Arial"/>
              </a:rPr>
              <a:t> and </a:t>
            </a:r>
            <a:r>
              <a:rPr b="0" i="0" lang="en-US" u="sng" strike="noStrike">
                <a:solidFill>
                  <a:schemeClr val="hlink"/>
                </a:solidFill>
                <a:latin typeface="Arial"/>
                <a:ea typeface="Arial"/>
                <a:cs typeface="Arial"/>
                <a:sym typeface="Arial"/>
                <a:hlinkClick r:id="rId3"/>
              </a:rPr>
              <a:t>CSS</a:t>
            </a:r>
            <a:r>
              <a:rPr b="0" i="0" lang="en-US">
                <a:solidFill>
                  <a:srgbClr val="C9D1D9"/>
                </a:solidFill>
                <a:latin typeface="Arial"/>
                <a:ea typeface="Arial"/>
                <a:cs typeface="Arial"/>
                <a:sym typeface="Arial"/>
              </a:rPr>
              <a:t>, let's work on putting your resume on a website. To do this, we'll use a feature called GitHub Pages, which allows you to create a website directly from a repository on GitHub.</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a:p>
            <a:pPr indent="0" lvl="0" marL="0" rtl="0" algn="l">
              <a:spcBef>
                <a:spcPts val="0"/>
              </a:spcBef>
              <a:spcAft>
                <a:spcPts val="0"/>
              </a:spcAft>
              <a:buNone/>
            </a:pPr>
            <a:r>
              <a:rPr b="0" i="0" lang="en-US">
                <a:solidFill>
                  <a:srgbClr val="C9D1D9"/>
                </a:solidFill>
                <a:latin typeface="Arial"/>
                <a:ea typeface="Arial"/>
                <a:cs typeface="Arial"/>
                <a:sym typeface="Arial"/>
              </a:rPr>
              <a:t>The first thing we need to do is commit the changes we've made to our </a:t>
            </a:r>
            <a:r>
              <a:rPr b="1" i="0" lang="en-US">
                <a:solidFill>
                  <a:srgbClr val="C9D1D9"/>
                </a:solidFill>
                <a:latin typeface="Arial"/>
                <a:ea typeface="Arial"/>
                <a:cs typeface="Arial"/>
                <a:sym typeface="Arial"/>
              </a:rPr>
              <a:t>resume</a:t>
            </a:r>
            <a:r>
              <a:rPr b="0" i="0" lang="en-US">
                <a:solidFill>
                  <a:srgbClr val="C9D1D9"/>
                </a:solidFill>
                <a:latin typeface="Arial"/>
                <a:ea typeface="Arial"/>
                <a:cs typeface="Arial"/>
                <a:sym typeface="Arial"/>
              </a:rPr>
              <a:t> repository to GitHub. This will upload all of the resume content that we added to our repository, so we can use it for our website.</a:t>
            </a:r>
            <a:endParaRPr/>
          </a:p>
          <a:p>
            <a:pPr indent="0" lvl="0" marL="0" rtl="0" algn="l">
              <a:spcBef>
                <a:spcPts val="0"/>
              </a:spcBef>
              <a:spcAft>
                <a:spcPts val="0"/>
              </a:spcAft>
              <a:buNone/>
            </a:pPr>
            <a:r>
              <a:t/>
            </a:r>
            <a:endParaRPr b="0" i="0">
              <a:solidFill>
                <a:srgbClr val="C9D1D9"/>
              </a:solidFill>
              <a:latin typeface="Arial"/>
              <a:ea typeface="Arial"/>
              <a:cs typeface="Arial"/>
              <a:sym typeface="Arial"/>
            </a:endParaRPr>
          </a:p>
          <a:p>
            <a:pPr indent="0" lvl="0" marL="0" rtl="0" algn="l">
              <a:spcBef>
                <a:spcPts val="0"/>
              </a:spcBef>
              <a:spcAft>
                <a:spcPts val="0"/>
              </a:spcAft>
              <a:buNone/>
            </a:pPr>
            <a:r>
              <a:rPr b="0" i="0" lang="en-US">
                <a:solidFill>
                  <a:srgbClr val="C9D1D9"/>
                </a:solidFill>
                <a:latin typeface="Arial"/>
                <a:ea typeface="Arial"/>
                <a:cs typeface="Arial"/>
                <a:sym typeface="Arial"/>
              </a:rPr>
              <a:t>Then, let’s turn on GitHub Pages for our repository. Navigate to your repository on GitHub.com, and select </a:t>
            </a:r>
            <a:r>
              <a:rPr b="1" i="0" lang="en-US">
                <a:solidFill>
                  <a:srgbClr val="C9D1D9"/>
                </a:solidFill>
                <a:latin typeface="Arial"/>
                <a:ea typeface="Arial"/>
                <a:cs typeface="Arial"/>
                <a:sym typeface="Arial"/>
              </a:rPr>
              <a:t>Settings</a:t>
            </a:r>
            <a:r>
              <a:rPr b="0" i="0" lang="en-US">
                <a:solidFill>
                  <a:srgbClr val="C9D1D9"/>
                </a:solidFill>
                <a:latin typeface="Arial"/>
                <a:ea typeface="Arial"/>
                <a:cs typeface="Arial"/>
                <a:sym typeface="Arial"/>
              </a:rPr>
              <a:t>, next to the gear icon. Go to Pages, then make sure you have the main branch of your repository selected to be the source for your website. You’ll be able to see the address of your new website. Check it out and see what you think!</a:t>
            </a:r>
            <a:endParaRPr/>
          </a:p>
          <a:p>
            <a:pPr indent="0" lvl="0" marL="0" rtl="0" algn="l">
              <a:spcBef>
                <a:spcPts val="0"/>
              </a:spcBef>
              <a:spcAft>
                <a:spcPts val="0"/>
              </a:spcAft>
              <a:buNone/>
            </a:pPr>
            <a:br>
              <a:rPr lang="en-US"/>
            </a:br>
            <a:endParaRPr b="0" i="0">
              <a:solidFill>
                <a:srgbClr val="C9D1D9"/>
              </a:solidFill>
              <a:latin typeface="Arial"/>
              <a:ea typeface="Arial"/>
              <a:cs typeface="Arial"/>
              <a:sym typeface="Arial"/>
            </a:endParaRPr>
          </a:p>
          <a:p>
            <a:pPr indent="0" lvl="0" marL="0" rtl="0" algn="l">
              <a:spcBef>
                <a:spcPts val="0"/>
              </a:spcBef>
              <a:spcAft>
                <a:spcPts val="0"/>
              </a:spcAft>
              <a:buNone/>
            </a:pPr>
            <a:br>
              <a:rPr b="0" i="0" lang="en-US">
                <a:solidFill>
                  <a:srgbClr val="C9D1D9"/>
                </a:solidFill>
                <a:latin typeface="Arial"/>
                <a:ea typeface="Arial"/>
                <a:cs typeface="Arial"/>
                <a:sym typeface="Arial"/>
              </a:rPr>
            </a:br>
            <a:endParaRPr b="0" i="0">
              <a:solidFill>
                <a:srgbClr val="C9D1D9"/>
              </a:solidFill>
              <a:latin typeface="Arial"/>
              <a:ea typeface="Arial"/>
              <a:cs typeface="Arial"/>
              <a:sym typeface="Arial"/>
            </a:endParaRPr>
          </a:p>
        </p:txBody>
      </p:sp>
      <p:sp>
        <p:nvSpPr>
          <p:cNvPr id="280" name="Google Shape;28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Imagine you want to create a resume to post publicly. You decided to create a webpage, which can be widely shared. It's a great way to control how your information will be displayed. </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Webpages are most commonly created with a combination of three languages - Hypertext Markup Language (HTML), Cascading Stylesheets (CSS), and JavaScript. These languages might exist all in one file, or be separated across multiple files. There are numerous frameworks which exist to aid in creation of webpages, but at their core they all generate HTML, CSS and JavaScript.</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HTML is used to describe the information to be shared on the page by using markup. Markup marks certain portions of text as having a particular significance on a page, such as a header or a table.</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CSS is used to add style to the page, including color, font selection, and page layout - where the information should be displayed on the page.</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Finally, JavaScript is used to add interactivity on a page. You can add controls such as buttons or textboxes to a page; JavaScript can add functionality so the page updates when a user taps on a button.</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In this workshop, we’ll focus on HTML and CSS as the building blocks for our resume webpage. </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br>
              <a:rPr lang="en-US"/>
            </a:b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As you might expect, the first step to getting started with any new technology is setting up a couple of tools. While it is possible to create HTML and CSS with any text editor, using a code editor will offer features to make your life easier. To create your resume website, you'll need to download a modern Browser, like </a:t>
            </a:r>
            <a:r>
              <a:rPr lang="en-US" u="sng" strike="noStrike">
                <a:solidFill>
                  <a:schemeClr val="hlink"/>
                </a:solidFill>
                <a:latin typeface="Quattrocento Sans"/>
                <a:ea typeface="Quattrocento Sans"/>
                <a:cs typeface="Quattrocento Sans"/>
                <a:sym typeface="Quattrocento Sans"/>
                <a:hlinkClick r:id="rId2"/>
              </a:rPr>
              <a:t>Microsoft Edge</a:t>
            </a:r>
            <a:r>
              <a:rPr lang="en-US">
                <a:solidFill>
                  <a:srgbClr val="C9D1D9"/>
                </a:solidFill>
                <a:latin typeface="Quattrocento Sans"/>
                <a:ea typeface="Quattrocento Sans"/>
                <a:cs typeface="Quattrocento Sans"/>
                <a:sym typeface="Quattrocento Sans"/>
              </a:rPr>
              <a:t> or </a:t>
            </a:r>
            <a:r>
              <a:rPr lang="en-US" u="sng" strike="noStrike">
                <a:solidFill>
                  <a:schemeClr val="hlink"/>
                </a:solidFill>
                <a:latin typeface="Quattrocento Sans"/>
                <a:ea typeface="Quattrocento Sans"/>
                <a:cs typeface="Quattrocento Sans"/>
                <a:sym typeface="Quattrocento Sans"/>
                <a:hlinkClick r:id="rId3"/>
              </a:rPr>
              <a:t>Google Chrome</a:t>
            </a:r>
            <a:r>
              <a:rPr lang="en-US">
                <a:solidFill>
                  <a:srgbClr val="C9D1D9"/>
                </a:solidFill>
                <a:latin typeface="Quattrocento Sans"/>
                <a:ea typeface="Quattrocento Sans"/>
                <a:cs typeface="Quattrocento Sans"/>
                <a:sym typeface="Quattrocento Sans"/>
              </a:rPr>
              <a:t>. You'll also need a </a:t>
            </a:r>
            <a:r>
              <a:rPr lang="en-US" u="sng" strike="noStrike">
                <a:solidFill>
                  <a:schemeClr val="hlink"/>
                </a:solidFill>
                <a:latin typeface="Quattrocento Sans"/>
                <a:ea typeface="Quattrocento Sans"/>
                <a:cs typeface="Quattrocento Sans"/>
                <a:sym typeface="Quattrocento Sans"/>
                <a:hlinkClick r:id="rId4"/>
              </a:rPr>
              <a:t>GitHub account</a:t>
            </a:r>
            <a:r>
              <a:rPr lang="en-US">
                <a:solidFill>
                  <a:srgbClr val="C9D1D9"/>
                </a:solidFill>
                <a:latin typeface="Quattrocento Sans"/>
                <a:ea typeface="Quattrocento Sans"/>
                <a:cs typeface="Quattrocento Sans"/>
                <a:sym typeface="Quattrocento Sans"/>
              </a:rPr>
              <a:t>. We'll be using </a:t>
            </a:r>
            <a:r>
              <a:rPr lang="en-US" u="sng" strike="noStrike">
                <a:solidFill>
                  <a:schemeClr val="hlink"/>
                </a:solidFill>
                <a:latin typeface="Quattrocento Sans"/>
                <a:ea typeface="Quattrocento Sans"/>
                <a:cs typeface="Quattrocento Sans"/>
                <a:sym typeface="Quattrocento Sans"/>
                <a:hlinkClick r:id="rId5"/>
              </a:rPr>
              <a:t>github.dev</a:t>
            </a:r>
            <a:r>
              <a:rPr lang="en-US">
                <a:solidFill>
                  <a:srgbClr val="C9D1D9"/>
                </a:solidFill>
                <a:latin typeface="Quattrocento Sans"/>
                <a:ea typeface="Quattrocento Sans"/>
                <a:cs typeface="Quattrocento Sans"/>
                <a:sym typeface="Quattrocento Sans"/>
              </a:rPr>
              <a:t>, a free, online code editor, for this workshop. If you've ever used </a:t>
            </a:r>
            <a:r>
              <a:rPr lang="en-US" u="sng" strike="noStrike">
                <a:solidFill>
                  <a:schemeClr val="hlink"/>
                </a:solidFill>
                <a:latin typeface="Quattrocento Sans"/>
                <a:ea typeface="Quattrocento Sans"/>
                <a:cs typeface="Quattrocento Sans"/>
                <a:sym typeface="Quattrocento Sans"/>
                <a:hlinkClick r:id="rId6"/>
              </a:rPr>
              <a:t>Visual Studio Code</a:t>
            </a:r>
            <a:r>
              <a:rPr lang="en-US">
                <a:solidFill>
                  <a:srgbClr val="C9D1D9"/>
                </a:solidFill>
                <a:latin typeface="Quattrocento Sans"/>
                <a:ea typeface="Quattrocento Sans"/>
                <a:cs typeface="Quattrocento Sans"/>
                <a:sym typeface="Quattrocento Sans"/>
              </a:rPr>
              <a:t>, this code editor may look familar to you. One of the awesome things about using github.dev is that we'll be coding directly in the browser.  </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Let’s start by creating a new repository for this project on GitHub, and then opening it in github.dev. Create a new public repository named resume, making sure to select Public and initialize the repository with a README. Press the period key on your keyboard to open the repository in github.dev. This will set up a VS Code environment in your browser. </a:t>
            </a:r>
            <a:endParaRPr/>
          </a:p>
          <a:p>
            <a:pPr indent="0" lvl="0" marL="0" rtl="0" algn="l">
              <a:spcBef>
                <a:spcPts val="0"/>
              </a:spcBef>
              <a:spcAft>
                <a:spcPts val="0"/>
              </a:spcAft>
              <a:buNone/>
            </a:pPr>
            <a:br>
              <a:rPr lang="en-US"/>
            </a:br>
            <a:endParaRPr/>
          </a:p>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Once you have your repository open in github.dev, you can install CodeSwing. CodeSwing is an extension which helps you create HTML, CSS and JavaScript and see updates in real time.</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Open the Extensions toolbar by selecting the Extensions icon from the Activity Bar on the left-hand side of your window.</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In the Search Extensions text box in the upper-right corner, type CodeSwing</a:t>
            </a:r>
            <a:endParaRPr>
              <a:solidFill>
                <a:srgbClr val="C9D1D9"/>
              </a:solidFill>
              <a:latin typeface="Quattrocento Sans"/>
              <a:ea typeface="Quattrocento Sans"/>
              <a:cs typeface="Quattrocento Sans"/>
              <a:sym typeface="Quattrocento Sans"/>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Select Install for CodeSwing</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The extension will be installed.</a:t>
            </a:r>
            <a:endParaRPr/>
          </a:p>
          <a:p>
            <a:pPr indent="0" lvl="0" marL="0" rtl="0" algn="l">
              <a:spcBef>
                <a:spcPts val="0"/>
              </a:spcBef>
              <a:spcAft>
                <a:spcPts val="0"/>
              </a:spcAft>
              <a:buNone/>
            </a:pPr>
            <a:br>
              <a:rPr lang="en-US"/>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Let’s start by creating a new repository for this project on GitHub, and then opening it in github.dev. Create a new public repository named resume, making sure to select Public and initialize the repository with a README. Press the period key on your keyboard to open the repository in github.dev. This will set up a VS Code environment in your browser. </a:t>
            </a:r>
            <a:endParaRPr/>
          </a:p>
          <a:p>
            <a:pPr indent="0" lvl="0" marL="0" rtl="0" algn="l">
              <a:spcBef>
                <a:spcPts val="0"/>
              </a:spcBef>
              <a:spcAft>
                <a:spcPts val="0"/>
              </a:spcAft>
              <a:buNone/>
            </a:pPr>
            <a:br>
              <a:rPr lang="en-US"/>
            </a:br>
            <a:endParaRPr/>
          </a:p>
        </p:txBody>
      </p:sp>
      <p:sp>
        <p:nvSpPr>
          <p:cNvPr id="120" name="Google Shape;12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One of the best productivity features in github.dev and Visual Studio Code is AutoSave. AutoSave automatically saves changes to your files, so you don't have to worry about losing any of your work. To turn on AutoSave, select the three parallel lines icon on the left-hand side of your github.dev window in the Activity Bar. Go to File &gt; AutoSave. Your AutoSave is turned on if there is a check mark next to the AutoSave menu item.</a:t>
            </a:r>
            <a:endParaRPr/>
          </a:p>
        </p:txBody>
      </p:sp>
      <p:sp>
        <p:nvSpPr>
          <p:cNvPr id="130" name="Google Shape;13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Every HTML page includes three main tags - </a:t>
            </a:r>
            <a:r>
              <a:rPr lang="en-US"/>
              <a:t>html</a:t>
            </a:r>
            <a:r>
              <a:rPr lang="en-US">
                <a:solidFill>
                  <a:srgbClr val="C9D1D9"/>
                </a:solidFill>
                <a:latin typeface="Quattrocento Sans"/>
                <a:ea typeface="Quattrocento Sans"/>
                <a:cs typeface="Quattrocento Sans"/>
                <a:sym typeface="Quattrocento Sans"/>
              </a:rPr>
              <a:t> which contains all the HTML, </a:t>
            </a:r>
            <a:r>
              <a:rPr lang="en-US"/>
              <a:t>head</a:t>
            </a:r>
            <a:r>
              <a:rPr lang="en-US">
                <a:solidFill>
                  <a:srgbClr val="C9D1D9"/>
                </a:solidFill>
                <a:latin typeface="Quattrocento Sans"/>
                <a:ea typeface="Quattrocento Sans"/>
                <a:cs typeface="Quattrocento Sans"/>
                <a:sym typeface="Quattrocento Sans"/>
              </a:rPr>
              <a:t> which includes information about the page, and </a:t>
            </a:r>
            <a:r>
              <a:rPr lang="en-US"/>
              <a:t>body</a:t>
            </a:r>
            <a:r>
              <a:rPr lang="en-US">
                <a:solidFill>
                  <a:srgbClr val="C9D1D9"/>
                </a:solidFill>
                <a:latin typeface="Quattrocento Sans"/>
                <a:ea typeface="Quattrocento Sans"/>
                <a:cs typeface="Quattrocento Sans"/>
                <a:sym typeface="Quattrocento Sans"/>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We’ll get started creating our resume by creating an HTML file and adding the code. You may notice the page looks pretty basic, but we will make it look better when we add our CSS.</a:t>
            </a:r>
            <a:endParaRPr/>
          </a:p>
          <a:p>
            <a:pPr indent="0" lvl="0" marL="0" rtl="0" algn="l">
              <a:spcBef>
                <a:spcPts val="0"/>
              </a:spcBef>
              <a:spcAft>
                <a:spcPts val="0"/>
              </a:spcAft>
              <a:buNone/>
            </a:pPr>
            <a:br>
              <a:rPr lang="en-US"/>
            </a:br>
            <a:br>
              <a:rPr lang="en-US">
                <a:solidFill>
                  <a:srgbClr val="C9D1D9"/>
                </a:solidFill>
                <a:latin typeface="Quattrocento Sans"/>
                <a:ea typeface="Quattrocento Sans"/>
                <a:cs typeface="Quattrocento Sans"/>
                <a:sym typeface="Quattrocento Sans"/>
              </a:rPr>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Open the Command Palette by selecting the three parallel lines icon in the left-hand side Activity Bar, then navigating to View &gt; Command Palette. You can also quickly open the Command Palette by using the keyboard shortcut Control+Shift+P on a PC, or Command+Shift+P on a Mac.</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Type CodeSwing, select CodeSwing: Initialize Workspace as Swing...</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Choose the option for Basic: HTML-Only and your new swing will appear, with your HTML file on the left, and a browser window on the right.</a:t>
            </a:r>
            <a:endParaRPr/>
          </a:p>
          <a:p>
            <a:pPr indent="-76200" lvl="0" marL="0" rtl="0" algn="l">
              <a:spcBef>
                <a:spcPts val="0"/>
              </a:spcBef>
              <a:spcAft>
                <a:spcPts val="0"/>
              </a:spcAft>
              <a:buClr>
                <a:srgbClr val="C9D1D9"/>
              </a:buClr>
              <a:buSzPts val="1200"/>
              <a:buFont typeface="Calibri"/>
              <a:buAutoNum type="arabicPeriod"/>
            </a:pPr>
            <a:r>
              <a:rPr lang="en-US">
                <a:solidFill>
                  <a:srgbClr val="C9D1D9"/>
                </a:solidFill>
                <a:latin typeface="Quattrocento Sans"/>
                <a:ea typeface="Quattrocento Sans"/>
                <a:cs typeface="Quattrocento Sans"/>
                <a:sym typeface="Quattrocento Sans"/>
              </a:rPr>
              <a:t>This will create an index.html file in your root directory.</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br>
              <a:rPr lang="en-US"/>
            </a:br>
            <a:endParaRPr/>
          </a:p>
          <a:p>
            <a:pPr indent="0" lvl="0" marL="0" rtl="0" algn="l">
              <a:spcBef>
                <a:spcPts val="0"/>
              </a:spcBef>
              <a:spcAft>
                <a:spcPts val="0"/>
              </a:spcAft>
              <a:buNone/>
            </a:pPr>
            <a:r>
              <a:t/>
            </a:r>
            <a:endParaRPr/>
          </a:p>
        </p:txBody>
      </p:sp>
      <p:sp>
        <p:nvSpPr>
          <p:cNvPr id="166" name="Google Shape;16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Inside the index.html window, add the following code to create the initial structure of your page, replacing Your Name in the </a:t>
            </a:r>
            <a:r>
              <a:rPr lang="en-US"/>
              <a:t>&lt;title&gt;</a:t>
            </a:r>
            <a:r>
              <a:rPr lang="en-US">
                <a:solidFill>
                  <a:srgbClr val="C9D1D9"/>
                </a:solidFill>
                <a:latin typeface="Quattrocento Sans"/>
                <a:ea typeface="Quattrocento Sans"/>
                <a:cs typeface="Quattrocento Sans"/>
                <a:sym typeface="Quattrocento Sans"/>
              </a:rPr>
              <a:t> tag with your name. Notice how as you type (or copy and paste) the browser window on the right automatically updates with the information you've added.</a:t>
            </a:r>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We used several tags to display our page. To learn more about each tag and what they mean, check ou</a:t>
            </a:r>
            <a:r>
              <a:rPr lang="en-US" u="sng">
                <a:solidFill>
                  <a:srgbClr val="C9D1D9"/>
                </a:solidFill>
                <a:latin typeface="Quattrocento Sans"/>
                <a:ea typeface="Quattrocento Sans"/>
                <a:cs typeface="Quattrocento Sans"/>
                <a:sym typeface="Quattrocento Sans"/>
              </a:rPr>
              <a:t>t the table and compare it to the code</a:t>
            </a:r>
            <a:r>
              <a:rPr lang="en-US">
                <a:solidFill>
                  <a:srgbClr val="C9D1D9"/>
                </a:solidFill>
                <a:latin typeface="Quattrocento Sans"/>
                <a:ea typeface="Quattrocento Sans"/>
                <a:cs typeface="Quattrocento Sans"/>
                <a:sym typeface="Quattrocento Sans"/>
              </a:rPr>
              <a:t>. As you look at the code, notice the HTML is in all lower case letters, and the use of tabs to create an outline for the code. While this isn't required, it does make your HTML much more readable.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rgbClr val="C9D1D9"/>
                </a:solidFill>
                <a:latin typeface="Quattrocento Sans"/>
                <a:ea typeface="Quattrocento Sans"/>
                <a:cs typeface="Quattrocento Sans"/>
                <a:sym typeface="Quattrocento Sans"/>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endParaRPr/>
          </a:p>
          <a:p>
            <a:pPr indent="0" lvl="0" marL="0" rtl="0" algn="l">
              <a:spcBef>
                <a:spcPts val="0"/>
              </a:spcBef>
              <a:spcAft>
                <a:spcPts val="0"/>
              </a:spcAft>
              <a:buNone/>
            </a:pPr>
            <a:br>
              <a:rPr lang="en-US"/>
            </a:br>
            <a:br>
              <a:rPr lang="en-US"/>
            </a:b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C9D1D9"/>
              </a:solidFill>
              <a:latin typeface="Quattrocento Sans"/>
              <a:ea typeface="Quattrocento Sans"/>
              <a:cs typeface="Quattrocento Sans"/>
              <a:sym typeface="Quattrocento Sans"/>
            </a:endParaRPr>
          </a:p>
          <a:p>
            <a:pPr indent="0" lvl="0" marL="0" rtl="0" algn="l">
              <a:spcBef>
                <a:spcPts val="0"/>
              </a:spcBef>
              <a:spcAft>
                <a:spcPts val="0"/>
              </a:spcAft>
              <a:buNone/>
            </a:pPr>
            <a:br>
              <a:rPr lang="en-US"/>
            </a:br>
            <a:br>
              <a:rPr lang="en-US"/>
            </a:br>
            <a:endParaRPr/>
          </a:p>
          <a:p>
            <a:pPr indent="0" lvl="0" marL="0" rtl="0" algn="l">
              <a:spcBef>
                <a:spcPts val="0"/>
              </a:spcBef>
              <a:spcAft>
                <a:spcPts val="0"/>
              </a:spcAft>
              <a:buNone/>
            </a:pPr>
            <a:r>
              <a:t/>
            </a:r>
            <a:endParaRPr/>
          </a:p>
        </p:txBody>
      </p:sp>
      <p:sp>
        <p:nvSpPr>
          <p:cNvPr id="176" name="Google Shape;17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tutorialstonight.com/css/css-selectors.php"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s://docs.microsoft.com/en-us/learn/paths/web-development-1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A rainbow in the sky&#10;&#10;Description automatically generated with low confidence" id="89" name="Google Shape;89;p13"/>
          <p:cNvPicPr preferRelativeResize="0"/>
          <p:nvPr/>
        </p:nvPicPr>
        <p:blipFill rotWithShape="1">
          <a:blip r:embed="rId3">
            <a:alphaModFix/>
          </a:blip>
          <a:srcRect b="28687" l="0" r="0" t="15063"/>
          <a:stretch/>
        </p:blipFill>
        <p:spPr>
          <a:xfrm>
            <a:off x="20" y="10"/>
            <a:ext cx="12191977" cy="6857990"/>
          </a:xfrm>
          <a:prstGeom prst="rect">
            <a:avLst/>
          </a:prstGeom>
          <a:noFill/>
          <a:ln>
            <a:noFill/>
          </a:ln>
        </p:spPr>
      </p:pic>
      <p:sp>
        <p:nvSpPr>
          <p:cNvPr id="90" name="Google Shape;9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Quattrocento Sans"/>
              <a:buNone/>
            </a:pPr>
            <a:r>
              <a:rPr lang="en-US" sz="5600">
                <a:solidFill>
                  <a:schemeClr val="lt1"/>
                </a:solidFill>
                <a:latin typeface="Quattrocento Sans"/>
                <a:ea typeface="Quattrocento Sans"/>
                <a:cs typeface="Quattrocento Sans"/>
                <a:sym typeface="Quattrocento Sans"/>
              </a:rPr>
              <a:t>Create a resume website in the browser using github.dev and GitHub Pages</a:t>
            </a:r>
            <a:endParaRPr/>
          </a:p>
        </p:txBody>
      </p:sp>
      <p:sp>
        <p:nvSpPr>
          <p:cNvPr id="91" name="Google Shape;91;p13"/>
          <p:cNvSpPr txBox="1"/>
          <p:nvPr>
            <p:ph idx="1" type="subTitle"/>
          </p:nvPr>
        </p:nvSpPr>
        <p:spPr>
          <a:xfrm>
            <a:off x="1524000" y="4738859"/>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latin typeface="Quattrocento Sans"/>
                <a:ea typeface="Quattrocento Sans"/>
                <a:cs typeface="Quattrocento Sans"/>
                <a:sym typeface="Quattrocento Sans"/>
              </a:rPr>
              <a:t>Presented by:</a:t>
            </a:r>
            <a:endParaRPr/>
          </a:p>
        </p:txBody>
      </p:sp>
      <p:sp>
        <p:nvSpPr>
          <p:cNvPr id="92" name="Google Shape;92;p13"/>
          <p:cNvSpPr txBox="1"/>
          <p:nvPr/>
        </p:nvSpPr>
        <p:spPr>
          <a:xfrm>
            <a:off x="7977809" y="94047"/>
            <a:ext cx="40902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https://aka.ms/workshoplibrary-resume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0C0"/>
        </a:solidFill>
      </p:bgPr>
    </p:bg>
    <p:spTree>
      <p:nvGrpSpPr>
        <p:cNvPr id="184" name="Shape 184"/>
        <p:cNvGrpSpPr/>
        <p:nvPr/>
      </p:nvGrpSpPr>
      <p:grpSpPr>
        <a:xfrm>
          <a:off x="0" y="0"/>
          <a:ext cx="0" cy="0"/>
          <a:chOff x="0" y="0"/>
          <a:chExt cx="0" cy="0"/>
        </a:xfrm>
      </p:grpSpPr>
      <p:pic>
        <p:nvPicPr>
          <p:cNvPr descr="Envelope with solid fill" id="185" name="Google Shape;185;p22"/>
          <p:cNvPicPr preferRelativeResize="0"/>
          <p:nvPr/>
        </p:nvPicPr>
        <p:blipFill rotWithShape="1">
          <a:blip r:embed="rId3">
            <a:alphaModFix/>
          </a:blip>
          <a:srcRect b="0" l="0" r="0" t="0"/>
          <a:stretch/>
        </p:blipFill>
        <p:spPr>
          <a:xfrm>
            <a:off x="2034209" y="2577548"/>
            <a:ext cx="914400" cy="914400"/>
          </a:xfrm>
          <a:prstGeom prst="rect">
            <a:avLst/>
          </a:prstGeom>
          <a:noFill/>
          <a:ln>
            <a:noFill/>
          </a:ln>
        </p:spPr>
      </p:pic>
      <p:pic>
        <p:nvPicPr>
          <p:cNvPr descr="Internet outline" id="186" name="Google Shape;186;p22"/>
          <p:cNvPicPr preferRelativeResize="0"/>
          <p:nvPr/>
        </p:nvPicPr>
        <p:blipFill rotWithShape="1">
          <a:blip r:embed="rId4">
            <a:alphaModFix/>
          </a:blip>
          <a:srcRect b="0" l="0" r="0" t="0"/>
          <a:stretch/>
        </p:blipFill>
        <p:spPr>
          <a:xfrm>
            <a:off x="5638800" y="2514600"/>
            <a:ext cx="914400" cy="914400"/>
          </a:xfrm>
          <a:prstGeom prst="rect">
            <a:avLst/>
          </a:prstGeom>
          <a:noFill/>
          <a:ln>
            <a:noFill/>
          </a:ln>
        </p:spPr>
      </p:pic>
      <p:pic>
        <p:nvPicPr>
          <p:cNvPr descr="User with solid fill" id="187" name="Google Shape;187;p22"/>
          <p:cNvPicPr preferRelativeResize="0"/>
          <p:nvPr/>
        </p:nvPicPr>
        <p:blipFill rotWithShape="1">
          <a:blip r:embed="rId5">
            <a:alphaModFix/>
          </a:blip>
          <a:srcRect b="0" l="0" r="0" t="0"/>
          <a:stretch/>
        </p:blipFill>
        <p:spPr>
          <a:xfrm>
            <a:off x="9243391" y="2514600"/>
            <a:ext cx="914400" cy="914400"/>
          </a:xfrm>
          <a:prstGeom prst="rect">
            <a:avLst/>
          </a:prstGeom>
          <a:noFill/>
          <a:ln>
            <a:noFill/>
          </a:ln>
        </p:spPr>
      </p:pic>
      <p:pic>
        <p:nvPicPr>
          <p:cNvPr id="188" name="Google Shape;188;p22"/>
          <p:cNvPicPr preferRelativeResize="0"/>
          <p:nvPr/>
        </p:nvPicPr>
        <p:blipFill rotWithShape="1">
          <a:blip r:embed="rId6">
            <a:alphaModFix/>
          </a:blip>
          <a:srcRect b="0" l="0" r="0" t="0"/>
          <a:stretch/>
        </p:blipFill>
        <p:spPr>
          <a:xfrm>
            <a:off x="2295939" y="4050082"/>
            <a:ext cx="7600121" cy="1233786"/>
          </a:xfrm>
          <a:prstGeom prst="rect">
            <a:avLst/>
          </a:prstGeom>
          <a:noFill/>
          <a:ln>
            <a:noFill/>
          </a:ln>
        </p:spPr>
      </p:pic>
      <p:sp>
        <p:nvSpPr>
          <p:cNvPr id="189" name="Google Shape;18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Adding content to an HTML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3B5E4"/>
        </a:solidFill>
      </p:bgPr>
    </p:bg>
    <p:spTree>
      <p:nvGrpSpPr>
        <p:cNvPr id="194" name="Shape 194"/>
        <p:cNvGrpSpPr/>
        <p:nvPr/>
      </p:nvGrpSpPr>
      <p:grpSpPr>
        <a:xfrm>
          <a:off x="0" y="0"/>
          <a:ext cx="0" cy="0"/>
          <a:chOff x="0" y="0"/>
          <a:chExt cx="0" cy="0"/>
        </a:xfrm>
      </p:grpSpPr>
      <p:sp>
        <p:nvSpPr>
          <p:cNvPr id="195" name="Google Shape;1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HTML Lists </a:t>
            </a:r>
            <a:endParaRPr/>
          </a:p>
        </p:txBody>
      </p:sp>
      <p:sp>
        <p:nvSpPr>
          <p:cNvPr id="196" name="Google Shape;196;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Quattrocento Sans"/>
                <a:ea typeface="Quattrocento Sans"/>
                <a:cs typeface="Quattrocento Sans"/>
                <a:sym typeface="Quattrocento Sans"/>
              </a:rPr>
              <a:t>Unordered List </a:t>
            </a:r>
            <a:endParaRPr/>
          </a:p>
          <a:p>
            <a:pPr indent="0" lvl="0" marL="0" rtl="0" algn="l">
              <a:lnSpc>
                <a:spcPct val="90000"/>
              </a:lnSpc>
              <a:spcBef>
                <a:spcPts val="1000"/>
              </a:spcBef>
              <a:spcAft>
                <a:spcPts val="0"/>
              </a:spcAft>
              <a:buClr>
                <a:schemeClr val="dk1"/>
              </a:buClr>
              <a:buSzPts val="2800"/>
              <a:buNone/>
            </a:pPr>
            <a:r>
              <a:t/>
            </a:r>
            <a:endParaRPr>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dk1"/>
              </a:buClr>
              <a:buSzPts val="2800"/>
              <a:buNone/>
            </a:pPr>
            <a:r>
              <a:rPr lang="en-US">
                <a:latin typeface="Quattrocento Sans"/>
                <a:ea typeface="Quattrocento Sans"/>
                <a:cs typeface="Quattrocento Sans"/>
                <a:sym typeface="Quattrocento Sans"/>
              </a:rPr>
              <a:t>Work Experience </a:t>
            </a:r>
            <a:endParaRPr/>
          </a:p>
          <a:p>
            <a:pPr indent="-228600" lvl="0" marL="228600" rtl="0" algn="l">
              <a:lnSpc>
                <a:spcPct val="9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Cool accomplishment</a:t>
            </a:r>
            <a:endParaRPr/>
          </a:p>
          <a:p>
            <a:pPr indent="-228600" lvl="0" marL="228600" rtl="0" algn="l">
              <a:lnSpc>
                <a:spcPct val="9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Cool accomplishment</a:t>
            </a:r>
            <a:endParaRPr/>
          </a:p>
          <a:p>
            <a:pPr indent="-228600" lvl="0" marL="228600" rtl="0" algn="l">
              <a:lnSpc>
                <a:spcPct val="90000"/>
              </a:lnSpc>
              <a:spcBef>
                <a:spcPts val="1000"/>
              </a:spcBef>
              <a:spcAft>
                <a:spcPts val="0"/>
              </a:spcAft>
              <a:buClr>
                <a:schemeClr val="dk1"/>
              </a:buClr>
              <a:buSzPts val="2800"/>
              <a:buChar char="•"/>
            </a:pPr>
            <a:r>
              <a:rPr lang="en-US">
                <a:latin typeface="Quattrocento Sans"/>
                <a:ea typeface="Quattrocento Sans"/>
                <a:cs typeface="Quattrocento Sans"/>
                <a:sym typeface="Quattrocento Sans"/>
              </a:rPr>
              <a:t>Cool accomplishment </a:t>
            </a:r>
            <a:endParaRPr/>
          </a:p>
          <a:p>
            <a:pPr indent="0" lvl="0" marL="0" rtl="0" algn="l">
              <a:lnSpc>
                <a:spcPct val="90000"/>
              </a:lnSpc>
              <a:spcBef>
                <a:spcPts val="1000"/>
              </a:spcBef>
              <a:spcAft>
                <a:spcPts val="0"/>
              </a:spcAft>
              <a:buClr>
                <a:schemeClr val="dk1"/>
              </a:buClr>
              <a:buSzPts val="2800"/>
              <a:buNone/>
            </a:pPr>
            <a:r>
              <a:t/>
            </a:r>
            <a:endParaRPr>
              <a:latin typeface="Quattrocento Sans"/>
              <a:ea typeface="Quattrocento Sans"/>
              <a:cs typeface="Quattrocento Sans"/>
              <a:sym typeface="Quattrocento Sans"/>
            </a:endParaRPr>
          </a:p>
        </p:txBody>
      </p:sp>
      <p:sp>
        <p:nvSpPr>
          <p:cNvPr id="197" name="Google Shape;197;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Quattrocento Sans"/>
                <a:ea typeface="Quattrocento Sans"/>
                <a:cs typeface="Quattrocento Sans"/>
                <a:sym typeface="Quattrocento Sans"/>
              </a:rPr>
              <a:t>Ordered List </a:t>
            </a:r>
            <a:endParaRPr/>
          </a:p>
          <a:p>
            <a:pPr indent="0" lvl="0" marL="0" rtl="0" algn="l">
              <a:lnSpc>
                <a:spcPct val="90000"/>
              </a:lnSpc>
              <a:spcBef>
                <a:spcPts val="1000"/>
              </a:spcBef>
              <a:spcAft>
                <a:spcPts val="0"/>
              </a:spcAft>
              <a:buClr>
                <a:schemeClr val="dk1"/>
              </a:buClr>
              <a:buSzPts val="2800"/>
              <a:buNone/>
            </a:pPr>
            <a:r>
              <a:t/>
            </a:r>
            <a:endParaRPr>
              <a:latin typeface="Quattrocento Sans"/>
              <a:ea typeface="Quattrocento Sans"/>
              <a:cs typeface="Quattrocento Sans"/>
              <a:sym typeface="Quattrocento Sans"/>
            </a:endParaRPr>
          </a:p>
          <a:p>
            <a:pPr indent="0" lvl="0" marL="0" rtl="0" algn="l">
              <a:lnSpc>
                <a:spcPct val="90000"/>
              </a:lnSpc>
              <a:spcBef>
                <a:spcPts val="1000"/>
              </a:spcBef>
              <a:spcAft>
                <a:spcPts val="0"/>
              </a:spcAft>
              <a:buClr>
                <a:schemeClr val="dk1"/>
              </a:buClr>
              <a:buSzPts val="2800"/>
              <a:buNone/>
            </a:pPr>
            <a:r>
              <a:rPr lang="en-US">
                <a:latin typeface="Quattrocento Sans"/>
                <a:ea typeface="Quattrocento Sans"/>
                <a:cs typeface="Quattrocento Sans"/>
                <a:sym typeface="Quattrocento Sans"/>
              </a:rPr>
              <a:t>In this role, I accomplished three main objectives: </a:t>
            </a:r>
            <a:endParaRPr/>
          </a:p>
          <a:p>
            <a:pPr indent="-514350" lvl="0" marL="514350" rtl="0" algn="l">
              <a:lnSpc>
                <a:spcPct val="90000"/>
              </a:lnSpc>
              <a:spcBef>
                <a:spcPts val="1000"/>
              </a:spcBef>
              <a:spcAft>
                <a:spcPts val="0"/>
              </a:spcAft>
              <a:buClr>
                <a:schemeClr val="dk1"/>
              </a:buClr>
              <a:buSzPts val="2800"/>
              <a:buAutoNum type="arabicPeriod"/>
            </a:pPr>
            <a:r>
              <a:rPr lang="en-US">
                <a:latin typeface="Quattrocento Sans"/>
                <a:ea typeface="Quattrocento Sans"/>
                <a:cs typeface="Quattrocento Sans"/>
                <a:sym typeface="Quattrocento Sans"/>
              </a:rPr>
              <a:t>Cool accomplishment</a:t>
            </a:r>
            <a:endParaRPr/>
          </a:p>
          <a:p>
            <a:pPr indent="-514350" lvl="0" marL="514350" rtl="0" algn="l">
              <a:lnSpc>
                <a:spcPct val="90000"/>
              </a:lnSpc>
              <a:spcBef>
                <a:spcPts val="1000"/>
              </a:spcBef>
              <a:spcAft>
                <a:spcPts val="0"/>
              </a:spcAft>
              <a:buClr>
                <a:schemeClr val="dk1"/>
              </a:buClr>
              <a:buSzPts val="2800"/>
              <a:buAutoNum type="arabicPeriod"/>
            </a:pPr>
            <a:r>
              <a:rPr lang="en-US">
                <a:latin typeface="Quattrocento Sans"/>
                <a:ea typeface="Quattrocento Sans"/>
                <a:cs typeface="Quattrocento Sans"/>
                <a:sym typeface="Quattrocento Sans"/>
              </a:rPr>
              <a:t>Cool accomplishment</a:t>
            </a:r>
            <a:endParaRPr/>
          </a:p>
          <a:p>
            <a:pPr indent="-514350" lvl="0" marL="514350" rtl="0" algn="l">
              <a:lnSpc>
                <a:spcPct val="90000"/>
              </a:lnSpc>
              <a:spcBef>
                <a:spcPts val="1000"/>
              </a:spcBef>
              <a:spcAft>
                <a:spcPts val="0"/>
              </a:spcAft>
              <a:buClr>
                <a:schemeClr val="dk1"/>
              </a:buClr>
              <a:buSzPts val="2800"/>
              <a:buAutoNum type="arabicPeriod"/>
            </a:pPr>
            <a:r>
              <a:rPr lang="en-US">
                <a:latin typeface="Quattrocento Sans"/>
                <a:ea typeface="Quattrocento Sans"/>
                <a:cs typeface="Quattrocento Sans"/>
                <a:sym typeface="Quattrocento Sans"/>
              </a:rPr>
              <a:t>Cool accomplishment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0C0"/>
        </a:solidFill>
      </p:bgPr>
    </p:bg>
    <p:spTree>
      <p:nvGrpSpPr>
        <p:cNvPr id="202" name="Shape 202"/>
        <p:cNvGrpSpPr/>
        <p:nvPr/>
      </p:nvGrpSpPr>
      <p:grpSpPr>
        <a:xfrm>
          <a:off x="0" y="0"/>
          <a:ext cx="0" cy="0"/>
          <a:chOff x="0" y="0"/>
          <a:chExt cx="0" cy="0"/>
        </a:xfrm>
      </p:grpSpPr>
      <p:sp>
        <p:nvSpPr>
          <p:cNvPr id="203" name="Google Shape;20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Add your work experience</a:t>
            </a:r>
            <a:endParaRPr/>
          </a:p>
        </p:txBody>
      </p:sp>
      <p:pic>
        <p:nvPicPr>
          <p:cNvPr id="204" name="Google Shape;204;p24"/>
          <p:cNvPicPr preferRelativeResize="0"/>
          <p:nvPr/>
        </p:nvPicPr>
        <p:blipFill rotWithShape="1">
          <a:blip r:embed="rId3">
            <a:alphaModFix/>
          </a:blip>
          <a:srcRect b="0" l="0" r="0" t="0"/>
          <a:stretch/>
        </p:blipFill>
        <p:spPr>
          <a:xfrm>
            <a:off x="1696416" y="2314989"/>
            <a:ext cx="8799167" cy="25833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0C0"/>
        </a:solidFill>
      </p:bgPr>
    </p:bg>
    <p:spTree>
      <p:nvGrpSpPr>
        <p:cNvPr id="209" name="Shape 209"/>
        <p:cNvGrpSpPr/>
        <p:nvPr/>
      </p:nvGrpSpPr>
      <p:grpSpPr>
        <a:xfrm>
          <a:off x="0" y="0"/>
          <a:ext cx="0" cy="0"/>
          <a:chOff x="0" y="0"/>
          <a:chExt cx="0" cy="0"/>
        </a:xfrm>
      </p:grpSpPr>
      <p:sp>
        <p:nvSpPr>
          <p:cNvPr id="210" name="Google Shape;2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Add your skills, education, and about you</a:t>
            </a:r>
            <a:endParaRPr/>
          </a:p>
        </p:txBody>
      </p:sp>
      <p:pic>
        <p:nvPicPr>
          <p:cNvPr id="211" name="Google Shape;211;p25"/>
          <p:cNvPicPr preferRelativeResize="0"/>
          <p:nvPr/>
        </p:nvPicPr>
        <p:blipFill rotWithShape="1">
          <a:blip r:embed="rId3">
            <a:alphaModFix/>
          </a:blip>
          <a:srcRect b="0" l="0" r="0" t="0"/>
          <a:stretch/>
        </p:blipFill>
        <p:spPr>
          <a:xfrm>
            <a:off x="2266950" y="1904448"/>
            <a:ext cx="7658100" cy="584200"/>
          </a:xfrm>
          <a:prstGeom prst="rect">
            <a:avLst/>
          </a:prstGeom>
          <a:noFill/>
          <a:ln>
            <a:noFill/>
          </a:ln>
        </p:spPr>
      </p:pic>
      <p:pic>
        <p:nvPicPr>
          <p:cNvPr id="212" name="Google Shape;212;p25"/>
          <p:cNvPicPr preferRelativeResize="0"/>
          <p:nvPr/>
        </p:nvPicPr>
        <p:blipFill rotWithShape="1">
          <a:blip r:embed="rId4">
            <a:alphaModFix/>
          </a:blip>
          <a:srcRect b="0" l="0" r="0" t="0"/>
          <a:stretch/>
        </p:blipFill>
        <p:spPr>
          <a:xfrm>
            <a:off x="1422400" y="2702408"/>
            <a:ext cx="9347200" cy="2070100"/>
          </a:xfrm>
          <a:prstGeom prst="rect">
            <a:avLst/>
          </a:prstGeom>
          <a:noFill/>
          <a:ln>
            <a:noFill/>
          </a:ln>
        </p:spPr>
      </p:pic>
      <p:pic>
        <p:nvPicPr>
          <p:cNvPr id="213" name="Google Shape;213;p25"/>
          <p:cNvPicPr preferRelativeResize="0"/>
          <p:nvPr/>
        </p:nvPicPr>
        <p:blipFill rotWithShape="1">
          <a:blip r:embed="rId5">
            <a:alphaModFix/>
          </a:blip>
          <a:srcRect b="0" l="0" r="0" t="0"/>
          <a:stretch/>
        </p:blipFill>
        <p:spPr>
          <a:xfrm>
            <a:off x="1035050" y="5235919"/>
            <a:ext cx="10121900" cy="57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18" name="Shape 218"/>
        <p:cNvGrpSpPr/>
        <p:nvPr/>
      </p:nvGrpSpPr>
      <p:grpSpPr>
        <a:xfrm>
          <a:off x="0" y="0"/>
          <a:ext cx="0" cy="0"/>
          <a:chOff x="0" y="0"/>
          <a:chExt cx="0" cy="0"/>
        </a:xfrm>
      </p:grpSpPr>
      <p:sp>
        <p:nvSpPr>
          <p:cNvPr id="219" name="Google Shape;219;p26"/>
          <p:cNvSpPr/>
          <p:nvPr/>
        </p:nvSpPr>
        <p:spPr>
          <a:xfrm>
            <a:off x="0" y="0"/>
            <a:ext cx="12188952" cy="6858000"/>
          </a:xfrm>
          <a:prstGeom prst="rect">
            <a:avLst/>
          </a:prstGeom>
          <a:solidFill>
            <a:srgbClr val="8BD6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26"/>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Quattrocento Sans"/>
              <a:buNone/>
            </a:pPr>
            <a:r>
              <a:rPr lang="en-US" sz="5200">
                <a:solidFill>
                  <a:schemeClr val="dk1"/>
                </a:solidFill>
                <a:latin typeface="Quattrocento Sans"/>
                <a:ea typeface="Quattrocento Sans"/>
                <a:cs typeface="Quattrocento Sans"/>
                <a:sym typeface="Quattrocento Sans"/>
              </a:rPr>
              <a:t>Adding style using CSS</a:t>
            </a:r>
            <a:endParaRPr/>
          </a:p>
        </p:txBody>
      </p:sp>
      <p:sp>
        <p:nvSpPr>
          <p:cNvPr id="221" name="Google Shape;221;p26"/>
          <p:cNvSpPr txBox="1"/>
          <p:nvPr/>
        </p:nvSpPr>
        <p:spPr>
          <a:xfrm>
            <a:off x="2406927" y="6303863"/>
            <a:ext cx="15426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3"/>
              </a:rPr>
              <a:t>Image Source</a:t>
            </a:r>
            <a:endParaRPr sz="1800">
              <a:solidFill>
                <a:schemeClr val="dk1"/>
              </a:solidFill>
              <a:latin typeface="Quattrocento Sans"/>
              <a:ea typeface="Quattrocento Sans"/>
              <a:cs typeface="Quattrocento Sans"/>
              <a:sym typeface="Quattrocento Sans"/>
            </a:endParaRPr>
          </a:p>
        </p:txBody>
      </p:sp>
      <p:pic>
        <p:nvPicPr>
          <p:cNvPr descr="CSS selectors" id="222" name="Google Shape;222;p26"/>
          <p:cNvPicPr preferRelativeResize="0"/>
          <p:nvPr/>
        </p:nvPicPr>
        <p:blipFill rotWithShape="1">
          <a:blip r:embed="rId4">
            <a:alphaModFix/>
          </a:blip>
          <a:srcRect b="0" l="0" r="0" t="0"/>
          <a:stretch/>
        </p:blipFill>
        <p:spPr>
          <a:xfrm>
            <a:off x="2473187" y="1690688"/>
            <a:ext cx="7245625" cy="45653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27" name="Shape 227"/>
        <p:cNvGrpSpPr/>
        <p:nvPr/>
      </p:nvGrpSpPr>
      <p:grpSpPr>
        <a:xfrm>
          <a:off x="0" y="0"/>
          <a:ext cx="0" cy="0"/>
          <a:chOff x="0" y="0"/>
          <a:chExt cx="0" cy="0"/>
        </a:xfrm>
      </p:grpSpPr>
      <p:sp>
        <p:nvSpPr>
          <p:cNvPr id="228" name="Google Shape;228;p27"/>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Quattrocento Sans"/>
              <a:buNone/>
            </a:pPr>
            <a:r>
              <a:rPr lang="en-US" sz="5200">
                <a:solidFill>
                  <a:schemeClr val="dk1"/>
                </a:solidFill>
                <a:latin typeface="Quattrocento Sans"/>
                <a:ea typeface="Quattrocento Sans"/>
                <a:cs typeface="Quattrocento Sans"/>
                <a:sym typeface="Quattrocento Sans"/>
              </a:rPr>
              <a:t>Adding style to a page</a:t>
            </a:r>
            <a:endParaRPr/>
          </a:p>
        </p:txBody>
      </p:sp>
      <p:pic>
        <p:nvPicPr>
          <p:cNvPr descr="Free Browser Chrome Clipart in AI, SVG, EPS or PSD" id="229" name="Google Shape;229;p27"/>
          <p:cNvPicPr preferRelativeResize="0"/>
          <p:nvPr/>
        </p:nvPicPr>
        <p:blipFill rotWithShape="1">
          <a:blip r:embed="rId3">
            <a:alphaModFix/>
          </a:blip>
          <a:srcRect b="0" l="0" r="0" t="0"/>
          <a:stretch/>
        </p:blipFill>
        <p:spPr>
          <a:xfrm>
            <a:off x="2497657" y="1549345"/>
            <a:ext cx="7454725" cy="4745437"/>
          </a:xfrm>
          <a:prstGeom prst="rect">
            <a:avLst/>
          </a:prstGeom>
          <a:noFill/>
          <a:ln>
            <a:noFill/>
          </a:ln>
        </p:spPr>
      </p:pic>
      <p:sp>
        <p:nvSpPr>
          <p:cNvPr id="230" name="Google Shape;230;p27"/>
          <p:cNvSpPr txBox="1"/>
          <p:nvPr/>
        </p:nvSpPr>
        <p:spPr>
          <a:xfrm>
            <a:off x="4441911" y="2142710"/>
            <a:ext cx="3920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github.dev/your-username/resume</a:t>
            </a:r>
            <a:endParaRPr/>
          </a:p>
        </p:txBody>
      </p:sp>
      <p:pic>
        <p:nvPicPr>
          <p:cNvPr id="231" name="Google Shape;231;p27"/>
          <p:cNvPicPr preferRelativeResize="0"/>
          <p:nvPr/>
        </p:nvPicPr>
        <p:blipFill rotWithShape="1">
          <a:blip r:embed="rId4">
            <a:alphaModFix/>
          </a:blip>
          <a:srcRect b="43237" l="0" r="4029" t="0"/>
          <a:stretch/>
        </p:blipFill>
        <p:spPr>
          <a:xfrm>
            <a:off x="3265803" y="2600143"/>
            <a:ext cx="232772" cy="2931788"/>
          </a:xfrm>
          <a:prstGeom prst="rect">
            <a:avLst/>
          </a:prstGeom>
          <a:noFill/>
          <a:ln>
            <a:noFill/>
          </a:ln>
        </p:spPr>
      </p:pic>
      <p:sp>
        <p:nvSpPr>
          <p:cNvPr id="232" name="Google Shape;232;p27"/>
          <p:cNvSpPr txBox="1"/>
          <p:nvPr/>
        </p:nvSpPr>
        <p:spPr>
          <a:xfrm>
            <a:off x="3511828" y="2891011"/>
            <a:ext cx="6076159"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1. Create a new file called style.css</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2. Add your CSS to style your page </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rgbClr val="00B050"/>
                </a:solidFill>
                <a:latin typeface="Quattrocento Sans"/>
                <a:ea typeface="Quattrocento Sans"/>
                <a:cs typeface="Quattrocento Sans"/>
                <a:sym typeface="Quattrocento Sans"/>
              </a:rPr>
              <a:t>body</a:t>
            </a:r>
            <a:r>
              <a:rPr lang="en-US" sz="16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1600">
                <a:solidFill>
                  <a:srgbClr val="1482AB"/>
                </a:solidFill>
                <a:latin typeface="Quattrocento Sans"/>
                <a:ea typeface="Quattrocento Sans"/>
                <a:cs typeface="Quattrocento Sans"/>
                <a:sym typeface="Quattrocento Sans"/>
              </a:rPr>
              <a:t> font-family</a:t>
            </a:r>
            <a:r>
              <a:rPr lang="en-US" sz="1600">
                <a:solidFill>
                  <a:schemeClr val="dk1"/>
                </a:solidFill>
                <a:latin typeface="Quattrocento Sans"/>
                <a:ea typeface="Quattrocento Sans"/>
                <a:cs typeface="Quattrocento Sans"/>
                <a:sym typeface="Quattrocento Sans"/>
              </a:rPr>
              <a:t>: ‘Segoe UI’, Tahoma, Geneva, Verdana, sans-serif;</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1600">
                <a:solidFill>
                  <a:srgbClr val="1482AB"/>
                </a:solidFill>
                <a:latin typeface="Quattrocento Sans"/>
                <a:ea typeface="Quattrocento Sans"/>
                <a:cs typeface="Quattrocento Sans"/>
                <a:sym typeface="Quattrocento Sans"/>
              </a:rPr>
              <a:t>font-size</a:t>
            </a:r>
            <a:r>
              <a:rPr lang="en-US" sz="1600">
                <a:solidFill>
                  <a:schemeClr val="dk1"/>
                </a:solidFill>
                <a:latin typeface="Quattrocento Sans"/>
                <a:ea typeface="Quattrocento Sans"/>
                <a:cs typeface="Quattrocento Sans"/>
                <a:sym typeface="Quattrocento Sans"/>
              </a:rPr>
              <a:t>: 12px;</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1600">
                <a:solidFill>
                  <a:srgbClr val="1482AB"/>
                </a:solidFill>
                <a:latin typeface="Quattrocento Sans"/>
                <a:ea typeface="Quattrocento Sans"/>
                <a:cs typeface="Quattrocento Sans"/>
                <a:sym typeface="Quattrocento Sans"/>
              </a:rPr>
              <a:t>max-width</a:t>
            </a:r>
            <a:r>
              <a:rPr lang="en-US" sz="1600">
                <a:solidFill>
                  <a:schemeClr val="dk1"/>
                </a:solidFill>
                <a:latin typeface="Quattrocento Sans"/>
                <a:ea typeface="Quattrocento Sans"/>
                <a:cs typeface="Quattrocento Sans"/>
                <a:sym typeface="Quattrocento Sans"/>
              </a:rPr>
              <a:t>: 960px;</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lang="en-US" sz="1600">
                <a:solidFill>
                  <a:srgbClr val="1482AB"/>
                </a:solidFill>
                <a:latin typeface="Quattrocento Sans"/>
                <a:ea typeface="Quattrocento Sans"/>
                <a:cs typeface="Quattrocento Sans"/>
                <a:sym typeface="Quattrocento Sans"/>
              </a:rPr>
              <a:t>margin</a:t>
            </a:r>
            <a:r>
              <a:rPr lang="en-US" sz="1600">
                <a:solidFill>
                  <a:schemeClr val="dk1"/>
                </a:solidFill>
                <a:latin typeface="Quattrocento Sans"/>
                <a:ea typeface="Quattrocento Sans"/>
                <a:cs typeface="Quattrocento Sans"/>
                <a:sym typeface="Quattrocento Sans"/>
              </a:rPr>
              <a:t>: auto;</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37" name="Shape 237"/>
        <p:cNvGrpSpPr/>
        <p:nvPr/>
      </p:nvGrpSpPr>
      <p:grpSpPr>
        <a:xfrm>
          <a:off x="0" y="0"/>
          <a:ext cx="0" cy="0"/>
          <a:chOff x="0" y="0"/>
          <a:chExt cx="0" cy="0"/>
        </a:xfrm>
      </p:grpSpPr>
      <p:sp>
        <p:nvSpPr>
          <p:cNvPr id="238" name="Google Shape;238;p28"/>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Quattrocento Sans"/>
              <a:buNone/>
            </a:pPr>
            <a:r>
              <a:rPr lang="en-US" sz="5200">
                <a:solidFill>
                  <a:schemeClr val="dk1"/>
                </a:solidFill>
                <a:latin typeface="Quattrocento Sans"/>
                <a:ea typeface="Quattrocento Sans"/>
                <a:cs typeface="Quattrocento Sans"/>
                <a:sym typeface="Quattrocento Sans"/>
              </a:rPr>
              <a:t>Sizing</a:t>
            </a:r>
            <a:endParaRPr/>
          </a:p>
        </p:txBody>
      </p:sp>
      <p:pic>
        <p:nvPicPr>
          <p:cNvPr descr="Free Browser Chrome Clipart in AI, SVG, EPS or PSD" id="239" name="Google Shape;239;p28"/>
          <p:cNvPicPr preferRelativeResize="0"/>
          <p:nvPr/>
        </p:nvPicPr>
        <p:blipFill rotWithShape="1">
          <a:blip r:embed="rId3">
            <a:alphaModFix/>
          </a:blip>
          <a:srcRect b="0" l="0" r="0" t="0"/>
          <a:stretch/>
        </p:blipFill>
        <p:spPr>
          <a:xfrm>
            <a:off x="2325718" y="1486567"/>
            <a:ext cx="8236604" cy="5243156"/>
          </a:xfrm>
          <a:prstGeom prst="rect">
            <a:avLst/>
          </a:prstGeom>
          <a:noFill/>
          <a:ln>
            <a:noFill/>
          </a:ln>
        </p:spPr>
      </p:pic>
      <p:sp>
        <p:nvSpPr>
          <p:cNvPr id="240" name="Google Shape;240;p28"/>
          <p:cNvSpPr txBox="1"/>
          <p:nvPr/>
        </p:nvSpPr>
        <p:spPr>
          <a:xfrm>
            <a:off x="4441911" y="2142710"/>
            <a:ext cx="3920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github.dev/your-username/resume</a:t>
            </a:r>
            <a:endParaRPr/>
          </a:p>
        </p:txBody>
      </p:sp>
      <p:pic>
        <p:nvPicPr>
          <p:cNvPr id="241" name="Google Shape;241;p28"/>
          <p:cNvPicPr preferRelativeResize="0"/>
          <p:nvPr/>
        </p:nvPicPr>
        <p:blipFill rotWithShape="1">
          <a:blip r:embed="rId4">
            <a:alphaModFix/>
          </a:blip>
          <a:srcRect b="43237" l="0" r="4029" t="0"/>
          <a:stretch/>
        </p:blipFill>
        <p:spPr>
          <a:xfrm>
            <a:off x="3186291" y="2626646"/>
            <a:ext cx="261774" cy="3297075"/>
          </a:xfrm>
          <a:prstGeom prst="rect">
            <a:avLst/>
          </a:prstGeom>
          <a:noFill/>
          <a:ln>
            <a:noFill/>
          </a:ln>
        </p:spPr>
      </p:pic>
      <p:sp>
        <p:nvSpPr>
          <p:cNvPr id="242" name="Google Shape;242;p28"/>
          <p:cNvSpPr txBox="1"/>
          <p:nvPr/>
        </p:nvSpPr>
        <p:spPr>
          <a:xfrm>
            <a:off x="3564836" y="2734645"/>
            <a:ext cx="6076159"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B050"/>
                </a:solidFill>
                <a:latin typeface="Quattrocento Sans"/>
                <a:ea typeface="Quattrocento Sans"/>
                <a:cs typeface="Quattrocento Sans"/>
                <a:sym typeface="Quattrocento Sans"/>
              </a:rPr>
              <a:t>h1</a:t>
            </a:r>
            <a:r>
              <a:rPr lang="en-US" sz="1400">
                <a:solidFill>
                  <a:schemeClr val="dk1"/>
                </a:solidFill>
                <a:latin typeface="Quattrocento Sans"/>
                <a:ea typeface="Quattrocento Sans"/>
                <a:cs typeface="Quattrocento Sans"/>
                <a:sym typeface="Quattrocento Sans"/>
              </a:rPr>
              <a:t> {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font-size</a:t>
            </a:r>
            <a:r>
              <a:rPr lang="en-US" sz="1400">
                <a:solidFill>
                  <a:schemeClr val="dk1"/>
                </a:solidFill>
                <a:latin typeface="Quattrocento Sans"/>
                <a:ea typeface="Quattrocento Sans"/>
                <a:cs typeface="Quattrocento Sans"/>
                <a:sym typeface="Quattrocento Sans"/>
              </a:rPr>
              <a:t>: 3em;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letter-spacing</a:t>
            </a:r>
            <a:r>
              <a:rPr lang="en-US" sz="1400">
                <a:solidFill>
                  <a:schemeClr val="dk1"/>
                </a:solidFill>
                <a:latin typeface="Quattrocento Sans"/>
                <a:ea typeface="Quattrocento Sans"/>
                <a:cs typeface="Quattrocento Sans"/>
                <a:sym typeface="Quattrocento Sans"/>
              </a:rPr>
              <a:t>: .6em;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padding-top</a:t>
            </a:r>
            <a:r>
              <a:rPr lang="en-US" sz="1400">
                <a:solidFill>
                  <a:schemeClr val="dk1"/>
                </a:solidFill>
                <a:latin typeface="Quattrocento Sans"/>
                <a:ea typeface="Quattrocento Sans"/>
                <a:cs typeface="Quattrocento Sans"/>
                <a:sym typeface="Quattrocento Sans"/>
              </a:rPr>
              <a:t>: 1em;</a:t>
            </a:r>
            <a:endParaRPr sz="14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padding-bottom</a:t>
            </a:r>
            <a:r>
              <a:rPr lang="en-US" sz="1400">
                <a:solidFill>
                  <a:schemeClr val="dk1"/>
                </a:solidFill>
                <a:latin typeface="Quattrocento Sans"/>
                <a:ea typeface="Quattrocento Sans"/>
                <a:cs typeface="Quattrocento Sans"/>
                <a:sym typeface="Quattrocento Sans"/>
              </a:rPr>
              <a:t>: 1em;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rPr lang="en-US" sz="1400">
                <a:solidFill>
                  <a:srgbClr val="00B050"/>
                </a:solidFill>
                <a:latin typeface="Quattrocento Sans"/>
                <a:ea typeface="Quattrocento Sans"/>
                <a:cs typeface="Quattrocento Sans"/>
                <a:sym typeface="Quattrocento Sans"/>
              </a:rPr>
              <a:t>h2</a:t>
            </a:r>
            <a:r>
              <a:rPr lang="en-US" sz="1400">
                <a:solidFill>
                  <a:schemeClr val="dk1"/>
                </a:solidFill>
                <a:latin typeface="Quattrocento Sans"/>
                <a:ea typeface="Quattrocento Sans"/>
                <a:cs typeface="Quattrocento Sans"/>
                <a:sym typeface="Quattrocento Sans"/>
              </a:rPr>
              <a:t> {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font-size</a:t>
            </a:r>
            <a:r>
              <a:rPr lang="en-US" sz="1400">
                <a:solidFill>
                  <a:schemeClr val="dk1"/>
                </a:solidFill>
                <a:latin typeface="Quattrocento Sans"/>
                <a:ea typeface="Quattrocento Sans"/>
                <a:cs typeface="Quattrocento Sans"/>
                <a:sym typeface="Quattrocento Sans"/>
              </a:rPr>
              <a:t>: 1.5em;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padding-bottom</a:t>
            </a:r>
            <a:r>
              <a:rPr lang="en-US" sz="1400">
                <a:solidFill>
                  <a:schemeClr val="dk1"/>
                </a:solidFill>
                <a:latin typeface="Quattrocento Sans"/>
                <a:ea typeface="Quattrocento Sans"/>
                <a:cs typeface="Quattrocento Sans"/>
                <a:sym typeface="Quattrocento Sans"/>
              </a:rPr>
              <a:t>: 1em;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rPr lang="en-US" sz="1400">
                <a:solidFill>
                  <a:srgbClr val="00B050"/>
                </a:solidFill>
                <a:latin typeface="Quattrocento Sans"/>
                <a:ea typeface="Quattrocento Sans"/>
                <a:cs typeface="Quattrocento Sans"/>
                <a:sym typeface="Quattrocento Sans"/>
              </a:rPr>
              <a:t>h3</a:t>
            </a:r>
            <a:r>
              <a:rPr lang="en-US" sz="1400">
                <a:solidFill>
                  <a:schemeClr val="dk1"/>
                </a:solidFill>
                <a:latin typeface="Quattrocento Sans"/>
                <a:ea typeface="Quattrocento Sans"/>
                <a:cs typeface="Quattrocento Sans"/>
                <a:sym typeface="Quattrocento Sans"/>
              </a:rPr>
              <a:t> {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font-size</a:t>
            </a:r>
            <a:r>
              <a:rPr lang="en-US" sz="1400">
                <a:solidFill>
                  <a:schemeClr val="dk1"/>
                </a:solidFill>
                <a:latin typeface="Quattrocento Sans"/>
                <a:ea typeface="Quattrocento Sans"/>
                <a:cs typeface="Quattrocento Sans"/>
                <a:sym typeface="Quattrocento Sans"/>
              </a:rPr>
              <a:t>: 1em;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r>
              <a:rPr lang="en-US" sz="1400">
                <a:solidFill>
                  <a:srgbClr val="1482AB"/>
                </a:solidFill>
                <a:latin typeface="Quattrocento Sans"/>
                <a:ea typeface="Quattrocento Sans"/>
                <a:cs typeface="Quattrocento Sans"/>
                <a:sym typeface="Quattrocento Sans"/>
              </a:rPr>
              <a:t>padding-bottom</a:t>
            </a:r>
            <a:r>
              <a:rPr lang="en-US" sz="1400">
                <a:solidFill>
                  <a:schemeClr val="dk1"/>
                </a:solidFill>
                <a:latin typeface="Quattrocento Sans"/>
                <a:ea typeface="Quattrocento Sans"/>
                <a:cs typeface="Quattrocento Sans"/>
                <a:sym typeface="Quattrocento Sans"/>
              </a:rPr>
              <a:t>: 1em; </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47" name="Shape 247"/>
        <p:cNvGrpSpPr/>
        <p:nvPr/>
      </p:nvGrpSpPr>
      <p:grpSpPr>
        <a:xfrm>
          <a:off x="0" y="0"/>
          <a:ext cx="0" cy="0"/>
          <a:chOff x="0" y="0"/>
          <a:chExt cx="0" cy="0"/>
        </a:xfrm>
      </p:grpSpPr>
      <p:sp>
        <p:nvSpPr>
          <p:cNvPr id="248" name="Google Shape;248;p29"/>
          <p:cNvSpPr/>
          <p:nvPr/>
        </p:nvSpPr>
        <p:spPr>
          <a:xfrm>
            <a:off x="-1" y="0"/>
            <a:ext cx="12188952" cy="6858000"/>
          </a:xfrm>
          <a:prstGeom prst="rect">
            <a:avLst/>
          </a:prstGeom>
          <a:solidFill>
            <a:srgbClr val="8BD6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9"/>
          <p:cNvSpPr txBox="1"/>
          <p:nvPr>
            <p:ph type="title"/>
          </p:nvPr>
        </p:nvSpPr>
        <p:spPr>
          <a:xfrm>
            <a:off x="838200" y="365125"/>
            <a:ext cx="10515600" cy="186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Quattrocento Sans"/>
              <a:buNone/>
            </a:pPr>
            <a:r>
              <a:rPr lang="en-US" sz="5200">
                <a:solidFill>
                  <a:schemeClr val="dk1"/>
                </a:solidFill>
                <a:latin typeface="Quattrocento Sans"/>
                <a:ea typeface="Quattrocento Sans"/>
                <a:cs typeface="Quattrocento Sans"/>
                <a:sym typeface="Quattrocento Sans"/>
              </a:rPr>
              <a:t>Using CSS grids</a:t>
            </a:r>
            <a:endParaRPr/>
          </a:p>
        </p:txBody>
      </p:sp>
      <p:pic>
        <p:nvPicPr>
          <p:cNvPr descr="Text&#10;&#10;Description automatically generated with low confidence" id="250" name="Google Shape;250;p29"/>
          <p:cNvPicPr preferRelativeResize="0"/>
          <p:nvPr/>
        </p:nvPicPr>
        <p:blipFill rotWithShape="1">
          <a:blip r:embed="rId3">
            <a:alphaModFix/>
          </a:blip>
          <a:srcRect b="0" l="0" r="0" t="0"/>
          <a:stretch/>
        </p:blipFill>
        <p:spPr>
          <a:xfrm>
            <a:off x="434043" y="2365285"/>
            <a:ext cx="5322643" cy="3938756"/>
          </a:xfrm>
          <a:prstGeom prst="rect">
            <a:avLst/>
          </a:prstGeom>
          <a:noFill/>
          <a:ln>
            <a:noFill/>
          </a:ln>
        </p:spPr>
      </p:pic>
      <p:pic>
        <p:nvPicPr>
          <p:cNvPr id="251" name="Google Shape;251;p29"/>
          <p:cNvPicPr preferRelativeResize="0"/>
          <p:nvPr/>
        </p:nvPicPr>
        <p:blipFill rotWithShape="1">
          <a:blip r:embed="rId4">
            <a:alphaModFix/>
          </a:blip>
          <a:srcRect b="0" l="0" r="0" t="0"/>
          <a:stretch/>
        </p:blipFill>
        <p:spPr>
          <a:xfrm>
            <a:off x="6182505" y="2950451"/>
            <a:ext cx="5828261" cy="27684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56" name="Shape 256"/>
        <p:cNvGrpSpPr/>
        <p:nvPr/>
      </p:nvGrpSpPr>
      <p:grpSpPr>
        <a:xfrm>
          <a:off x="0" y="0"/>
          <a:ext cx="0" cy="0"/>
          <a:chOff x="0" y="0"/>
          <a:chExt cx="0" cy="0"/>
        </a:xfrm>
      </p:grpSpPr>
      <p:sp>
        <p:nvSpPr>
          <p:cNvPr id="257" name="Google Shape;257;p30"/>
          <p:cNvSpPr/>
          <p:nvPr/>
        </p:nvSpPr>
        <p:spPr>
          <a:xfrm>
            <a:off x="0" y="0"/>
            <a:ext cx="12188952" cy="6858000"/>
          </a:xfrm>
          <a:prstGeom prst="rect">
            <a:avLst/>
          </a:prstGeom>
          <a:solidFill>
            <a:srgbClr val="8BD6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0"/>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lang="en-US" sz="5200">
                <a:solidFill>
                  <a:schemeClr val="dk1"/>
                </a:solidFill>
                <a:latin typeface="Calibri"/>
                <a:ea typeface="Calibri"/>
                <a:cs typeface="Calibri"/>
                <a:sym typeface="Calibri"/>
              </a:rPr>
              <a:t>Controlling spacing with the box model</a:t>
            </a:r>
            <a:endParaRPr/>
          </a:p>
        </p:txBody>
      </p:sp>
      <p:pic>
        <p:nvPicPr>
          <p:cNvPr descr="The box model with Hello world text in the middle, padding indicated between the text and border, and margin indicated between the border and the outside" id="259" name="Google Shape;259;p30"/>
          <p:cNvPicPr preferRelativeResize="0"/>
          <p:nvPr/>
        </p:nvPicPr>
        <p:blipFill rotWithShape="1">
          <a:blip r:embed="rId3">
            <a:alphaModFix/>
          </a:blip>
          <a:srcRect b="0" l="0" r="0" t="0"/>
          <a:stretch/>
        </p:blipFill>
        <p:spPr>
          <a:xfrm>
            <a:off x="838200" y="2113364"/>
            <a:ext cx="10512547" cy="3914427"/>
          </a:xfrm>
          <a:prstGeom prst="rect">
            <a:avLst/>
          </a:prstGeom>
          <a:noFill/>
          <a:ln>
            <a:noFill/>
          </a:ln>
        </p:spPr>
      </p:pic>
      <p:sp>
        <p:nvSpPr>
          <p:cNvPr id="260" name="Google Shape;260;p30"/>
          <p:cNvSpPr txBox="1"/>
          <p:nvPr/>
        </p:nvSpPr>
        <p:spPr>
          <a:xfrm>
            <a:off x="11847443" y="2093843"/>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65" name="Shape 265"/>
        <p:cNvGrpSpPr/>
        <p:nvPr/>
      </p:nvGrpSpPr>
      <p:grpSpPr>
        <a:xfrm>
          <a:off x="0" y="0"/>
          <a:ext cx="0" cy="0"/>
          <a:chOff x="0" y="0"/>
          <a:chExt cx="0" cy="0"/>
        </a:xfrm>
      </p:grpSpPr>
      <p:sp>
        <p:nvSpPr>
          <p:cNvPr id="266" name="Google Shape;26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Selecting an element by ID</a:t>
            </a:r>
            <a:endParaRPr/>
          </a:p>
        </p:txBody>
      </p:sp>
      <p:pic>
        <p:nvPicPr>
          <p:cNvPr id="267" name="Google Shape;267;p31"/>
          <p:cNvPicPr preferRelativeResize="0"/>
          <p:nvPr/>
        </p:nvPicPr>
        <p:blipFill rotWithShape="1">
          <a:blip r:embed="rId3">
            <a:alphaModFix/>
          </a:blip>
          <a:srcRect b="0" l="0" r="0" t="0"/>
          <a:stretch/>
        </p:blipFill>
        <p:spPr>
          <a:xfrm>
            <a:off x="1219475" y="2433707"/>
            <a:ext cx="6504379" cy="2072032"/>
          </a:xfrm>
          <a:prstGeom prst="rect">
            <a:avLst/>
          </a:prstGeom>
          <a:noFill/>
          <a:ln>
            <a:noFill/>
          </a:ln>
        </p:spPr>
      </p:pic>
      <p:cxnSp>
        <p:nvCxnSpPr>
          <p:cNvPr id="268" name="Google Shape;268;p31"/>
          <p:cNvCxnSpPr/>
          <p:nvPr/>
        </p:nvCxnSpPr>
        <p:spPr>
          <a:xfrm rot="10800000">
            <a:off x="2491409" y="3246783"/>
            <a:ext cx="2305878" cy="1762539"/>
          </a:xfrm>
          <a:prstGeom prst="straightConnector1">
            <a:avLst/>
          </a:prstGeom>
          <a:noFill/>
          <a:ln cap="flat" cmpd="sng" w="69850">
            <a:solidFill>
              <a:schemeClr val="accent1"/>
            </a:solidFill>
            <a:prstDash val="solid"/>
            <a:miter lim="800000"/>
            <a:headEnd len="sm" w="sm" type="none"/>
            <a:tailEnd len="med" w="med" type="triangle"/>
          </a:ln>
        </p:spPr>
      </p:cxnSp>
      <p:sp>
        <p:nvSpPr>
          <p:cNvPr id="269" name="Google Shape;269;p31"/>
          <p:cNvSpPr txBox="1"/>
          <p:nvPr/>
        </p:nvSpPr>
        <p:spPr>
          <a:xfrm>
            <a:off x="4804813" y="5009322"/>
            <a:ext cx="12911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id property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4"/>
          <p:cNvPicPr preferRelativeResize="0"/>
          <p:nvPr/>
        </p:nvPicPr>
        <p:blipFill>
          <a:blip r:embed="rId3">
            <a:alphaModFix/>
          </a:blip>
          <a:stretch>
            <a:fillRect/>
          </a:stretch>
        </p:blipFill>
        <p:spPr>
          <a:xfrm>
            <a:off x="0" y="194101"/>
            <a:ext cx="6403327" cy="6162499"/>
          </a:xfrm>
          <a:prstGeom prst="rect">
            <a:avLst/>
          </a:prstGeom>
          <a:noFill/>
          <a:ln>
            <a:noFill/>
          </a:ln>
        </p:spPr>
      </p:pic>
      <p:sp>
        <p:nvSpPr>
          <p:cNvPr id="99" name="Google Shape;99;p14"/>
          <p:cNvSpPr txBox="1"/>
          <p:nvPr>
            <p:ph idx="1" type="body"/>
          </p:nvPr>
        </p:nvSpPr>
        <p:spPr>
          <a:xfrm>
            <a:off x="6509500" y="291150"/>
            <a:ext cx="5682600" cy="6469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4500"/>
              <a:t>    </a:t>
            </a:r>
            <a:r>
              <a:rPr b="1" lang="en-US" sz="4500"/>
              <a:t>Abayomi Abiodun</a:t>
            </a:r>
            <a:r>
              <a:rPr lang="en-US"/>
              <a:t> </a:t>
            </a:r>
            <a:endParaRPr/>
          </a:p>
          <a:p>
            <a:pPr indent="0" lvl="0" marL="0" rtl="0" algn="l">
              <a:spcBef>
                <a:spcPts val="1000"/>
              </a:spcBef>
              <a:spcAft>
                <a:spcPts val="0"/>
              </a:spcAft>
              <a:buNone/>
            </a:pPr>
            <a:r>
              <a:rPr lang="en-US"/>
              <a:t>A microbiology </a:t>
            </a:r>
            <a:r>
              <a:rPr lang="en-US"/>
              <a:t>undergraduate, working as a Data Analysis/Science Tutor at Ijan africa, he’s a microsoft learn student ambassador at Microsoft, he’s also a Data Science/ML Team Lead at Google Developer Student Club OAU, he’s also a core member of DSN - Data Scientists Network/Data Science Nigeria where he has facilitated different ML/AI classes.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D6C0"/>
        </a:solidFill>
      </p:bgPr>
    </p:bg>
    <p:spTree>
      <p:nvGrpSpPr>
        <p:cNvPr id="274" name="Shape 274"/>
        <p:cNvGrpSpPr/>
        <p:nvPr/>
      </p:nvGrpSpPr>
      <p:grpSpPr>
        <a:xfrm>
          <a:off x="0" y="0"/>
          <a:ext cx="0" cy="0"/>
          <a:chOff x="0" y="0"/>
          <a:chExt cx="0" cy="0"/>
        </a:xfrm>
      </p:grpSpPr>
      <p:pic>
        <p:nvPicPr>
          <p:cNvPr descr="Free Browser Chrome Clipart in AI, SVG, EPS or PSD" id="275" name="Google Shape;275;p32"/>
          <p:cNvPicPr preferRelativeResize="0"/>
          <p:nvPr/>
        </p:nvPicPr>
        <p:blipFill rotWithShape="1">
          <a:blip r:embed="rId3">
            <a:alphaModFix/>
          </a:blip>
          <a:srcRect b="0" l="0" r="0" t="0"/>
          <a:stretch/>
        </p:blipFill>
        <p:spPr>
          <a:xfrm>
            <a:off x="1474008" y="195469"/>
            <a:ext cx="9243983" cy="6467061"/>
          </a:xfrm>
          <a:prstGeom prst="rect">
            <a:avLst/>
          </a:prstGeom>
          <a:noFill/>
          <a:ln>
            <a:noFill/>
          </a:ln>
        </p:spPr>
      </p:pic>
      <p:pic>
        <p:nvPicPr>
          <p:cNvPr id="276" name="Google Shape;276;p32"/>
          <p:cNvPicPr preferRelativeResize="0"/>
          <p:nvPr/>
        </p:nvPicPr>
        <p:blipFill rotWithShape="1">
          <a:blip r:embed="rId4">
            <a:alphaModFix/>
          </a:blip>
          <a:srcRect b="0" l="0" r="0" t="0"/>
          <a:stretch/>
        </p:blipFill>
        <p:spPr>
          <a:xfrm>
            <a:off x="3012046" y="1748458"/>
            <a:ext cx="6366265" cy="40162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CDA8"/>
        </a:solidFill>
      </p:bgPr>
    </p:bg>
    <p:spTree>
      <p:nvGrpSpPr>
        <p:cNvPr id="281" name="Shape 281"/>
        <p:cNvGrpSpPr/>
        <p:nvPr/>
      </p:nvGrpSpPr>
      <p:grpSpPr>
        <a:xfrm>
          <a:off x="0" y="0"/>
          <a:ext cx="0" cy="0"/>
          <a:chOff x="0" y="0"/>
          <a:chExt cx="0" cy="0"/>
        </a:xfrm>
      </p:grpSpPr>
      <p:sp>
        <p:nvSpPr>
          <p:cNvPr id="282" name="Google Shape;282;p33"/>
          <p:cNvSpPr/>
          <p:nvPr/>
        </p:nvSpPr>
        <p:spPr>
          <a:xfrm>
            <a:off x="0" y="0"/>
            <a:ext cx="12188952" cy="6858000"/>
          </a:xfrm>
          <a:prstGeom prst="rect">
            <a:avLst/>
          </a:prstGeom>
          <a:solidFill>
            <a:srgbClr val="EDCD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3"/>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Quattrocento Sans"/>
              <a:buNone/>
            </a:pPr>
            <a:r>
              <a:rPr lang="en-US" sz="5200">
                <a:solidFill>
                  <a:schemeClr val="dk1"/>
                </a:solidFill>
                <a:latin typeface="Quattrocento Sans"/>
                <a:ea typeface="Quattrocento Sans"/>
                <a:cs typeface="Quattrocento Sans"/>
                <a:sym typeface="Quattrocento Sans"/>
              </a:rPr>
              <a:t>Creating your website</a:t>
            </a:r>
            <a:endParaRPr/>
          </a:p>
        </p:txBody>
      </p:sp>
      <p:pic>
        <p:nvPicPr>
          <p:cNvPr descr="The GitHub Pages settings page, showing the main branch selected as the source." id="284" name="Google Shape;284;p33"/>
          <p:cNvPicPr preferRelativeResize="0"/>
          <p:nvPr/>
        </p:nvPicPr>
        <p:blipFill rotWithShape="1">
          <a:blip r:embed="rId3">
            <a:alphaModFix/>
          </a:blip>
          <a:srcRect b="0" l="0" r="0" t="0"/>
          <a:stretch/>
        </p:blipFill>
        <p:spPr>
          <a:xfrm>
            <a:off x="838200" y="2756509"/>
            <a:ext cx="10512547" cy="2628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Free Browser Chrome Clipart in AI, SVG, EPS or PSD" id="290" name="Google Shape;290;p34"/>
          <p:cNvPicPr preferRelativeResize="0"/>
          <p:nvPr/>
        </p:nvPicPr>
        <p:blipFill rotWithShape="1">
          <a:blip r:embed="rId3">
            <a:alphaModFix/>
          </a:blip>
          <a:srcRect b="0" l="0" r="0" t="0"/>
          <a:stretch/>
        </p:blipFill>
        <p:spPr>
          <a:xfrm>
            <a:off x="31872" y="18884"/>
            <a:ext cx="6396830" cy="4475202"/>
          </a:xfrm>
          <a:prstGeom prst="rect">
            <a:avLst/>
          </a:prstGeom>
          <a:noFill/>
          <a:ln>
            <a:noFill/>
          </a:ln>
        </p:spPr>
      </p:pic>
      <p:sp>
        <p:nvSpPr>
          <p:cNvPr id="291" name="Google Shape;291;p34"/>
          <p:cNvSpPr txBox="1"/>
          <p:nvPr/>
        </p:nvSpPr>
        <p:spPr>
          <a:xfrm>
            <a:off x="1646011" y="576743"/>
            <a:ext cx="3510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your-username.github.io/resume/</a:t>
            </a:r>
            <a:endParaRPr sz="1800">
              <a:solidFill>
                <a:schemeClr val="dk1"/>
              </a:solidFill>
              <a:latin typeface="Quattrocento Sans"/>
              <a:ea typeface="Quattrocento Sans"/>
              <a:cs typeface="Quattrocento Sans"/>
              <a:sym typeface="Quattrocento Sans"/>
            </a:endParaRPr>
          </a:p>
        </p:txBody>
      </p:sp>
      <p:sp>
        <p:nvSpPr>
          <p:cNvPr id="292" name="Google Shape;292;p34"/>
          <p:cNvSpPr txBox="1"/>
          <p:nvPr/>
        </p:nvSpPr>
        <p:spPr>
          <a:xfrm>
            <a:off x="1139454" y="1503934"/>
            <a:ext cx="390551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To continue growing your web development skills, </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Modify this page! Experiment with more styles and content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Explore content on </a:t>
            </a:r>
            <a:r>
              <a:rPr lang="en-US" sz="1800" u="sng">
                <a:solidFill>
                  <a:schemeClr val="hlink"/>
                </a:solidFill>
                <a:latin typeface="Quattrocento Sans"/>
                <a:ea typeface="Quattrocento Sans"/>
                <a:cs typeface="Quattrocento Sans"/>
                <a:sym typeface="Quattrocento Sans"/>
                <a:hlinkClick r:id="rId4"/>
              </a:rPr>
              <a:t>Microsoft Learn</a:t>
            </a:r>
            <a:endParaRPr sz="1800">
              <a:solidFill>
                <a:schemeClr val="dk1"/>
              </a:solidFill>
              <a:latin typeface="Quattrocento Sans"/>
              <a:ea typeface="Quattrocento Sans"/>
              <a:cs typeface="Quattrocento Sans"/>
              <a:sym typeface="Quattrocento Sans"/>
            </a:endParaRPr>
          </a:p>
        </p:txBody>
      </p:sp>
      <p:sp>
        <p:nvSpPr>
          <p:cNvPr id="293" name="Google Shape;293;p34"/>
          <p:cNvSpPr/>
          <p:nvPr/>
        </p:nvSpPr>
        <p:spPr>
          <a:xfrm>
            <a:off x="6936827" y="4014951"/>
            <a:ext cx="4788381" cy="2487833"/>
          </a:xfrm>
          <a:prstGeom prst="rect">
            <a:avLst/>
          </a:prstGeom>
          <a:noFill/>
          <a:ln cap="flat" cmpd="sng" w="9525">
            <a:solidFill>
              <a:schemeClr val="accent1"/>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l">
              <a:spcBef>
                <a:spcPts val="0"/>
              </a:spcBef>
              <a:spcAft>
                <a:spcPts val="0"/>
              </a:spcAft>
              <a:buNone/>
            </a:pPr>
            <a:r>
              <a:t/>
            </a:r>
            <a:endParaRPr sz="2000">
              <a:solidFill>
                <a:srgbClr val="FFFFFF"/>
              </a:solidFill>
              <a:latin typeface="Calibri"/>
              <a:ea typeface="Calibri"/>
              <a:cs typeface="Calibri"/>
              <a:sym typeface="Calibri"/>
            </a:endParaRPr>
          </a:p>
        </p:txBody>
      </p:sp>
      <p:sp>
        <p:nvSpPr>
          <p:cNvPr id="294" name="Google Shape;294;p34"/>
          <p:cNvSpPr txBox="1"/>
          <p:nvPr/>
        </p:nvSpPr>
        <p:spPr>
          <a:xfrm>
            <a:off x="7084450" y="4494075"/>
            <a:ext cx="4214400" cy="1826700"/>
          </a:xfrm>
          <a:prstGeom prst="rect">
            <a:avLst/>
          </a:prstGeom>
          <a:noFill/>
          <a:ln>
            <a:noFill/>
          </a:ln>
        </p:spPr>
        <p:txBody>
          <a:bodyPr anchorCtr="0" anchor="t" bIns="0" lIns="0" spcFirstLastPara="1" rIns="0" wrap="square" tIns="0">
            <a:normAutofit fontScale="47500" lnSpcReduction="20000"/>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4318">
                <a:solidFill>
                  <a:schemeClr val="dk1"/>
                </a:solidFill>
                <a:latin typeface="Calibri"/>
                <a:ea typeface="Calibri"/>
                <a:cs typeface="Calibri"/>
                <a:sym typeface="Calibri"/>
              </a:rPr>
              <a:t>              </a:t>
            </a:r>
            <a:r>
              <a:rPr lang="en-US" sz="4318">
                <a:solidFill>
                  <a:schemeClr val="dk1"/>
                </a:solidFill>
                <a:latin typeface="Calibri"/>
                <a:ea typeface="Calibri"/>
                <a:cs typeface="Calibri"/>
                <a:sym typeface="Calibri"/>
              </a:rPr>
              <a:t>You can reach out to me via </a:t>
            </a:r>
            <a:endParaRPr sz="4318">
              <a:solidFill>
                <a:schemeClr val="dk1"/>
              </a:solidFill>
              <a:latin typeface="Calibri"/>
              <a:ea typeface="Calibri"/>
              <a:cs typeface="Calibri"/>
              <a:sym typeface="Calibri"/>
            </a:endParaRPr>
          </a:p>
          <a:p>
            <a:pPr indent="0" lvl="0" marL="0" marR="0" rtl="0" algn="l">
              <a:spcBef>
                <a:spcPts val="0"/>
              </a:spcBef>
              <a:spcAft>
                <a:spcPts val="0"/>
              </a:spcAft>
              <a:buNone/>
            </a:pPr>
            <a:r>
              <a:t/>
            </a:r>
            <a:endParaRPr sz="4318">
              <a:solidFill>
                <a:schemeClr val="dk1"/>
              </a:solidFill>
              <a:latin typeface="Calibri"/>
              <a:ea typeface="Calibri"/>
              <a:cs typeface="Calibri"/>
              <a:sym typeface="Calibri"/>
            </a:endParaRPr>
          </a:p>
          <a:p>
            <a:pPr indent="0" lvl="0" marL="0" marR="0" rtl="0" algn="l">
              <a:spcBef>
                <a:spcPts val="0"/>
              </a:spcBef>
              <a:spcAft>
                <a:spcPts val="0"/>
              </a:spcAft>
              <a:buNone/>
            </a:pPr>
            <a:r>
              <a:rPr lang="en-US" sz="4318">
                <a:solidFill>
                  <a:schemeClr val="dk1"/>
                </a:solidFill>
                <a:latin typeface="Calibri"/>
                <a:ea typeface="Calibri"/>
                <a:cs typeface="Calibri"/>
                <a:sym typeface="Calibri"/>
              </a:rPr>
              <a:t>              Twitter - @AbiodunAbayom19</a:t>
            </a:r>
            <a:endParaRPr sz="4318">
              <a:solidFill>
                <a:schemeClr val="dk1"/>
              </a:solidFill>
              <a:latin typeface="Calibri"/>
              <a:ea typeface="Calibri"/>
              <a:cs typeface="Calibri"/>
              <a:sym typeface="Calibri"/>
            </a:endParaRPr>
          </a:p>
          <a:p>
            <a:pPr indent="0" lvl="0" marL="0" marR="0" rtl="0" algn="l">
              <a:spcBef>
                <a:spcPts val="0"/>
              </a:spcBef>
              <a:spcAft>
                <a:spcPts val="0"/>
              </a:spcAft>
              <a:buNone/>
            </a:pPr>
            <a:r>
              <a:t/>
            </a:r>
            <a:endParaRPr sz="4318">
              <a:solidFill>
                <a:schemeClr val="dk1"/>
              </a:solidFill>
              <a:latin typeface="Calibri"/>
              <a:ea typeface="Calibri"/>
              <a:cs typeface="Calibri"/>
              <a:sym typeface="Calibri"/>
            </a:endParaRPr>
          </a:p>
          <a:p>
            <a:pPr indent="0" lvl="0" marL="0" marR="0" rtl="0" algn="l">
              <a:spcBef>
                <a:spcPts val="0"/>
              </a:spcBef>
              <a:spcAft>
                <a:spcPts val="0"/>
              </a:spcAft>
              <a:buNone/>
            </a:pPr>
            <a:r>
              <a:rPr lang="en-US" sz="4318">
                <a:solidFill>
                  <a:schemeClr val="dk1"/>
                </a:solidFill>
                <a:latin typeface="Calibri"/>
                <a:ea typeface="Calibri"/>
                <a:cs typeface="Calibri"/>
                <a:sym typeface="Calibri"/>
              </a:rPr>
              <a:t>               LinkedIn - Abayomi Abiodun</a:t>
            </a:r>
            <a:endParaRPr sz="4318">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7C5"/>
        </a:solidFill>
      </p:bgPr>
    </p:bg>
    <p:spTree>
      <p:nvGrpSpPr>
        <p:cNvPr id="104" name="Shape 104"/>
        <p:cNvGrpSpPr/>
        <p:nvPr/>
      </p:nvGrpSpPr>
      <p:grpSpPr>
        <a:xfrm>
          <a:off x="0" y="0"/>
          <a:ext cx="0" cy="0"/>
          <a:chOff x="0" y="0"/>
          <a:chExt cx="0" cy="0"/>
        </a:xfrm>
      </p:grpSpPr>
      <p:pic>
        <p:nvPicPr>
          <p:cNvPr descr="Free Browser Chrome Clipart in AI, SVG, EPS or PSD" id="105" name="Google Shape;105;p15"/>
          <p:cNvPicPr preferRelativeResize="0"/>
          <p:nvPr/>
        </p:nvPicPr>
        <p:blipFill rotWithShape="1">
          <a:blip r:embed="rId3">
            <a:alphaModFix/>
          </a:blip>
          <a:srcRect b="0" l="0" r="0" t="0"/>
          <a:stretch/>
        </p:blipFill>
        <p:spPr>
          <a:xfrm>
            <a:off x="1474008" y="195469"/>
            <a:ext cx="9243983" cy="6467061"/>
          </a:xfrm>
          <a:prstGeom prst="rect">
            <a:avLst/>
          </a:prstGeom>
          <a:noFill/>
          <a:ln>
            <a:noFill/>
          </a:ln>
        </p:spPr>
      </p:pic>
      <p:pic>
        <p:nvPicPr>
          <p:cNvPr id="106" name="Google Shape;106;p15"/>
          <p:cNvPicPr preferRelativeResize="0"/>
          <p:nvPr/>
        </p:nvPicPr>
        <p:blipFill rotWithShape="1">
          <a:blip r:embed="rId4">
            <a:alphaModFix/>
          </a:blip>
          <a:srcRect b="0" l="0" r="0" t="0"/>
          <a:stretch/>
        </p:blipFill>
        <p:spPr>
          <a:xfrm>
            <a:off x="3012046" y="1748458"/>
            <a:ext cx="6366265" cy="4016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7C5"/>
        </a:solidFill>
      </p:bgPr>
    </p:bg>
    <p:spTree>
      <p:nvGrpSpPr>
        <p:cNvPr id="111" name="Shape 111"/>
        <p:cNvGrpSpPr/>
        <p:nvPr/>
      </p:nvGrpSpPr>
      <p:grpSpPr>
        <a:xfrm>
          <a:off x="0" y="0"/>
          <a:ext cx="0" cy="0"/>
          <a:chOff x="0" y="0"/>
          <a:chExt cx="0" cy="0"/>
        </a:xfrm>
      </p:grpSpPr>
      <p:sp>
        <p:nvSpPr>
          <p:cNvPr id="112" name="Google Shape;112;p16"/>
          <p:cNvSpPr txBox="1"/>
          <p:nvPr>
            <p:ph type="title"/>
          </p:nvPr>
        </p:nvSpPr>
        <p:spPr>
          <a:xfrm>
            <a:off x="538370" y="237034"/>
            <a:ext cx="113538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Setting up your coding environment</a:t>
            </a:r>
            <a:endParaRPr/>
          </a:p>
        </p:txBody>
      </p:sp>
      <p:grpSp>
        <p:nvGrpSpPr>
          <p:cNvPr id="113" name="Google Shape;113;p16"/>
          <p:cNvGrpSpPr/>
          <p:nvPr/>
        </p:nvGrpSpPr>
        <p:grpSpPr>
          <a:xfrm>
            <a:off x="3067502" y="1562597"/>
            <a:ext cx="5745194" cy="4745437"/>
            <a:chOff x="1742284" y="383154"/>
            <a:chExt cx="8707431" cy="6091691"/>
          </a:xfrm>
        </p:grpSpPr>
        <p:pic>
          <p:nvPicPr>
            <p:cNvPr descr="Free Browser Chrome Clipart in AI, SVG, EPS or PSD" id="114" name="Google Shape;114;p16"/>
            <p:cNvPicPr preferRelativeResize="0"/>
            <p:nvPr/>
          </p:nvPicPr>
          <p:blipFill rotWithShape="1">
            <a:blip r:embed="rId3">
              <a:alphaModFix/>
            </a:blip>
            <a:srcRect b="0" l="0" r="0" t="0"/>
            <a:stretch/>
          </p:blipFill>
          <p:spPr>
            <a:xfrm>
              <a:off x="1742284" y="383154"/>
              <a:ext cx="8707431" cy="6091691"/>
            </a:xfrm>
            <a:prstGeom prst="rect">
              <a:avLst/>
            </a:prstGeom>
            <a:noFill/>
            <a:ln>
              <a:noFill/>
            </a:ln>
          </p:spPr>
        </p:pic>
        <p:sp>
          <p:nvSpPr>
            <p:cNvPr id="115" name="Google Shape;115;p16"/>
            <p:cNvSpPr txBox="1"/>
            <p:nvPr/>
          </p:nvSpPr>
          <p:spPr>
            <a:xfrm>
              <a:off x="3938329" y="1157113"/>
              <a:ext cx="2574721" cy="43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github.com</a:t>
              </a:r>
              <a:endParaRPr/>
            </a:p>
          </p:txBody>
        </p:sp>
        <p:sp>
          <p:nvSpPr>
            <p:cNvPr id="116" name="Google Shape;116;p16"/>
            <p:cNvSpPr txBox="1"/>
            <p:nvPr/>
          </p:nvSpPr>
          <p:spPr>
            <a:xfrm>
              <a:off x="2967985" y="2030166"/>
              <a:ext cx="4268125" cy="2647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1. Create a new repository</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2. Press “.” </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3. Write code in the browser!</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7C5"/>
        </a:solidFill>
      </p:bgPr>
    </p:bg>
    <p:spTree>
      <p:nvGrpSpPr>
        <p:cNvPr id="121" name="Shape 121"/>
        <p:cNvGrpSpPr/>
        <p:nvPr/>
      </p:nvGrpSpPr>
      <p:grpSpPr>
        <a:xfrm>
          <a:off x="0" y="0"/>
          <a:ext cx="0" cy="0"/>
          <a:chOff x="0" y="0"/>
          <a:chExt cx="0" cy="0"/>
        </a:xfrm>
      </p:grpSpPr>
      <p:pic>
        <p:nvPicPr>
          <p:cNvPr descr="Free Browser Chrome Clipart in AI, SVG, EPS or PSD" id="122" name="Google Shape;122;p17"/>
          <p:cNvPicPr preferRelativeResize="0"/>
          <p:nvPr/>
        </p:nvPicPr>
        <p:blipFill rotWithShape="1">
          <a:blip r:embed="rId3">
            <a:alphaModFix/>
          </a:blip>
          <a:srcRect b="0" l="0" r="0" t="0"/>
          <a:stretch/>
        </p:blipFill>
        <p:spPr>
          <a:xfrm>
            <a:off x="1742284" y="383154"/>
            <a:ext cx="8707431" cy="6091691"/>
          </a:xfrm>
          <a:prstGeom prst="rect">
            <a:avLst/>
          </a:prstGeom>
          <a:noFill/>
          <a:ln>
            <a:noFill/>
          </a:ln>
        </p:spPr>
      </p:pic>
      <p:sp>
        <p:nvSpPr>
          <p:cNvPr id="123" name="Google Shape;123;p17"/>
          <p:cNvSpPr txBox="1"/>
          <p:nvPr/>
        </p:nvSpPr>
        <p:spPr>
          <a:xfrm>
            <a:off x="3938328" y="1208147"/>
            <a:ext cx="3920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github.dev/your-username/resume</a:t>
            </a:r>
            <a:endParaRPr/>
          </a:p>
        </p:txBody>
      </p:sp>
      <p:pic>
        <p:nvPicPr>
          <p:cNvPr id="124" name="Google Shape;124;p17"/>
          <p:cNvPicPr preferRelativeResize="0"/>
          <p:nvPr/>
        </p:nvPicPr>
        <p:blipFill rotWithShape="1">
          <a:blip r:embed="rId4">
            <a:alphaModFix/>
          </a:blip>
          <a:srcRect b="43237" l="0" r="4029" t="0"/>
          <a:stretch/>
        </p:blipFill>
        <p:spPr>
          <a:xfrm>
            <a:off x="2656202" y="1711234"/>
            <a:ext cx="309067" cy="3892732"/>
          </a:xfrm>
          <a:prstGeom prst="rect">
            <a:avLst/>
          </a:prstGeom>
          <a:noFill/>
          <a:ln>
            <a:noFill/>
          </a:ln>
        </p:spPr>
      </p:pic>
      <p:sp>
        <p:nvSpPr>
          <p:cNvPr id="125" name="Google Shape;125;p17"/>
          <p:cNvSpPr/>
          <p:nvPr/>
        </p:nvSpPr>
        <p:spPr>
          <a:xfrm>
            <a:off x="2656202" y="3415937"/>
            <a:ext cx="309067" cy="293914"/>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7"/>
          <p:cNvSpPr txBox="1"/>
          <p:nvPr/>
        </p:nvSpPr>
        <p:spPr>
          <a:xfrm>
            <a:off x="3281493" y="2043229"/>
            <a:ext cx="2927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1. Install CodeSwing</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7C5"/>
        </a:solidFill>
      </p:bgPr>
    </p:bg>
    <p:spTree>
      <p:nvGrpSpPr>
        <p:cNvPr id="131" name="Shape 131"/>
        <p:cNvGrpSpPr/>
        <p:nvPr/>
      </p:nvGrpSpPr>
      <p:grpSpPr>
        <a:xfrm>
          <a:off x="0" y="0"/>
          <a:ext cx="0" cy="0"/>
          <a:chOff x="0" y="0"/>
          <a:chExt cx="0" cy="0"/>
        </a:xfrm>
      </p:grpSpPr>
      <p:pic>
        <p:nvPicPr>
          <p:cNvPr descr="Free Browser Chrome Clipart in AI, SVG, EPS or PSD" id="132" name="Google Shape;132;p18"/>
          <p:cNvPicPr preferRelativeResize="0"/>
          <p:nvPr/>
        </p:nvPicPr>
        <p:blipFill rotWithShape="1">
          <a:blip r:embed="rId3">
            <a:alphaModFix/>
          </a:blip>
          <a:srcRect b="0" l="0" r="0" t="0"/>
          <a:stretch/>
        </p:blipFill>
        <p:spPr>
          <a:xfrm>
            <a:off x="1742284" y="383154"/>
            <a:ext cx="8707431" cy="6091691"/>
          </a:xfrm>
          <a:prstGeom prst="rect">
            <a:avLst/>
          </a:prstGeom>
          <a:noFill/>
          <a:ln>
            <a:noFill/>
          </a:ln>
        </p:spPr>
      </p:pic>
      <p:sp>
        <p:nvSpPr>
          <p:cNvPr id="133" name="Google Shape;133;p18"/>
          <p:cNvSpPr txBox="1"/>
          <p:nvPr/>
        </p:nvSpPr>
        <p:spPr>
          <a:xfrm>
            <a:off x="3938328" y="1208147"/>
            <a:ext cx="3920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github.dev/your-username/resume</a:t>
            </a:r>
            <a:endParaRPr/>
          </a:p>
        </p:txBody>
      </p:sp>
      <p:pic>
        <p:nvPicPr>
          <p:cNvPr id="134" name="Google Shape;134;p18"/>
          <p:cNvPicPr preferRelativeResize="0"/>
          <p:nvPr/>
        </p:nvPicPr>
        <p:blipFill rotWithShape="1">
          <a:blip r:embed="rId4">
            <a:alphaModFix/>
          </a:blip>
          <a:srcRect b="43237" l="0" r="4029" t="0"/>
          <a:stretch/>
        </p:blipFill>
        <p:spPr>
          <a:xfrm>
            <a:off x="2656202" y="1711234"/>
            <a:ext cx="309067" cy="3892732"/>
          </a:xfrm>
          <a:prstGeom prst="rect">
            <a:avLst/>
          </a:prstGeom>
          <a:noFill/>
          <a:ln>
            <a:noFill/>
          </a:ln>
        </p:spPr>
      </p:pic>
      <p:sp>
        <p:nvSpPr>
          <p:cNvPr id="135" name="Google Shape;135;p18"/>
          <p:cNvSpPr/>
          <p:nvPr/>
        </p:nvSpPr>
        <p:spPr>
          <a:xfrm>
            <a:off x="2656202" y="1704699"/>
            <a:ext cx="309067" cy="293914"/>
          </a:xfrm>
          <a:prstGeom prst="roundRect">
            <a:avLst>
              <a:gd fmla="val 16667" name="adj"/>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18"/>
          <p:cNvSpPr txBox="1"/>
          <p:nvPr/>
        </p:nvSpPr>
        <p:spPr>
          <a:xfrm>
            <a:off x="3281493" y="2043229"/>
            <a:ext cx="292743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1. Install CodeSwing</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
        <p:nvSpPr>
          <p:cNvPr id="137" name="Google Shape;137;p18"/>
          <p:cNvSpPr txBox="1"/>
          <p:nvPr/>
        </p:nvSpPr>
        <p:spPr>
          <a:xfrm>
            <a:off x="3281493" y="2678799"/>
            <a:ext cx="292743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2. Turn on AutoSave</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ECEC"/>
        </a:solidFill>
      </p:bgPr>
    </p:bg>
    <p:spTree>
      <p:nvGrpSpPr>
        <p:cNvPr id="142" name="Shape 142"/>
        <p:cNvGrpSpPr/>
        <p:nvPr/>
      </p:nvGrpSpPr>
      <p:grpSpPr>
        <a:xfrm>
          <a:off x="0" y="0"/>
          <a:ext cx="0" cy="0"/>
          <a:chOff x="0" y="0"/>
          <a:chExt cx="0" cy="0"/>
        </a:xfrm>
      </p:grpSpPr>
      <p:sp>
        <p:nvSpPr>
          <p:cNvPr id="143" name="Google Shape;14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Getting started with HTML</a:t>
            </a:r>
            <a:endParaRPr/>
          </a:p>
        </p:txBody>
      </p:sp>
      <p:sp>
        <p:nvSpPr>
          <p:cNvPr id="144" name="Google Shape;144;p19"/>
          <p:cNvSpPr/>
          <p:nvPr/>
        </p:nvSpPr>
        <p:spPr>
          <a:xfrm>
            <a:off x="4823790" y="1656519"/>
            <a:ext cx="2544417" cy="662609"/>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html</a:t>
            </a:r>
            <a:endParaRPr/>
          </a:p>
        </p:txBody>
      </p:sp>
      <p:sp>
        <p:nvSpPr>
          <p:cNvPr id="145" name="Google Shape;145;p19"/>
          <p:cNvSpPr/>
          <p:nvPr/>
        </p:nvSpPr>
        <p:spPr>
          <a:xfrm>
            <a:off x="1537252" y="2739884"/>
            <a:ext cx="2544417" cy="662609"/>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head</a:t>
            </a:r>
            <a:endParaRPr/>
          </a:p>
        </p:txBody>
      </p:sp>
      <p:sp>
        <p:nvSpPr>
          <p:cNvPr id="146" name="Google Shape;146;p19"/>
          <p:cNvSpPr/>
          <p:nvPr/>
        </p:nvSpPr>
        <p:spPr>
          <a:xfrm>
            <a:off x="8110331" y="2739883"/>
            <a:ext cx="2544417" cy="662609"/>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body</a:t>
            </a:r>
            <a:endParaRPr/>
          </a:p>
        </p:txBody>
      </p:sp>
      <p:sp>
        <p:nvSpPr>
          <p:cNvPr id="147" name="Google Shape;147;p19"/>
          <p:cNvSpPr/>
          <p:nvPr/>
        </p:nvSpPr>
        <p:spPr>
          <a:xfrm>
            <a:off x="901147" y="3849753"/>
            <a:ext cx="1272209"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link</a:t>
            </a:r>
            <a:endParaRPr/>
          </a:p>
        </p:txBody>
      </p:sp>
      <p:sp>
        <p:nvSpPr>
          <p:cNvPr id="148" name="Google Shape;148;p19"/>
          <p:cNvSpPr/>
          <p:nvPr/>
        </p:nvSpPr>
        <p:spPr>
          <a:xfrm>
            <a:off x="3445564" y="3849753"/>
            <a:ext cx="1272209"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title</a:t>
            </a:r>
            <a:endParaRPr/>
          </a:p>
        </p:txBody>
      </p:sp>
      <p:sp>
        <p:nvSpPr>
          <p:cNvPr id="149" name="Google Shape;149;p19"/>
          <p:cNvSpPr/>
          <p:nvPr/>
        </p:nvSpPr>
        <p:spPr>
          <a:xfrm>
            <a:off x="7474229" y="3854200"/>
            <a:ext cx="1272209"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header</a:t>
            </a:r>
            <a:endParaRPr/>
          </a:p>
        </p:txBody>
      </p:sp>
      <p:sp>
        <p:nvSpPr>
          <p:cNvPr id="150" name="Google Shape;150;p19"/>
          <p:cNvSpPr/>
          <p:nvPr/>
        </p:nvSpPr>
        <p:spPr>
          <a:xfrm>
            <a:off x="10018643" y="3849753"/>
            <a:ext cx="1272209"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main</a:t>
            </a:r>
            <a:endParaRPr/>
          </a:p>
        </p:txBody>
      </p:sp>
      <p:sp>
        <p:nvSpPr>
          <p:cNvPr id="151" name="Google Shape;151;p19"/>
          <p:cNvSpPr/>
          <p:nvPr/>
        </p:nvSpPr>
        <p:spPr>
          <a:xfrm>
            <a:off x="7666384" y="4752130"/>
            <a:ext cx="887893"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h1</a:t>
            </a:r>
            <a:endParaRPr/>
          </a:p>
        </p:txBody>
      </p:sp>
      <p:sp>
        <p:nvSpPr>
          <p:cNvPr id="152" name="Google Shape;152;p19"/>
          <p:cNvSpPr/>
          <p:nvPr/>
        </p:nvSpPr>
        <p:spPr>
          <a:xfrm>
            <a:off x="9574696" y="4743236"/>
            <a:ext cx="887893"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article</a:t>
            </a:r>
            <a:endParaRPr/>
          </a:p>
        </p:txBody>
      </p:sp>
      <p:sp>
        <p:nvSpPr>
          <p:cNvPr id="153" name="Google Shape;153;p19"/>
          <p:cNvSpPr/>
          <p:nvPr/>
        </p:nvSpPr>
        <p:spPr>
          <a:xfrm>
            <a:off x="10846905" y="4752130"/>
            <a:ext cx="887893" cy="446222"/>
          </a:xfrm>
          <a:prstGeom prst="rect">
            <a:avLst/>
          </a:prstGeom>
          <a:solidFill>
            <a:schemeClr val="accent1"/>
          </a:solidFill>
          <a:ln cap="flat" cmpd="sng" w="12700">
            <a:solidFill>
              <a:srgbClr val="147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article</a:t>
            </a:r>
            <a:endParaRPr/>
          </a:p>
        </p:txBody>
      </p:sp>
      <p:cxnSp>
        <p:nvCxnSpPr>
          <p:cNvPr id="154" name="Google Shape;154;p19"/>
          <p:cNvCxnSpPr>
            <a:stCxn id="144" idx="2"/>
            <a:endCxn id="145" idx="0"/>
          </p:cNvCxnSpPr>
          <p:nvPr/>
        </p:nvCxnSpPr>
        <p:spPr>
          <a:xfrm flipH="1">
            <a:off x="2809499" y="2319128"/>
            <a:ext cx="3286500" cy="420900"/>
          </a:xfrm>
          <a:prstGeom prst="straightConnector1">
            <a:avLst/>
          </a:prstGeom>
          <a:noFill/>
          <a:ln cap="flat" cmpd="sng" w="9525">
            <a:solidFill>
              <a:schemeClr val="accent1"/>
            </a:solidFill>
            <a:prstDash val="solid"/>
            <a:miter lim="800000"/>
            <a:headEnd len="sm" w="sm" type="none"/>
            <a:tailEnd len="sm" w="sm" type="none"/>
          </a:ln>
        </p:spPr>
      </p:cxnSp>
      <p:cxnSp>
        <p:nvCxnSpPr>
          <p:cNvPr id="155" name="Google Shape;155;p19"/>
          <p:cNvCxnSpPr>
            <a:stCxn id="146" idx="0"/>
            <a:endCxn id="144" idx="2"/>
          </p:cNvCxnSpPr>
          <p:nvPr/>
        </p:nvCxnSpPr>
        <p:spPr>
          <a:xfrm rot="10800000">
            <a:off x="6096040" y="2318983"/>
            <a:ext cx="3286500" cy="420900"/>
          </a:xfrm>
          <a:prstGeom prst="straightConnector1">
            <a:avLst/>
          </a:prstGeom>
          <a:noFill/>
          <a:ln cap="flat" cmpd="sng" w="9525">
            <a:solidFill>
              <a:schemeClr val="accent1"/>
            </a:solidFill>
            <a:prstDash val="solid"/>
            <a:miter lim="800000"/>
            <a:headEnd len="sm" w="sm" type="none"/>
            <a:tailEnd len="sm" w="sm" type="none"/>
          </a:ln>
        </p:spPr>
      </p:cxnSp>
      <p:cxnSp>
        <p:nvCxnSpPr>
          <p:cNvPr id="156" name="Google Shape;156;p19"/>
          <p:cNvCxnSpPr>
            <a:stCxn id="145" idx="2"/>
            <a:endCxn id="147" idx="0"/>
          </p:cNvCxnSpPr>
          <p:nvPr/>
        </p:nvCxnSpPr>
        <p:spPr>
          <a:xfrm flipH="1">
            <a:off x="1537161" y="3402493"/>
            <a:ext cx="1272300" cy="447300"/>
          </a:xfrm>
          <a:prstGeom prst="straightConnector1">
            <a:avLst/>
          </a:prstGeom>
          <a:noFill/>
          <a:ln cap="flat" cmpd="sng" w="9525">
            <a:solidFill>
              <a:schemeClr val="accent1"/>
            </a:solidFill>
            <a:prstDash val="solid"/>
            <a:miter lim="800000"/>
            <a:headEnd len="sm" w="sm" type="none"/>
            <a:tailEnd len="sm" w="sm" type="none"/>
          </a:ln>
        </p:spPr>
      </p:cxnSp>
      <p:cxnSp>
        <p:nvCxnSpPr>
          <p:cNvPr id="157" name="Google Shape;157;p19"/>
          <p:cNvCxnSpPr>
            <a:stCxn id="145" idx="2"/>
            <a:endCxn id="148" idx="0"/>
          </p:cNvCxnSpPr>
          <p:nvPr/>
        </p:nvCxnSpPr>
        <p:spPr>
          <a:xfrm>
            <a:off x="2809460" y="3402493"/>
            <a:ext cx="1272300" cy="447300"/>
          </a:xfrm>
          <a:prstGeom prst="straightConnector1">
            <a:avLst/>
          </a:prstGeom>
          <a:noFill/>
          <a:ln cap="flat" cmpd="sng" w="9525">
            <a:solidFill>
              <a:schemeClr val="accent1"/>
            </a:solidFill>
            <a:prstDash val="solid"/>
            <a:miter lim="800000"/>
            <a:headEnd len="sm" w="sm" type="none"/>
            <a:tailEnd len="sm" w="sm" type="none"/>
          </a:ln>
        </p:spPr>
      </p:cxnSp>
      <p:cxnSp>
        <p:nvCxnSpPr>
          <p:cNvPr id="158" name="Google Shape;158;p19"/>
          <p:cNvCxnSpPr>
            <a:stCxn id="146" idx="2"/>
            <a:endCxn id="150" idx="0"/>
          </p:cNvCxnSpPr>
          <p:nvPr/>
        </p:nvCxnSpPr>
        <p:spPr>
          <a:xfrm>
            <a:off x="9382540" y="3402492"/>
            <a:ext cx="1272300" cy="447300"/>
          </a:xfrm>
          <a:prstGeom prst="straightConnector1">
            <a:avLst/>
          </a:prstGeom>
          <a:noFill/>
          <a:ln cap="flat" cmpd="sng" w="9525">
            <a:solidFill>
              <a:schemeClr val="accent1"/>
            </a:solidFill>
            <a:prstDash val="solid"/>
            <a:miter lim="800000"/>
            <a:headEnd len="sm" w="sm" type="none"/>
            <a:tailEnd len="sm" w="sm" type="none"/>
          </a:ln>
        </p:spPr>
      </p:cxnSp>
      <p:cxnSp>
        <p:nvCxnSpPr>
          <p:cNvPr id="159" name="Google Shape;159;p19"/>
          <p:cNvCxnSpPr>
            <a:stCxn id="149" idx="0"/>
            <a:endCxn id="146" idx="2"/>
          </p:cNvCxnSpPr>
          <p:nvPr/>
        </p:nvCxnSpPr>
        <p:spPr>
          <a:xfrm flipH="1" rot="10800000">
            <a:off x="8110334" y="3402400"/>
            <a:ext cx="1272300" cy="451800"/>
          </a:xfrm>
          <a:prstGeom prst="straightConnector1">
            <a:avLst/>
          </a:prstGeom>
          <a:noFill/>
          <a:ln cap="flat" cmpd="sng" w="9525">
            <a:solidFill>
              <a:schemeClr val="accent1"/>
            </a:solidFill>
            <a:prstDash val="solid"/>
            <a:miter lim="800000"/>
            <a:headEnd len="sm" w="sm" type="none"/>
            <a:tailEnd len="sm" w="sm" type="none"/>
          </a:ln>
        </p:spPr>
      </p:cxnSp>
      <p:cxnSp>
        <p:nvCxnSpPr>
          <p:cNvPr id="160" name="Google Shape;160;p19"/>
          <p:cNvCxnSpPr>
            <a:stCxn id="151" idx="0"/>
            <a:endCxn id="149" idx="2"/>
          </p:cNvCxnSpPr>
          <p:nvPr/>
        </p:nvCxnSpPr>
        <p:spPr>
          <a:xfrm rot="10800000">
            <a:off x="8110331" y="4300330"/>
            <a:ext cx="0" cy="451800"/>
          </a:xfrm>
          <a:prstGeom prst="straightConnector1">
            <a:avLst/>
          </a:prstGeom>
          <a:noFill/>
          <a:ln cap="flat" cmpd="sng" w="9525">
            <a:solidFill>
              <a:schemeClr val="accent1"/>
            </a:solidFill>
            <a:prstDash val="solid"/>
            <a:miter lim="800000"/>
            <a:headEnd len="sm" w="sm" type="none"/>
            <a:tailEnd len="sm" w="sm" type="none"/>
          </a:ln>
        </p:spPr>
      </p:cxnSp>
      <p:cxnSp>
        <p:nvCxnSpPr>
          <p:cNvPr id="161" name="Google Shape;161;p19"/>
          <p:cNvCxnSpPr>
            <a:stCxn id="152" idx="0"/>
            <a:endCxn id="150" idx="2"/>
          </p:cNvCxnSpPr>
          <p:nvPr/>
        </p:nvCxnSpPr>
        <p:spPr>
          <a:xfrm flipH="1" rot="10800000">
            <a:off x="10018643" y="4295936"/>
            <a:ext cx="636000" cy="447300"/>
          </a:xfrm>
          <a:prstGeom prst="straightConnector1">
            <a:avLst/>
          </a:prstGeom>
          <a:noFill/>
          <a:ln cap="flat" cmpd="sng" w="9525">
            <a:solidFill>
              <a:schemeClr val="accent1"/>
            </a:solidFill>
            <a:prstDash val="solid"/>
            <a:miter lim="800000"/>
            <a:headEnd len="sm" w="sm" type="none"/>
            <a:tailEnd len="sm" w="sm" type="none"/>
          </a:ln>
        </p:spPr>
      </p:cxnSp>
      <p:cxnSp>
        <p:nvCxnSpPr>
          <p:cNvPr id="162" name="Google Shape;162;p19"/>
          <p:cNvCxnSpPr>
            <a:stCxn id="153" idx="0"/>
            <a:endCxn id="150" idx="2"/>
          </p:cNvCxnSpPr>
          <p:nvPr/>
        </p:nvCxnSpPr>
        <p:spPr>
          <a:xfrm rot="10800000">
            <a:off x="10654852" y="4295830"/>
            <a:ext cx="636000" cy="4563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ECEC"/>
        </a:solidFill>
      </p:bgPr>
    </p:bg>
    <p:spTree>
      <p:nvGrpSpPr>
        <p:cNvPr id="167" name="Shape 167"/>
        <p:cNvGrpSpPr/>
        <p:nvPr/>
      </p:nvGrpSpPr>
      <p:grpSpPr>
        <a:xfrm>
          <a:off x="0" y="0"/>
          <a:ext cx="0" cy="0"/>
          <a:chOff x="0" y="0"/>
          <a:chExt cx="0" cy="0"/>
        </a:xfrm>
      </p:grpSpPr>
      <p:sp>
        <p:nvSpPr>
          <p:cNvPr id="168" name="Google Shape;16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Quattrocento Sans"/>
              <a:buNone/>
            </a:pPr>
            <a:r>
              <a:rPr lang="en-US">
                <a:latin typeface="Quattrocento Sans"/>
                <a:ea typeface="Quattrocento Sans"/>
                <a:cs typeface="Quattrocento Sans"/>
                <a:sym typeface="Quattrocento Sans"/>
              </a:rPr>
              <a:t>Creating an HTML page</a:t>
            </a:r>
            <a:endParaRPr/>
          </a:p>
        </p:txBody>
      </p:sp>
      <p:pic>
        <p:nvPicPr>
          <p:cNvPr descr="Free Browser Chrome Clipart in AI, SVG, EPS or PSD" id="169" name="Google Shape;169;p20"/>
          <p:cNvPicPr preferRelativeResize="0"/>
          <p:nvPr/>
        </p:nvPicPr>
        <p:blipFill rotWithShape="1">
          <a:blip r:embed="rId3">
            <a:alphaModFix/>
          </a:blip>
          <a:srcRect b="0" l="0" r="0" t="0"/>
          <a:stretch/>
        </p:blipFill>
        <p:spPr>
          <a:xfrm>
            <a:off x="2497657" y="1549345"/>
            <a:ext cx="7454725" cy="4745437"/>
          </a:xfrm>
          <a:prstGeom prst="rect">
            <a:avLst/>
          </a:prstGeom>
          <a:noFill/>
          <a:ln>
            <a:noFill/>
          </a:ln>
        </p:spPr>
      </p:pic>
      <p:sp>
        <p:nvSpPr>
          <p:cNvPr id="170" name="Google Shape;170;p20"/>
          <p:cNvSpPr txBox="1"/>
          <p:nvPr/>
        </p:nvSpPr>
        <p:spPr>
          <a:xfrm>
            <a:off x="4441911" y="2142710"/>
            <a:ext cx="39208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github.dev/your-username/resume</a:t>
            </a:r>
            <a:endParaRPr/>
          </a:p>
        </p:txBody>
      </p:sp>
      <p:pic>
        <p:nvPicPr>
          <p:cNvPr id="171" name="Google Shape;171;p20"/>
          <p:cNvPicPr preferRelativeResize="0"/>
          <p:nvPr/>
        </p:nvPicPr>
        <p:blipFill rotWithShape="1">
          <a:blip r:embed="rId4">
            <a:alphaModFix/>
          </a:blip>
          <a:srcRect b="43237" l="0" r="4029" t="0"/>
          <a:stretch/>
        </p:blipFill>
        <p:spPr>
          <a:xfrm>
            <a:off x="3265803" y="2600143"/>
            <a:ext cx="232772" cy="2931788"/>
          </a:xfrm>
          <a:prstGeom prst="rect">
            <a:avLst/>
          </a:prstGeom>
          <a:noFill/>
          <a:ln>
            <a:noFill/>
          </a:ln>
        </p:spPr>
      </p:pic>
      <p:sp>
        <p:nvSpPr>
          <p:cNvPr id="172" name="Google Shape;172;p20"/>
          <p:cNvSpPr txBox="1"/>
          <p:nvPr/>
        </p:nvSpPr>
        <p:spPr>
          <a:xfrm>
            <a:off x="3876223" y="2845622"/>
            <a:ext cx="493647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1. Open the Command Palette </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2. Select CodeSwing: Initialize Workspace as Swing…</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600">
                <a:solidFill>
                  <a:schemeClr val="dk1"/>
                </a:solidFill>
                <a:latin typeface="Quattrocento Sans"/>
                <a:ea typeface="Quattrocento Sans"/>
                <a:cs typeface="Quattrocento Sans"/>
                <a:sym typeface="Quattrocento Sans"/>
              </a:rPr>
              <a:t>3. Choose Basic: HTML-Only</a:t>
            </a:r>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ECEC"/>
        </a:solidFill>
      </p:bgPr>
    </p:bg>
    <p:spTree>
      <p:nvGrpSpPr>
        <p:cNvPr id="177" name="Shape 177"/>
        <p:cNvGrpSpPr/>
        <p:nvPr/>
      </p:nvGrpSpPr>
      <p:grpSpPr>
        <a:xfrm>
          <a:off x="0" y="0"/>
          <a:ext cx="0" cy="0"/>
          <a:chOff x="0" y="0"/>
          <a:chExt cx="0" cy="0"/>
        </a:xfrm>
      </p:grpSpPr>
      <p:pic>
        <p:nvPicPr>
          <p:cNvPr id="178" name="Google Shape;178;p21"/>
          <p:cNvPicPr preferRelativeResize="0"/>
          <p:nvPr/>
        </p:nvPicPr>
        <p:blipFill rotWithShape="1">
          <a:blip r:embed="rId3">
            <a:alphaModFix/>
          </a:blip>
          <a:srcRect b="0" l="0" r="0" t="0"/>
          <a:stretch/>
        </p:blipFill>
        <p:spPr>
          <a:xfrm>
            <a:off x="719647" y="643467"/>
            <a:ext cx="5139306" cy="5571066"/>
          </a:xfrm>
          <a:prstGeom prst="rect">
            <a:avLst/>
          </a:prstGeom>
          <a:noFill/>
          <a:ln>
            <a:noFill/>
          </a:ln>
        </p:spPr>
      </p:pic>
      <p:pic>
        <p:nvPicPr>
          <p:cNvPr id="179" name="Google Shape;179;p21"/>
          <p:cNvPicPr preferRelativeResize="0"/>
          <p:nvPr/>
        </p:nvPicPr>
        <p:blipFill rotWithShape="1">
          <a:blip r:embed="rId4">
            <a:alphaModFix/>
          </a:blip>
          <a:srcRect b="0" l="0" r="0" t="0"/>
          <a:stretch/>
        </p:blipFill>
        <p:spPr>
          <a:xfrm>
            <a:off x="6256865" y="1768739"/>
            <a:ext cx="5683344" cy="35662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