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0" r:id="rId2"/>
    <p:sldId id="263" r:id="rId3"/>
    <p:sldId id="262" r:id="rId4"/>
    <p:sldId id="285" r:id="rId5"/>
    <p:sldId id="2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60FB03F-279B-9FAF-E1BF-CA7627976864}" name="Newton Ikire" initials="" userId="S::newtoni@decagonhq.com::ffb83fd6-a6e3-4ed1-a94c-6d6b110ed87f" providerId="AD"/>
  <p188:author id="{FD39D7E7-C696-8B16-4A20-02D6D51ABBD2}" name="Ik" initials="Ik" userId="S::ikennao@decagonhq.com::b649d538-ea07-4b54-8e5c-4cc3d77e8300" providerId="AD"/>
  <p188:author id="{007659E9-B8EC-AB4B-BF05-9FBB1B2009AC}" name="Godstime Azeke" initials="" userId="S::godstimea@decagonhq.com::e9b51455-2f61-4799-938d-deb9778d226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A78046-6CC6-A2D4-056D-6CC448516A02}" v="36" dt="2024-04-17T09:14:23.990"/>
    <p1510:client id="{4C00812B-0AC6-E423-87C6-50B2CE8A6911}" v="45" dt="2024-04-16T16:01:36.150"/>
    <p1510:client id="{C459F18C-459B-3EBA-0903-9F3ED4045659}" v="195" dt="2024-04-17T09:25:47.299"/>
    <p1510:client id="{D6B7DAE5-C12C-0C7C-3E68-F8345962E1FD}" v="68" dt="2024-04-18T08:46:29.819"/>
    <p1510:client id="{D80AEB2A-AC0D-87CD-FA85-33060726AACB}" v="936" dt="2024-04-18T08:18:36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B3ACF-74F4-44E1-ACB3-FE1B5442DC5A}" type="datetimeFigureOut">
              <a:t>5/2/2024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4C57A-0698-46B9-BF12-52CBFCF0CD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5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85a8bfcca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Names and email of devs to resume must have been confirmed before they resume into the facility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Tuesday 18th of April, all “@decagon.dev” emails and stack allocation must have been sent out. (pending)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Wednesday 16th of November, their </a:t>
            </a:r>
            <a:r>
              <a:rPr lang="en" b="1"/>
              <a:t>T-shirts </a:t>
            </a:r>
            <a:r>
              <a:rPr lang="en"/>
              <a:t>must have been dOgovered and they all must have been on </a:t>
            </a:r>
            <a:r>
              <a:rPr lang="en" b="1"/>
              <a:t>teams</a:t>
            </a: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By Friday 18th November, all devs should have been assigned a stack.</a:t>
            </a:r>
            <a:endParaRPr/>
          </a:p>
        </p:txBody>
      </p:sp>
      <p:sp>
        <p:nvSpPr>
          <p:cNvPr id="151" name="Google Shape;151;g2285a8bfcc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422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85a8bfcca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Names and email of devs to resume must have been confirmed before they resume into the facility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Tuesday 18th of April, all “@decagon.dev” emails and stack allocation must have been sent out. (pending)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Wednesday 16th of November, their </a:t>
            </a:r>
            <a:r>
              <a:rPr lang="en" b="1"/>
              <a:t>T-shirts </a:t>
            </a:r>
            <a:r>
              <a:rPr lang="en"/>
              <a:t>must have been dOgovered and they all must have been on </a:t>
            </a:r>
            <a:r>
              <a:rPr lang="en" b="1"/>
              <a:t>teams</a:t>
            </a: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By Friday 18th November, all devs should have been assigned a stack.</a:t>
            </a:r>
            <a:endParaRPr/>
          </a:p>
        </p:txBody>
      </p:sp>
      <p:sp>
        <p:nvSpPr>
          <p:cNvPr id="151" name="Google Shape;151;g2285a8bfcc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85a8bfcca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Names and email of devs to resume must have been confirmed before they resume into the facility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Tuesday 18th of April, all “@decagon.dev” emails and stack allocation must have been sent out. (pending)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Wednesday 16th of November, their </a:t>
            </a:r>
            <a:r>
              <a:rPr lang="en" b="1"/>
              <a:t>T-shirts </a:t>
            </a:r>
            <a:r>
              <a:rPr lang="en"/>
              <a:t>must have been dOgovered and they all must have been on </a:t>
            </a:r>
            <a:r>
              <a:rPr lang="en" b="1"/>
              <a:t>teams</a:t>
            </a: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By Friday 18th November, all devs should have been assigned a stack.</a:t>
            </a:r>
            <a:endParaRPr/>
          </a:p>
        </p:txBody>
      </p:sp>
      <p:sp>
        <p:nvSpPr>
          <p:cNvPr id="151" name="Google Shape;151;g2285a8bfcc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905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28"/>
          <p:cNvGraphicFramePr/>
          <p:nvPr>
            <p:extLst>
              <p:ext uri="{D42A27DB-BD31-4B8C-83A1-F6EECF244321}">
                <p14:modId xmlns:p14="http://schemas.microsoft.com/office/powerpoint/2010/main" val="75335222"/>
              </p:ext>
            </p:extLst>
          </p:nvPr>
        </p:nvGraphicFramePr>
        <p:xfrm>
          <a:off x="533388" y="685660"/>
          <a:ext cx="10922321" cy="59727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9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5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5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080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TIME</a:t>
                      </a:r>
                      <a:endParaRPr sz="1200"/>
                    </a:p>
                  </a:txBody>
                  <a:tcPr marL="28567" marR="28567" marT="19067" marB="19067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Mon (Apr 15)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28567" marR="28567" marT="19067" marB="19067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Tue (Apr 16)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28567" marR="28567" marT="19067" marB="19067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Wed (Apr 17)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28567" marR="28567" marT="19067" marB="19067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err="1">
                          <a:solidFill>
                            <a:srgbClr val="FFFFFF"/>
                          </a:solidFill>
                        </a:rPr>
                        <a:t>Thur</a:t>
                      </a: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 (Apr 18)</a:t>
                      </a:r>
                      <a:endParaRPr sz="1200" b="1" err="1">
                        <a:solidFill>
                          <a:srgbClr val="FFFFFF"/>
                        </a:solidFill>
                      </a:endParaRPr>
                    </a:p>
                  </a:txBody>
                  <a:tcPr marL="28567" marR="28567" marT="19067" marB="1906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Fri (Apr 19)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28567" marR="28567" marT="19067" marB="19067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12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Weekend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28567" marR="28567" marT="19067" marB="1906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6351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09:00 - 10:00</a:t>
                      </a:r>
                      <a:endParaRPr sz="1200" b="1"/>
                    </a:p>
                  </a:txBody>
                  <a:tcPr marL="28567" marR="28567" marT="19067" marB="19067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>
                        <a:solidFill>
                          <a:schemeClr val="dk1"/>
                        </a:solidFill>
                      </a:endParaRPr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Arrival, Registration and check-in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&amp;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Room allocation</a:t>
                      </a:r>
                      <a:endParaRPr lang="en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i="0" u="none" strike="noStrike" noProof="0">
                        <a:solidFill>
                          <a:schemeClr val="dk1"/>
                        </a:solidFill>
                        <a:latin typeface="Arial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i="0" u="none" strike="noStrike" noProof="0">
                        <a:solidFill>
                          <a:schemeClr val="dk1"/>
                        </a:solidFill>
                        <a:latin typeface="Arial"/>
                      </a:endParaRPr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4">
                      <a:solidFill>
                        <a:srgbClr val="000000"/>
                      </a:solidFill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 marL="28567" marR="28567" marT="19067" marB="19067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Welcome Briefing &amp; Review Decagon Handbook, </a:t>
                      </a:r>
                      <a:r>
                        <a:rPr lang="en" sz="1200" b="1" i="0" u="none" strike="noStrike" noProof="0" err="1">
                          <a:solidFill>
                            <a:schemeClr val="dk1"/>
                          </a:solidFill>
                          <a:latin typeface="Arial"/>
                        </a:rPr>
                        <a:t>DecaDev</a:t>
                      </a: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 Service Desk &amp; Participation Agreement</a:t>
                      </a:r>
                    </a:p>
                  </a:txBody>
                  <a:tcPr marL="28567" marR="28567" marT="19067" marB="19067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Agile Orientation</a:t>
                      </a:r>
                    </a:p>
                  </a:txBody>
                  <a:tcPr marL="28567" marR="28567" marT="19067" marB="19067" anchor="ctr">
                    <a:lnL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8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Student learning 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&amp;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task completion</a:t>
                      </a:r>
                      <a:endParaRPr sz="1200" b="1"/>
                    </a:p>
                  </a:txBody>
                  <a:tcPr marL="28567" marR="28567" marT="19067" marB="190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294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1200" b="1"/>
                    </a:p>
                  </a:txBody>
                  <a:tcPr marL="28567" marR="28567" marT="19067" marB="19067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28567" marR="28567" marT="19066" marB="19066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i="0" u="none" strike="noStrike" noProof="0">
                        <a:solidFill>
                          <a:schemeClr val="dk1"/>
                        </a:solidFill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Personal Branding</a:t>
                      </a:r>
                      <a:endParaRPr lang="en" sz="1100" b="0" i="0" u="none" strike="noStrike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Course (</a:t>
                      </a:r>
                      <a:r>
                        <a:rPr lang="en" sz="1100" b="1" i="0" u="none" strike="noStrike" noProof="0" err="1">
                          <a:solidFill>
                            <a:schemeClr val="dk1"/>
                          </a:solidFill>
                          <a:latin typeface="Calibri"/>
                        </a:rPr>
                        <a:t>Linkedin</a:t>
                      </a:r>
                      <a:r>
                        <a:rPr lang="en" sz="1100" b="1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 Optimization)</a:t>
                      </a:r>
                      <a:endParaRPr lang="en" sz="1100" b="0" i="0" u="none" strike="noStrike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0" i="0" u="none" strike="noStrike" noProof="0">
                        <a:solidFill>
                          <a:schemeClr val="dk1"/>
                        </a:solidFill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i="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 marL="28567" marR="28567" marT="19066" marB="19066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000000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27769"/>
                  </a:ext>
                </a:extLst>
              </a:tr>
              <a:tr h="7497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10:00 - 11:00</a:t>
                      </a:r>
                      <a:endParaRPr sz="1200" b="1"/>
                    </a:p>
                  </a:txBody>
                  <a:tcPr marL="28567" marR="28567" marT="19067" marB="19067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7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 b="1"/>
                        <a:t>11:0</a:t>
                      </a:r>
                      <a:r>
                        <a:rPr lang="en" sz="1200" b="1">
                          <a:solidFill>
                            <a:srgbClr val="000000"/>
                          </a:solidFill>
                        </a:rPr>
                        <a:t>0 - </a:t>
                      </a:r>
                      <a:r>
                        <a:rPr lang="en" sz="1200" b="1"/>
                        <a:t>1:00</a:t>
                      </a:r>
                      <a:endParaRPr sz="1200" b="1"/>
                    </a:p>
                  </a:txBody>
                  <a:tcPr marL="28567" marR="28567" marT="19067" marB="19067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Free + Lunch Break </a:t>
                      </a:r>
                      <a:endParaRPr sz="1200" b="1">
                        <a:solidFill>
                          <a:srgbClr val="FF0000"/>
                        </a:solidFill>
                      </a:endParaRPr>
                    </a:p>
                  </a:txBody>
                  <a:tcPr marL="28567" marR="28567" marT="19067" marB="190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0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 01:00 - 02:00</a:t>
                      </a:r>
                      <a:endParaRPr sz="1200" b="1"/>
                    </a:p>
                  </a:txBody>
                  <a:tcPr marL="28567" marR="28567" marT="19067" marB="19067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/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Arrival, Registration and check-in</a:t>
                      </a:r>
                      <a:endParaRPr lang="en-US" sz="1200" b="0" i="0" u="none" strike="noStrike" noProof="0">
                        <a:solidFill>
                          <a:srgbClr val="808080"/>
                        </a:solidFill>
                        <a:latin typeface="Arial"/>
                      </a:endParaRPr>
                    </a:p>
                    <a:p>
                      <a:pPr marL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&amp;</a:t>
                      </a:r>
                      <a:endParaRPr lang="en-US" sz="1200" b="0" i="0" u="none" strike="noStrike" noProof="0">
                        <a:solidFill>
                          <a:srgbClr val="808080"/>
                        </a:solidFill>
                        <a:latin typeface="Arial"/>
                      </a:endParaRPr>
                    </a:p>
                    <a:p>
                      <a:pPr marL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Room allocation</a:t>
                      </a:r>
                      <a:endParaRPr lang="en-US" sz="1200" b="0" i="0" u="none" strike="noStrike" noProof="0">
                        <a:solidFill>
                          <a:srgbClr val="808080"/>
                        </a:solidFill>
                        <a:latin typeface="Arial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i="0" u="none" strike="noStrike" noProof="0">
                        <a:solidFill>
                          <a:schemeClr val="dk1"/>
                        </a:solidFill>
                        <a:latin typeface="Arial"/>
                      </a:endParaRPr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200" b="1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endParaRPr lang="en" sz="1200" b="1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Facility Orientation</a:t>
                      </a:r>
                      <a:endParaRPr lang="en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/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200" b="1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endParaRPr lang="en" sz="1200" b="1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Teams Orientation</a:t>
                      </a:r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522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02:00 - 03:00</a:t>
                      </a:r>
                      <a:endParaRPr sz="1200" b="1"/>
                    </a:p>
                  </a:txBody>
                  <a:tcPr marL="28567" marR="28567" marT="19067" marB="19067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Program Orientation</a:t>
                      </a:r>
                      <a:endParaRPr lang="en-US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i="0" u="none" strike="noStrike" noProof="0">
                          <a:solidFill>
                            <a:schemeClr val="dk1"/>
                          </a:solidFill>
                        </a:rPr>
                        <a:t>Stack Briefing </a:t>
                      </a:r>
                      <a:br>
                        <a:rPr lang="en" sz="1100" b="1" i="0" u="none" strike="noStrike" noProof="0">
                          <a:solidFill>
                            <a:srgbClr val="000000"/>
                          </a:solidFill>
                        </a:rPr>
                      </a:br>
                      <a:r>
                        <a:rPr lang="en" sz="1100" b="1" i="0" u="none" strike="noStrike" noProof="0">
                          <a:solidFill>
                            <a:schemeClr val="dk1"/>
                          </a:solidFill>
                        </a:rPr>
                        <a:t>&amp; Sharing of Study Materials for the weekend</a:t>
                      </a:r>
                      <a:endParaRPr lang="en-US"/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03:00 - 04:00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28567" marR="28567" marT="19067" marB="19067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>
                        <a:solidFill>
                          <a:schemeClr val="dk1"/>
                        </a:solidFill>
                      </a:endParaRPr>
                    </a:p>
                  </a:txBody>
                  <a:tcPr marL="28567" marR="28567" marT="19067" marB="190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sz="1200" b="1">
                        <a:solidFill>
                          <a:schemeClr val="dk1"/>
                        </a:solidFill>
                      </a:endParaRPr>
                    </a:p>
                  </a:txBody>
                  <a:tcPr marL="28567" marR="28567" marT="19067" marB="190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i="0" u="none" strike="noStrike" noProof="0">
                        <a:solidFill>
                          <a:schemeClr val="dk1"/>
                        </a:solidFill>
                        <a:latin typeface="Arial"/>
                      </a:endParaRPr>
                    </a:p>
                  </a:txBody>
                  <a:tcPr marL="28567" marR="28567" marT="19067" marB="190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Laptop Allocation</a:t>
                      </a:r>
                      <a:endParaRPr lang="en" sz="1200" b="0" i="0" u="none" strike="noStrike" noProof="0">
                        <a:solidFill>
                          <a:srgbClr val="808080"/>
                        </a:solidFill>
                        <a:latin typeface="Arial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i="0" u="none" strike="noStrike" noProof="0">
                        <a:solidFill>
                          <a:schemeClr val="dk1"/>
                        </a:solidFill>
                        <a:latin typeface="Arial"/>
                      </a:endParaRPr>
                    </a:p>
                  </a:txBody>
                  <a:tcPr marL="28567" marR="28567" marT="19067" marB="190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Free-Adhoc</a:t>
                      </a:r>
                      <a:endParaRPr lang="en" sz="1200" b="0" i="0" u="none" strike="noStrike" noProof="0">
                        <a:solidFill>
                          <a:schemeClr val="dk1"/>
                        </a:solidFill>
                        <a:latin typeface="Arial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0" i="0" u="none" strike="noStrike" noProof="0">
                        <a:solidFill>
                          <a:schemeClr val="dk1"/>
                        </a:solidFill>
                        <a:latin typeface="Arial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/>
                        <a:buNone/>
                      </a:pPr>
                      <a:endParaRPr lang="en" sz="1000" b="1">
                        <a:solidFill>
                          <a:schemeClr val="dk1"/>
                        </a:solidFill>
                      </a:endParaRPr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282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04:00 - 05:00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28567" marR="28567" marT="19067" marB="19067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sz="1200" b="1">
                        <a:solidFill>
                          <a:schemeClr val="dk1"/>
                        </a:solidFill>
                      </a:endParaRPr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>
                        <a:solidFill>
                          <a:schemeClr val="dk1"/>
                        </a:solidFill>
                      </a:endParaRPr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21425" marR="21425" marT="14300" marB="1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54" name="Google Shape;15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480" y="6283395"/>
            <a:ext cx="2289289" cy="546901"/>
          </a:xfrm>
          <a:prstGeom prst="rect">
            <a:avLst/>
          </a:prstGeom>
          <a:noFill/>
          <a:ln>
            <a:noFill/>
          </a:ln>
          <a:effectLst>
            <a:outerShdw blurRad="165100" dist="38100" dir="5400000" algn="t" rotWithShape="0">
              <a:srgbClr val="BFBFBF">
                <a:alpha val="31760"/>
              </a:srgbClr>
            </a:outerShdw>
          </a:effectLst>
        </p:spPr>
      </p:pic>
      <p:sp>
        <p:nvSpPr>
          <p:cNvPr id="155" name="Google Shape;155;p28"/>
          <p:cNvSpPr/>
          <p:nvPr/>
        </p:nvSpPr>
        <p:spPr>
          <a:xfrm>
            <a:off x="0" y="6764337"/>
            <a:ext cx="6096000" cy="136400"/>
          </a:xfrm>
          <a:prstGeom prst="rect">
            <a:avLst/>
          </a:prstGeom>
          <a:solidFill>
            <a:srgbClr val="B8D14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6095999" y="6764337"/>
            <a:ext cx="6096000" cy="136400"/>
          </a:xfrm>
          <a:prstGeom prst="rect">
            <a:avLst/>
          </a:prstGeom>
          <a:solidFill>
            <a:srgbClr val="3AA757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697523" y="59077"/>
            <a:ext cx="10466800" cy="7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 algn="ctr"/>
            <a:r>
              <a:rPr lang="en" sz="2400">
                <a:solidFill>
                  <a:srgbClr val="3AA757"/>
                </a:solidFill>
                <a:latin typeface="Calibri"/>
                <a:ea typeface="Calibri"/>
                <a:cs typeface="Calibri"/>
                <a:sym typeface="Calibri"/>
              </a:rPr>
              <a:t>Resumption Schedule</a:t>
            </a:r>
            <a:endParaRPr sz="2400">
              <a:solidFill>
                <a:srgbClr val="3AA7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 txBox="1">
            <a:spLocks noGrp="1"/>
          </p:cNvSpPr>
          <p:nvPr>
            <p:ph type="sldNum" idx="12"/>
          </p:nvPr>
        </p:nvSpPr>
        <p:spPr>
          <a:xfrm>
            <a:off x="9071575" y="6399225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D3047"/>
                </a:solidFill>
              </a:rPr>
              <a:pPr/>
              <a:t>1</a:t>
            </a:fld>
            <a:endParaRPr>
              <a:solidFill>
                <a:srgbClr val="2D30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73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28"/>
          <p:cNvGraphicFramePr/>
          <p:nvPr>
            <p:extLst>
              <p:ext uri="{D42A27DB-BD31-4B8C-83A1-F6EECF244321}">
                <p14:modId xmlns:p14="http://schemas.microsoft.com/office/powerpoint/2010/main" val="775143121"/>
              </p:ext>
            </p:extLst>
          </p:nvPr>
        </p:nvGraphicFramePr>
        <p:xfrm>
          <a:off x="530678" y="598713"/>
          <a:ext cx="10912118" cy="57670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98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9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4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46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278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TIME</a:t>
                      </a:r>
                      <a:endParaRPr sz="1200"/>
                    </a:p>
                  </a:txBody>
                  <a:tcPr marL="28567" marR="28567" marT="19067" marB="19067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Mon (Apr 22)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28567" marR="28567" marT="19067" marB="19067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Tue (Apr 23)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28567" marR="28567" marT="19067" marB="1906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Wed (Apr 24</a:t>
                      </a:r>
                      <a:r>
                        <a:rPr lang="en" sz="12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)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28567" marR="28567" marT="19067" marB="19067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err="1">
                          <a:solidFill>
                            <a:srgbClr val="FFFFFF"/>
                          </a:solidFill>
                        </a:rPr>
                        <a:t>Thur</a:t>
                      </a: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 (Apr 25)</a:t>
                      </a:r>
                      <a:endParaRPr sz="1200" b="1" err="1">
                        <a:solidFill>
                          <a:srgbClr val="FFFFFF"/>
                        </a:solidFill>
                      </a:endParaRPr>
                    </a:p>
                  </a:txBody>
                  <a:tcPr marL="28567" marR="28567" marT="19067" marB="19067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Fri (Apr 26)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28567" marR="28567" marT="19067" marB="19067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12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Weekend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28567" marR="28567" marT="19067" marB="19067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244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9:00 - 10:00</a:t>
                      </a:r>
                      <a:endParaRPr lang="en-US" sz="1200" b="1"/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Finance </a:t>
                      </a:r>
                      <a:br>
                        <a:rPr lang="en" sz="14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" sz="14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Briefing</a:t>
                      </a:r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4">
                      <a:solidFill>
                        <a:srgbClr val="000000"/>
                      </a:solidFill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Stack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Pre-curriculum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Module 1</a:t>
                      </a:r>
                      <a:endParaRPr sz="1200" b="1"/>
                    </a:p>
                  </a:txBody>
                  <a:tcPr marL="28567" marR="28567" marT="19067" marB="19067" anchor="ctr">
                    <a:lnL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Stack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Pre-curriculum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Module 1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Stack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Pre-curriculum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Module 2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Stack</a:t>
                      </a:r>
                      <a:endParaRPr lang="en-US" sz="1200" b="0" i="0" u="none" strike="noStrike" noProof="0">
                        <a:solidFill>
                          <a:schemeClr val="dk1"/>
                        </a:solidFill>
                        <a:latin typeface="Arial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Pre-curriculum</a:t>
                      </a:r>
                      <a:endParaRPr lang="en-US" sz="1200" b="0" i="0" u="none" strike="noStrike" noProof="0">
                        <a:solidFill>
                          <a:srgbClr val="808080"/>
                        </a:solidFill>
                        <a:latin typeface="Arial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Module 2</a:t>
                      </a:r>
                      <a:endParaRPr lang="en-US" sz="1200" b="0" i="0" u="none" strike="noStrike" noProof="0">
                        <a:solidFill>
                          <a:srgbClr val="808080"/>
                        </a:solidFill>
                        <a:latin typeface="Arial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i="0" u="sng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7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Student learning 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&amp;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task completion</a:t>
                      </a:r>
                      <a:endParaRPr sz="1200" b="1"/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4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2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10:00 - 11:00</a:t>
                      </a:r>
                      <a:endParaRPr lang="en" sz="1200" b="0" i="0" u="none" strike="noStrike" noProof="0">
                        <a:solidFill>
                          <a:srgbClr val="808080"/>
                        </a:solidFill>
                        <a:latin typeface="Calibri"/>
                      </a:endParaRPr>
                    </a:p>
                    <a:p>
                      <a:pPr marL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lang="en" sz="1200" b="0" i="0" u="none" strike="noStrike" noProof="0">
                        <a:solidFill>
                          <a:srgbClr val="808080"/>
                        </a:solidFill>
                        <a:latin typeface="Calibri"/>
                      </a:endParaRPr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4">
                      <a:solidFill>
                        <a:srgbClr val="000000"/>
                      </a:solidFill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812982"/>
                  </a:ext>
                </a:extLst>
              </a:tr>
              <a:tr h="31044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2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11:00 - 12:00</a:t>
                      </a:r>
                      <a:endParaRPr lang="en" sz="1200" b="0" i="0" u="none" strike="noStrike" noProof="0">
                        <a:solidFill>
                          <a:srgbClr val="808080"/>
                        </a:solidFill>
                        <a:latin typeface="Calibri"/>
                      </a:endParaRPr>
                    </a:p>
                    <a:p>
                      <a:pPr marL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lang="en" sz="1200" b="1">
                        <a:solidFill>
                          <a:schemeClr val="dk1"/>
                        </a:solidFill>
                      </a:endParaRPr>
                    </a:p>
                  </a:txBody>
                  <a:tcPr marL="28567" marR="28567" marT="19066" marB="19066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Program Director </a:t>
                      </a:r>
                      <a:br>
                        <a:rPr lang="en" sz="1200" b="1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Briefing</a:t>
                      </a:r>
                      <a:endParaRPr lang="en" sz="1200" b="0" i="0" u="none" strike="noStrike" noProof="0">
                        <a:solidFill>
                          <a:srgbClr val="808080"/>
                        </a:solidFill>
                        <a:latin typeface="Arial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>
                        <a:solidFill>
                          <a:schemeClr val="dk1"/>
                        </a:solidFill>
                      </a:endParaRPr>
                    </a:p>
                  </a:txBody>
                  <a:tcPr marL="28567" marR="28567" marT="19067" marB="19067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</a:txBody>
                  <a:tcPr marL="28567" marR="28567" marT="19067" marB="19067" anchor="ctr">
                    <a:lnL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28567" marR="28567" marT="19067" marB="190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28567" marR="28567" marT="19067" marB="190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28567" marR="28567" marT="19067" marB="190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498980"/>
                  </a:ext>
                </a:extLst>
              </a:tr>
              <a:tr h="53622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 b="1"/>
                        <a:t>12:00</a:t>
                      </a:r>
                      <a:r>
                        <a:rPr lang="en" sz="1200" b="1">
                          <a:solidFill>
                            <a:srgbClr val="000000"/>
                          </a:solidFill>
                        </a:rPr>
                        <a:t> - 2</a:t>
                      </a:r>
                      <a:r>
                        <a:rPr lang="en" sz="1200" b="1"/>
                        <a:t>:00</a:t>
                      </a:r>
                      <a:endParaRPr sz="1200" b="1"/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Free + Lunch Break </a:t>
                      </a:r>
                      <a:endParaRPr sz="1200" b="1">
                        <a:solidFill>
                          <a:srgbClr val="FF0000"/>
                        </a:solidFill>
                      </a:endParaRPr>
                    </a:p>
                  </a:txBody>
                  <a:tcPr marL="28567" marR="28567" marT="19067" marB="190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617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 02:00 - 03:00</a:t>
                      </a:r>
                      <a:endParaRPr sz="1200" b="1"/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Stack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Pre-curriculum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Module 1</a:t>
                      </a:r>
                      <a:endParaRPr lang="en"/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Stack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Pre-curriculum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Module 1</a:t>
                      </a:r>
                      <a:endParaRPr lang="en"/>
                    </a:p>
                  </a:txBody>
                  <a:tcPr marL="28567" marR="28567" marT="19067" marB="190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Stack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Pre-curriculum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Module 2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i="0" u="none" strike="noStrike" noProof="0">
                        <a:solidFill>
                          <a:schemeClr val="dk1"/>
                        </a:solidFill>
                        <a:latin typeface="Arial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i="0" u="none" strike="noStrike" noProof="0">
                        <a:solidFill>
                          <a:schemeClr val="dk1"/>
                        </a:solidFill>
                        <a:latin typeface="Arial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i="0" u="none" strike="noStrike" noProof="0"/>
                    </a:p>
                  </a:txBody>
                  <a:tcPr marL="28567" marR="28567" marT="19067" marB="19067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Stack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Pre-curriculum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Module 2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i="0" u="none" strike="noStrike" noProof="0">
                        <a:solidFill>
                          <a:schemeClr val="dk1"/>
                        </a:solidFill>
                      </a:endParaRPr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Make up Classes</a:t>
                      </a:r>
                      <a:br>
                        <a:rPr lang="en" sz="1200" b="1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br>
                        <a:rPr lang="en" sz="1200" b="1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Revision</a:t>
                      </a:r>
                      <a:br>
                        <a:rPr lang="en" sz="1200" b="1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br>
                        <a:rPr lang="en" sz="1200" b="1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Assignment</a:t>
                      </a:r>
                      <a:endParaRPr lang="en" sz="1200" b="1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818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03:00 - 04:00</a:t>
                      </a:r>
                      <a:endParaRPr sz="1200" b="1"/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21425" marR="21425" marT="14300" marB="1430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21425" marR="21425" marT="14300" marB="1430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21425" marR="21425" marT="14300" marB="1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966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04:00 - 05:00</a:t>
                      </a:r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28567" marR="28567" marT="19067" marB="190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28567" marR="28567" marT="19067" marB="19067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28567" marR="28567" marT="19067" marB="190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28567" marR="28567" marT="19067" marB="190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Minimum Effective 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Dose/ Time </a:t>
                      </a:r>
                      <a:endParaRPr lang="en" sz="12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Management </a:t>
                      </a:r>
                      <a:endParaRPr lang="en"/>
                    </a:p>
                  </a:txBody>
                  <a:tcPr marL="28567" marR="28567" marT="19066" marB="19066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54" name="Google Shape;15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480" y="6283395"/>
            <a:ext cx="2289289" cy="546901"/>
          </a:xfrm>
          <a:prstGeom prst="rect">
            <a:avLst/>
          </a:prstGeom>
          <a:noFill/>
          <a:ln>
            <a:noFill/>
          </a:ln>
          <a:effectLst>
            <a:outerShdw blurRad="165100" dist="38100" dir="5400000" algn="t" rotWithShape="0">
              <a:srgbClr val="BFBFBF">
                <a:alpha val="31760"/>
              </a:srgbClr>
            </a:outerShdw>
          </a:effectLst>
        </p:spPr>
      </p:pic>
      <p:sp>
        <p:nvSpPr>
          <p:cNvPr id="155" name="Google Shape;155;p28"/>
          <p:cNvSpPr/>
          <p:nvPr/>
        </p:nvSpPr>
        <p:spPr>
          <a:xfrm>
            <a:off x="0" y="6764337"/>
            <a:ext cx="6096000" cy="136400"/>
          </a:xfrm>
          <a:prstGeom prst="rect">
            <a:avLst/>
          </a:prstGeom>
          <a:solidFill>
            <a:srgbClr val="B8D14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6095999" y="6764337"/>
            <a:ext cx="6096000" cy="136400"/>
          </a:xfrm>
          <a:prstGeom prst="rect">
            <a:avLst/>
          </a:prstGeom>
          <a:solidFill>
            <a:srgbClr val="3AA757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685800" y="3435"/>
            <a:ext cx="10466800" cy="7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 algn="ctr"/>
            <a:r>
              <a:rPr lang="en" sz="3600">
                <a:solidFill>
                  <a:srgbClr val="3AA757"/>
                </a:solidFill>
                <a:latin typeface="Calibri"/>
                <a:ea typeface="Calibri"/>
                <a:cs typeface="Calibri"/>
                <a:sym typeface="Calibri"/>
              </a:rPr>
              <a:t>Week 1 Schedule</a:t>
            </a:r>
            <a:endParaRPr sz="3600">
              <a:solidFill>
                <a:srgbClr val="3AA7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 txBox="1">
            <a:spLocks noGrp="1"/>
          </p:cNvSpPr>
          <p:nvPr>
            <p:ph type="sldNum" idx="12"/>
          </p:nvPr>
        </p:nvSpPr>
        <p:spPr>
          <a:xfrm>
            <a:off x="9159923" y="6399225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D3047"/>
                </a:solidFill>
              </a:rPr>
              <a:pPr/>
              <a:t>2</a:t>
            </a:fld>
            <a:endParaRPr>
              <a:solidFill>
                <a:srgbClr val="2D30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39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28"/>
          <p:cNvGraphicFramePr/>
          <p:nvPr>
            <p:extLst>
              <p:ext uri="{D42A27DB-BD31-4B8C-83A1-F6EECF244321}">
                <p14:modId xmlns:p14="http://schemas.microsoft.com/office/powerpoint/2010/main" val="2072634621"/>
              </p:ext>
            </p:extLst>
          </p:nvPr>
        </p:nvGraphicFramePr>
        <p:xfrm>
          <a:off x="533389" y="914261"/>
          <a:ext cx="10912112" cy="51494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98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0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46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46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080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</a:rPr>
                        <a:t>TIME</a:t>
                      </a:r>
                      <a:endParaRPr sz="1200" dirty="0"/>
                    </a:p>
                  </a:txBody>
                  <a:tcPr marL="28567" marR="28567" marT="19067" marB="19067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</a:rPr>
                        <a:t>Mon (Apr 29)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28567" marR="28567" marT="19067" marB="19067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</a:rPr>
                        <a:t>Tue (Apr 30)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28567" marR="28567" marT="19067" marB="1906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</a:rPr>
                        <a:t>Wed (May 1)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28567" marR="28567" marT="19067" marB="19067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 err="1">
                          <a:solidFill>
                            <a:srgbClr val="FFFFFF"/>
                          </a:solidFill>
                        </a:rPr>
                        <a:t>Thur</a:t>
                      </a:r>
                      <a:r>
                        <a:rPr lang="en" sz="1200" b="1" dirty="0">
                          <a:solidFill>
                            <a:srgbClr val="FFFFFF"/>
                          </a:solidFill>
                        </a:rPr>
                        <a:t> (May 2)</a:t>
                      </a:r>
                      <a:endParaRPr sz="1200" b="1" dirty="0" err="1">
                        <a:solidFill>
                          <a:srgbClr val="FFFFFF"/>
                        </a:solidFill>
                      </a:endParaRPr>
                    </a:p>
                  </a:txBody>
                  <a:tcPr marL="28567" marR="28567" marT="19067" marB="19067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</a:rPr>
                        <a:t>Fri (May 3)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28567" marR="28567" marT="19067" marB="1906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12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</a:rPr>
                        <a:t>Weekend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28567" marR="28567" marT="19067" marB="19067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36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</a:rPr>
                        <a:t>09:00 - 10:00</a:t>
                      </a:r>
                      <a:endParaRPr sz="1200" b="1" dirty="0"/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</a:rPr>
                        <a:t>Stack</a:t>
                      </a:r>
                      <a:endParaRPr sz="1200" b="1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</a:rPr>
                        <a:t>Pre-curriculum</a:t>
                      </a:r>
                      <a:endParaRPr sz="1200" b="1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</a:rPr>
                        <a:t>Module 3</a:t>
                      </a:r>
                      <a:endParaRPr sz="1200" b="1" dirty="0"/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4">
                      <a:solidFill>
                        <a:srgbClr val="000000"/>
                      </a:solidFill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</a:rPr>
                        <a:t>Stack</a:t>
                      </a:r>
                      <a:endParaRPr sz="1200" b="1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</a:rPr>
                        <a:t>Pre-curriculum</a:t>
                      </a:r>
                      <a:endParaRPr sz="1200" b="1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</a:rPr>
                        <a:t>Module 3/4</a:t>
                      </a:r>
                      <a:endParaRPr sz="1200" b="1" dirty="0"/>
                    </a:p>
                  </a:txBody>
                  <a:tcPr marL="28567" marR="28567" marT="19067" marB="19067" anchor="ctr">
                    <a:lnL w="9524">
                      <a:solidFill>
                        <a:srgbClr val="000000"/>
                      </a:solidFill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</a:rPr>
                        <a:t>Public Holiday</a:t>
                      </a:r>
                      <a:endParaRPr lang="en-US" dirty="0"/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 dirty="0">
                          <a:solidFill>
                            <a:schemeClr val="dk1"/>
                          </a:solidFill>
                        </a:rPr>
                        <a:t>Stack</a:t>
                      </a:r>
                      <a:endParaRPr lang="en-US" sz="1200" b="0" i="0" u="none" strike="noStrike" noProof="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 dirty="0">
                          <a:solidFill>
                            <a:schemeClr val="dk1"/>
                          </a:solidFill>
                        </a:rPr>
                        <a:t>Pre-curriculum</a:t>
                      </a:r>
                      <a:endParaRPr lang="en-US" sz="1200" b="0" i="0" u="none" strike="noStrike" noProof="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 dirty="0">
                          <a:solidFill>
                            <a:schemeClr val="dk1"/>
                          </a:solidFill>
                        </a:rPr>
                        <a:t>Module 4/ Pre-</a:t>
                      </a:r>
                      <a:r>
                        <a:rPr lang="en" sz="1200" b="1" i="0" u="none" strike="noStrike" noProof="0" dirty="0" err="1">
                          <a:solidFill>
                            <a:schemeClr val="dk1"/>
                          </a:solidFill>
                        </a:rPr>
                        <a:t>Curiculum</a:t>
                      </a:r>
                      <a:r>
                        <a:rPr lang="en" sz="1200" b="1" i="0" u="none" strike="noStrike" noProof="0" dirty="0">
                          <a:solidFill>
                            <a:schemeClr val="dk1"/>
                          </a:solidFill>
                        </a:rPr>
                        <a:t> Wrap-up &amp; Revision</a:t>
                      </a:r>
                      <a:br>
                        <a:rPr lang="en" sz="1200" b="1" i="0" u="none" strike="noStrike" noProof="0" dirty="0">
                          <a:solidFill>
                            <a:srgbClr val="000000"/>
                          </a:solidFill>
                        </a:rPr>
                      </a:br>
                      <a:endParaRPr lang="en-US" sz="1200" b="0" i="0" u="none" strike="noStrike" noProof="0" dirty="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i="0" u="none" strike="noStrike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000000"/>
                      </a:solidFill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</a:rPr>
                        <a:t>Frontend Workshop</a:t>
                      </a:r>
                    </a:p>
                  </a:txBody>
                  <a:tcPr marL="28567" marR="28567" marT="19067" marB="190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8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</a:rPr>
                        <a:t>Student learning </a:t>
                      </a:r>
                      <a:endParaRPr sz="1200" b="1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</a:rPr>
                        <a:t>&amp;</a:t>
                      </a:r>
                      <a:endParaRPr sz="1200" b="1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</a:rPr>
                        <a:t>Task completion</a:t>
                      </a:r>
                      <a:endParaRPr sz="1200" b="1" dirty="0"/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36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 b="1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10:00 - 11:00</a:t>
                      </a:r>
                      <a:endParaRPr lang="en-US" dirty="0"/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28567" marR="28567" marT="19066" marB="19066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000000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567422"/>
                  </a:ext>
                </a:extLst>
              </a:tr>
              <a:tr h="6073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</a:rPr>
                        <a:t>11:00 - 12:00</a:t>
                      </a:r>
                      <a:endParaRPr sz="1200" b="1" dirty="0"/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28567" marR="28567" marT="19066" marB="19066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7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 b="1" dirty="0"/>
                        <a:t>12:00</a:t>
                      </a:r>
                      <a:r>
                        <a:rPr lang="en" sz="1200" b="1" dirty="0">
                          <a:solidFill>
                            <a:srgbClr val="000000"/>
                          </a:solidFill>
                        </a:rPr>
                        <a:t> - 2</a:t>
                      </a:r>
                      <a:r>
                        <a:rPr lang="en" sz="1200" b="1" dirty="0"/>
                        <a:t>:00</a:t>
                      </a:r>
                      <a:endParaRPr sz="1200" b="1" dirty="0"/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</a:rPr>
                        <a:t>Free + Lunch Break </a:t>
                      </a:r>
                      <a:endParaRPr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632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</a:rPr>
                        <a:t> 02:00 - 03:00</a:t>
                      </a:r>
                      <a:endParaRPr lang="en-US" sz="1200" b="1" dirty="0"/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 dirty="0">
                          <a:solidFill>
                            <a:schemeClr val="dk1"/>
                          </a:solidFill>
                          <a:latin typeface="Arial"/>
                        </a:rPr>
                        <a:t>Stack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 dirty="0">
                          <a:solidFill>
                            <a:schemeClr val="dk1"/>
                          </a:solidFill>
                          <a:latin typeface="Arial"/>
                        </a:rPr>
                        <a:t>Pre-curriculum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 dirty="0">
                          <a:solidFill>
                            <a:schemeClr val="dk1"/>
                          </a:solidFill>
                          <a:latin typeface="Arial"/>
                        </a:rPr>
                        <a:t>Module 3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i="0" u="none" strike="noStrike" noProof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 dirty="0">
                          <a:solidFill>
                            <a:schemeClr val="dk1"/>
                          </a:solidFill>
                          <a:latin typeface="Arial"/>
                        </a:rPr>
                        <a:t>Stack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 dirty="0">
                          <a:solidFill>
                            <a:schemeClr val="dk1"/>
                          </a:solidFill>
                          <a:latin typeface="Arial"/>
                        </a:rPr>
                        <a:t>Pre-curriculum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 dirty="0">
                          <a:solidFill>
                            <a:schemeClr val="dk1"/>
                          </a:solidFill>
                          <a:latin typeface="Arial"/>
                        </a:rPr>
                        <a:t>Module 3/4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28567" marR="28567" marT="19067" marB="190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</a:rPr>
                        <a:t>Public Holiday</a:t>
                      </a:r>
                    </a:p>
                  </a:txBody>
                  <a:tcPr marL="28567" marR="28567" marT="19067" marB="19067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Pre-Curriculum Assessment</a:t>
                      </a:r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000000"/>
                      </a:solidFill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</a:rPr>
                        <a:t>QA Workshop</a:t>
                      </a:r>
                    </a:p>
                  </a:txBody>
                  <a:tcPr marL="28567" marR="28567" marT="19067" marB="190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lang="en-US" sz="1200" b="1"/>
                    </a:p>
                  </a:txBody>
                  <a:tcPr marL="28567" marR="28567" marT="19066" marB="19066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noProof="0" dirty="0">
                          <a:solidFill>
                            <a:schemeClr val="dk1"/>
                          </a:solidFill>
                        </a:rPr>
                        <a:t>Week 3 Stack Curriculum </a:t>
                      </a:r>
                      <a:br>
                        <a:rPr lang="en" sz="1200" b="1" i="0" u="none" strike="noStrike" noProof="0" dirty="0">
                          <a:solidFill>
                            <a:srgbClr val="000000"/>
                          </a:solidFill>
                        </a:rPr>
                      </a:br>
                      <a:r>
                        <a:rPr lang="en" sz="1200" b="1" i="0" u="none" strike="noStrike" noProof="0" dirty="0">
                          <a:solidFill>
                            <a:schemeClr val="dk1"/>
                          </a:solidFill>
                        </a:rPr>
                        <a:t>&amp; Task Breakdown</a:t>
                      </a:r>
                      <a:endParaRPr lang="en" sz="1200" b="1" i="0" u="none" strike="noStrike" noProof="0" dirty="0">
                        <a:solidFill>
                          <a:schemeClr val="dk1"/>
                        </a:solidFill>
                        <a:latin typeface="Arial"/>
                      </a:endParaRPr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9940"/>
                  </a:ext>
                </a:extLst>
              </a:tr>
              <a:tr h="40860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</a:rPr>
                        <a:t>03:00 - 04:00</a:t>
                      </a:r>
                      <a:endParaRPr lang="en-US" sz="1200" b="1" dirty="0"/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b="1" i="0" u="none" strike="noStrike" noProof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21425" marR="21425" marT="14299" marB="1429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000000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28567" marR="28567" marT="19066" marB="19066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000000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35783225"/>
                  </a:ext>
                </a:extLst>
              </a:tr>
              <a:tr h="163443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</a:rPr>
                        <a:t>04:00 - 05:00</a:t>
                      </a:r>
                      <a:endParaRPr lang="en-US" dirty="0"/>
                    </a:p>
                  </a:txBody>
                  <a:tcPr marL="28567" marR="28567" marT="19067" marB="1906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28567" marR="28567" marT="19067" marB="190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28567" marR="28567" marT="19067" marB="190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28567" marR="28567" marT="19067" marB="190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28567" marR="28567" marT="19066" marB="19066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Health &amp; Wellness</a:t>
                      </a:r>
                    </a:p>
                  </a:txBody>
                  <a:tcPr marL="28567" marR="28567" marT="19067" marB="19067" anchor="ctr">
                    <a:lnL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54" name="Google Shape;15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480" y="6283395"/>
            <a:ext cx="2289289" cy="546901"/>
          </a:xfrm>
          <a:prstGeom prst="rect">
            <a:avLst/>
          </a:prstGeom>
          <a:noFill/>
          <a:ln>
            <a:noFill/>
          </a:ln>
          <a:effectLst>
            <a:outerShdw blurRad="165100" dist="38100" dir="5400000" algn="t" rotWithShape="0">
              <a:srgbClr val="BFBFBF">
                <a:alpha val="31760"/>
              </a:srgbClr>
            </a:outerShdw>
          </a:effectLst>
        </p:spPr>
      </p:pic>
      <p:sp>
        <p:nvSpPr>
          <p:cNvPr id="155" name="Google Shape;155;p28"/>
          <p:cNvSpPr/>
          <p:nvPr/>
        </p:nvSpPr>
        <p:spPr>
          <a:xfrm>
            <a:off x="0" y="6764337"/>
            <a:ext cx="6096000" cy="136400"/>
          </a:xfrm>
          <a:prstGeom prst="rect">
            <a:avLst/>
          </a:prstGeom>
          <a:solidFill>
            <a:srgbClr val="B8D14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6095999" y="6764337"/>
            <a:ext cx="6096000" cy="136400"/>
          </a:xfrm>
          <a:prstGeom prst="rect">
            <a:avLst/>
          </a:prstGeom>
          <a:solidFill>
            <a:srgbClr val="3AA757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533400" y="209551"/>
            <a:ext cx="10630000" cy="7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685800" y="147000"/>
            <a:ext cx="10466800" cy="7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 algn="ctr"/>
            <a:r>
              <a:rPr lang="en" sz="3600">
                <a:solidFill>
                  <a:srgbClr val="3AA757"/>
                </a:solidFill>
                <a:latin typeface="Calibri"/>
                <a:ea typeface="Calibri"/>
                <a:cs typeface="Calibri"/>
                <a:sym typeface="Calibri"/>
              </a:rPr>
              <a:t>Week 2 Schedule</a:t>
            </a:r>
            <a:endParaRPr sz="3600">
              <a:solidFill>
                <a:srgbClr val="3AA7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 txBox="1">
            <a:spLocks noGrp="1"/>
          </p:cNvSpPr>
          <p:nvPr>
            <p:ph type="sldNum" idx="12"/>
          </p:nvPr>
        </p:nvSpPr>
        <p:spPr>
          <a:xfrm>
            <a:off x="9071575" y="6399225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D3047"/>
                </a:solidFill>
              </a:rPr>
              <a:pPr/>
              <a:t>3</a:t>
            </a:fld>
            <a:endParaRPr>
              <a:solidFill>
                <a:srgbClr val="2D30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06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6EF24D-2DB8-9DDE-EB46-43439C866F5F}"/>
              </a:ext>
            </a:extLst>
          </p:cNvPr>
          <p:cNvGraphicFramePr>
            <a:graphicFrameLocks noGrp="1"/>
          </p:cNvGraphicFramePr>
          <p:nvPr/>
        </p:nvGraphicFramePr>
        <p:xfrm>
          <a:off x="257908" y="246185"/>
          <a:ext cx="11795497" cy="6245236"/>
        </p:xfrm>
        <a:graphic>
          <a:graphicData uri="http://schemas.openxmlformats.org/drawingml/2006/table">
            <a:tbl>
              <a:tblPr firstRow="1" firstCol="1" bandRow="1"/>
              <a:tblGrid>
                <a:gridCol w="1070570">
                  <a:extLst>
                    <a:ext uri="{9D8B030D-6E8A-4147-A177-3AD203B41FA5}">
                      <a16:colId xmlns:a16="http://schemas.microsoft.com/office/drawing/2014/main" val="2514041514"/>
                    </a:ext>
                  </a:extLst>
                </a:gridCol>
                <a:gridCol w="3747673">
                  <a:extLst>
                    <a:ext uri="{9D8B030D-6E8A-4147-A177-3AD203B41FA5}">
                      <a16:colId xmlns:a16="http://schemas.microsoft.com/office/drawing/2014/main" val="298505517"/>
                    </a:ext>
                  </a:extLst>
                </a:gridCol>
                <a:gridCol w="1359059">
                  <a:extLst>
                    <a:ext uri="{9D8B030D-6E8A-4147-A177-3AD203B41FA5}">
                      <a16:colId xmlns:a16="http://schemas.microsoft.com/office/drawing/2014/main" val="6304360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85919180"/>
                    </a:ext>
                  </a:extLst>
                </a:gridCol>
                <a:gridCol w="1460499">
                  <a:extLst>
                    <a:ext uri="{9D8B030D-6E8A-4147-A177-3AD203B41FA5}">
                      <a16:colId xmlns:a16="http://schemas.microsoft.com/office/drawing/2014/main" val="1054722715"/>
                    </a:ext>
                  </a:extLst>
                </a:gridCol>
                <a:gridCol w="1990511">
                  <a:extLst>
                    <a:ext uri="{9D8B030D-6E8A-4147-A177-3AD203B41FA5}">
                      <a16:colId xmlns:a16="http://schemas.microsoft.com/office/drawing/2014/main" val="728313748"/>
                    </a:ext>
                  </a:extLst>
                </a:gridCol>
                <a:gridCol w="1958905">
                  <a:extLst>
                    <a:ext uri="{9D8B030D-6E8A-4147-A177-3AD203B41FA5}">
                      <a16:colId xmlns:a16="http://schemas.microsoft.com/office/drawing/2014/main" val="876058670"/>
                    </a:ext>
                  </a:extLst>
                </a:gridCol>
              </a:tblGrid>
              <a:tr h="660228">
                <a:tc>
                  <a:txBody>
                    <a:bodyPr/>
                    <a:lstStyle/>
                    <a:p>
                      <a:pPr algn="ctr"/>
                      <a:endParaRPr lang="en-US" sz="1200" b="1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panose="02020603050405020304" pitchFamily="18" charset="0"/>
                          <a:cs typeface="Calibri"/>
                        </a:rPr>
                        <a:t>Week 3 - Week 10, Week 12 (Stack Training)</a:t>
                      </a:r>
                      <a:endParaRPr lang="en-US" sz="2000" b="1" kern="100">
                        <a:effectLst/>
                        <a:latin typeface="Times New Roman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819880"/>
                  </a:ext>
                </a:extLst>
              </a:tr>
              <a:tr h="4001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panose="02020603050405020304" pitchFamily="18" charset="0"/>
                          <a:cs typeface="Calibri"/>
                        </a:rPr>
                        <a:t>TIME</a:t>
                      </a:r>
                      <a:endParaRPr lang="en-US" sz="1200" b="1" kern="100"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MON</a:t>
                      </a:r>
                      <a:endParaRPr lang="en-US" sz="1200" b="1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TUE</a:t>
                      </a:r>
                      <a:endParaRPr lang="en-US" sz="1200" b="1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61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WED</a:t>
                      </a:r>
                      <a:endParaRPr lang="en-US" sz="1200" b="1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5" marR="49415" marT="6863" marB="6863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THURS</a:t>
                      </a:r>
                      <a:endParaRPr lang="en-US" sz="1200" b="1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FRI</a:t>
                      </a:r>
                      <a:endParaRPr lang="en-US" sz="1200" b="1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539951"/>
                  </a:ext>
                </a:extLst>
              </a:tr>
              <a:tr h="4401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08:00 - 08:45</a:t>
                      </a:r>
                      <a:endParaRPr lang="en-US" sz="1200" b="1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Pod Standups + Peer Unblocking</a:t>
                      </a:r>
                      <a:endParaRPr lang="en-US" sz="1200" b="1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Free</a:t>
                      </a:r>
                      <a:endParaRPr lang="en-US" sz="1200" b="1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Free</a:t>
                      </a:r>
                      <a:endParaRPr lang="en-US" sz="1200" b="1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069861"/>
                  </a:ext>
                </a:extLst>
              </a:tr>
              <a:tr h="4701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08:45 - 09:00</a:t>
                      </a:r>
                      <a:endParaRPr lang="en-US" sz="1200" b="1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525983"/>
                  </a:ext>
                </a:extLst>
              </a:tr>
              <a:tr h="4501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09:00 - 10:00</a:t>
                      </a:r>
                      <a:endParaRPr lang="en-US" sz="1200" b="1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Stack Knowledge session</a:t>
                      </a:r>
                      <a:endParaRPr lang="en-US" sz="1200" b="1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Technical Assessment</a:t>
                      </a:r>
                      <a:endParaRPr lang="en-US" sz="1200" b="1" kern="1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9416" marR="49416" marT="6863" marB="6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Frontend Workshop</a:t>
                      </a:r>
                      <a:endParaRPr lang="en-US" sz="1200" b="1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74287"/>
                  </a:ext>
                </a:extLst>
              </a:tr>
              <a:tr h="4501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10:00 - 11:00</a:t>
                      </a:r>
                      <a:endParaRPr lang="en-US" sz="1200" b="1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Agile Workshop</a:t>
                      </a:r>
                      <a:endParaRPr lang="en-US" sz="1200" b="1" kern="1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9416" marR="49416" marT="6863" marB="6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910990"/>
                  </a:ext>
                </a:extLst>
              </a:tr>
              <a:tr h="820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11:00 - 12:00</a:t>
                      </a:r>
                      <a:endParaRPr lang="en-US" sz="1200" b="1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49416" marR="49416" marT="6863" marB="6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Placement Readiness</a:t>
                      </a:r>
                    </a:p>
                  </a:txBody>
                  <a:tcPr marL="49416" marR="49416" marT="6863" marB="6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311535"/>
                  </a:ext>
                </a:extLst>
              </a:tr>
              <a:tr h="4601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12:00 - 02:00</a:t>
                      </a:r>
                      <a:endParaRPr lang="en-US" sz="1200" b="1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Free + Lunch             Free + Lunch           Free + Lunch</a:t>
                      </a:r>
                      <a:endParaRPr lang="en-US" sz="1200" b="1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0765"/>
                  </a:ext>
                </a:extLst>
              </a:tr>
              <a:tr h="4401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02:00 - 03:00</a:t>
                      </a:r>
                      <a:endParaRPr lang="en-US" sz="1200" b="1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Data Structure &amp; Algorithms</a:t>
                      </a:r>
                      <a:b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</a:b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(Teaching + Examples + Classwork + Correction)</a:t>
                      </a:r>
                      <a:endParaRPr lang="en-US" sz="1200" b="1" kern="1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9416" marR="49416" marT="6863" marB="6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Unblocking</a:t>
                      </a:r>
                      <a:endParaRPr lang="en-US" sz="1200" b="1" kern="0">
                        <a:solidFill>
                          <a:srgbClr val="000000"/>
                        </a:solidFill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Algorithm</a:t>
                      </a:r>
                    </a:p>
                  </a:txBody>
                  <a:tcPr marL="49416" marR="49416" marT="6863" marB="6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New </a:t>
                      </a:r>
                      <a:r>
                        <a:rPr lang="en-US" sz="1200" b="1" kern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WeeklyTask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+ Breakdown+ Self-study Resources</a:t>
                      </a:r>
                      <a:endParaRPr lang="en-US" sz="1200" b="1" kern="0">
                        <a:solidFill>
                          <a:srgbClr val="000000"/>
                        </a:solidFill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QA Workshop</a:t>
                      </a:r>
                      <a:endParaRPr lang="en-US" sz="1200" b="1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49536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03:00 - 04:00</a:t>
                      </a:r>
                      <a:endParaRPr lang="en-US" sz="1200" b="1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49416" marR="49416" marT="6863" marB="6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5918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5" marR="49415" marT="6863" marB="6863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Unblocking + Retrospectives + Free</a:t>
                      </a:r>
                      <a:endParaRPr lang="en-US" sz="1200" b="1" kern="1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9416" marR="49416" marT="6863" marB="6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683829"/>
                  </a:ext>
                </a:extLst>
              </a:tr>
              <a:tr h="479777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cs typeface="Times New Roman"/>
                        </a:rPr>
                        <a:t>Code Review (and Feedback) + Weekly Task Grading of the previous week)</a:t>
                      </a: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68282"/>
                  </a:ext>
                </a:extLst>
              </a:tr>
              <a:tr h="5714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04:00 - 05:00</a:t>
                      </a:r>
                      <a:endParaRPr lang="en-US" sz="1200" b="1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Free + Ad hoc Activities</a:t>
                      </a:r>
                      <a:endParaRPr lang="en-US" sz="1200" b="1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790920"/>
                  </a:ext>
                </a:extLst>
              </a:tr>
              <a:tr h="4801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05:00 - 06:00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Free + </a:t>
                      </a:r>
                      <a:r>
                        <a:rPr lang="en-US" sz="1200" b="1" kern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Adhoc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 activities</a:t>
                      </a:r>
                      <a:endParaRPr lang="en-US" sz="1200" b="1" kern="100">
                        <a:effectLst/>
                        <a:latin typeface="Times New Roman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6" marR="49416" marT="6863" marB="6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00146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83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6EF24D-2DB8-9DDE-EB46-43439C866F5F}"/>
              </a:ext>
            </a:extLst>
          </p:cNvPr>
          <p:cNvGraphicFramePr>
            <a:graphicFrameLocks noGrp="1"/>
          </p:cNvGraphicFramePr>
          <p:nvPr/>
        </p:nvGraphicFramePr>
        <p:xfrm>
          <a:off x="257908" y="246185"/>
          <a:ext cx="11721395" cy="6338752"/>
        </p:xfrm>
        <a:graphic>
          <a:graphicData uri="http://schemas.openxmlformats.org/drawingml/2006/table">
            <a:tbl>
              <a:tblPr firstRow="1" firstCol="1" bandRow="1"/>
              <a:tblGrid>
                <a:gridCol w="1033263">
                  <a:extLst>
                    <a:ext uri="{9D8B030D-6E8A-4147-A177-3AD203B41FA5}">
                      <a16:colId xmlns:a16="http://schemas.microsoft.com/office/drawing/2014/main" val="2514041514"/>
                    </a:ext>
                  </a:extLst>
                </a:gridCol>
                <a:gridCol w="3617076">
                  <a:extLst>
                    <a:ext uri="{9D8B030D-6E8A-4147-A177-3AD203B41FA5}">
                      <a16:colId xmlns:a16="http://schemas.microsoft.com/office/drawing/2014/main" val="298505517"/>
                    </a:ext>
                  </a:extLst>
                </a:gridCol>
                <a:gridCol w="1311697">
                  <a:extLst>
                    <a:ext uri="{9D8B030D-6E8A-4147-A177-3AD203B41FA5}">
                      <a16:colId xmlns:a16="http://schemas.microsoft.com/office/drawing/2014/main" val="630436045"/>
                    </a:ext>
                  </a:extLst>
                </a:gridCol>
                <a:gridCol w="320055">
                  <a:extLst>
                    <a:ext uri="{9D8B030D-6E8A-4147-A177-3AD203B41FA5}">
                      <a16:colId xmlns:a16="http://schemas.microsoft.com/office/drawing/2014/main" val="685919180"/>
                    </a:ext>
                  </a:extLst>
                </a:gridCol>
                <a:gridCol w="1627515">
                  <a:extLst>
                    <a:ext uri="{9D8B030D-6E8A-4147-A177-3AD203B41FA5}">
                      <a16:colId xmlns:a16="http://schemas.microsoft.com/office/drawing/2014/main" val="3959924376"/>
                    </a:ext>
                  </a:extLst>
                </a:gridCol>
                <a:gridCol w="1921147">
                  <a:extLst>
                    <a:ext uri="{9D8B030D-6E8A-4147-A177-3AD203B41FA5}">
                      <a16:colId xmlns:a16="http://schemas.microsoft.com/office/drawing/2014/main" val="728313748"/>
                    </a:ext>
                  </a:extLst>
                </a:gridCol>
                <a:gridCol w="1890642">
                  <a:extLst>
                    <a:ext uri="{9D8B030D-6E8A-4147-A177-3AD203B41FA5}">
                      <a16:colId xmlns:a16="http://schemas.microsoft.com/office/drawing/2014/main" val="876058670"/>
                    </a:ext>
                  </a:extLst>
                </a:gridCol>
              </a:tblGrid>
              <a:tr h="660228">
                <a:tc>
                  <a:txBody>
                    <a:bodyPr/>
                    <a:lstStyle/>
                    <a:p>
                      <a:pPr algn="ctr"/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6" marR="49416" marT="6863" marB="6863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 panose="02020603050405020304" pitchFamily="18" charset="0"/>
                          <a:cs typeface="Calibri"/>
                        </a:rPr>
                        <a:t>Week 13 - Week 16 (Project Phase)</a:t>
                      </a:r>
                      <a:endParaRPr lang="en-US" sz="1600" kern="100">
                        <a:effectLst/>
                        <a:latin typeface="Times New Roman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819880"/>
                  </a:ext>
                </a:extLst>
              </a:tr>
              <a:tr h="4001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TIME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MON</a:t>
                      </a:r>
                      <a:endParaRPr lang="en-US" sz="1200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TUE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61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WED</a:t>
                      </a:r>
                      <a:endParaRPr lang="en-US" sz="1200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5" marR="49415" marT="6863" marB="6863" anchor="b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B w="12700">
                      <a:solidFill>
                        <a:srgbClr val="000000"/>
                      </a:solidFill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THURS</a:t>
                      </a:r>
                      <a:endParaRPr lang="en-US" sz="1200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FRI</a:t>
                      </a:r>
                      <a:endParaRPr lang="en-US" sz="1200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539951"/>
                  </a:ext>
                </a:extLst>
              </a:tr>
              <a:tr h="4401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08:00 - 08:45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Pod Standups + Peer Unblocking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6" marR="49416" marT="6863" marB="68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 marL="49416" marR="49416" marT="6863" marB="6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 marL="49416" marR="49416" marT="6863" marB="68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069861"/>
                  </a:ext>
                </a:extLst>
              </a:tr>
              <a:tr h="4701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08:45 - 09:00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525983"/>
                  </a:ext>
                </a:extLst>
              </a:tr>
              <a:tr h="4501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09:00 - 10:00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Stack Knowledge session (Week 13), React Knowledge session (Weeks 14-16)</a:t>
                      </a:r>
                      <a:endParaRPr lang="en-US" sz="1200" b="1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3"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Technical Assessment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6" marR="49416" marT="6863" marB="68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React Workshop (Week 13 only)</a:t>
                      </a:r>
                      <a:b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</a:br>
                      <a:b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</a:b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Unblocking (Week 14-16)</a:t>
                      </a:r>
                    </a:p>
                  </a:txBody>
                  <a:tcPr marL="49416" marR="49416" marT="6863" marB="68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74287"/>
                  </a:ext>
                </a:extLst>
              </a:tr>
              <a:tr h="4501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10:00 - 11:00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cs typeface="Times New Roman"/>
                        </a:rPr>
                        <a:t>Agile Workshop</a:t>
                      </a:r>
                      <a:endParaRPr lang="en-US" sz="1200" b="1" kern="1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9416" marR="49416" marT="6863" marB="68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910990"/>
                  </a:ext>
                </a:extLst>
              </a:tr>
              <a:tr h="820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11:00 - 12:00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49416" marR="49416" marT="6863" marB="68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49416" marR="49416" marT="6863" marB="68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311535"/>
                  </a:ext>
                </a:extLst>
              </a:tr>
              <a:tr h="4601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12:00 - 02:00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Free + Lunch             Free + Lunch           Free + Lunch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0765"/>
                  </a:ext>
                </a:extLst>
              </a:tr>
              <a:tr h="4401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02:00 - 03:00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kern="0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Data Structure &amp; Algorithms</a:t>
                      </a:r>
                      <a:br>
                        <a:rPr lang="en-US" sz="1200" b="1" i="0" u="none" strike="noStrike" kern="0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200" b="1" i="0" u="none" strike="noStrike" kern="0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(Teaching + Examples + Classwork + Correction)</a:t>
                      </a:r>
                      <a:endParaRPr lang="en-US" sz="1200" b="0" i="0" u="none" strike="noStrike" kern="0" noProof="0">
                        <a:solidFill>
                          <a:srgbClr val="808080"/>
                        </a:solidFill>
                        <a:effectLst/>
                        <a:latin typeface="Arial"/>
                      </a:endParaRPr>
                    </a:p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kern="0" noProof="0">
                        <a:solidFill>
                          <a:srgbClr val="808080"/>
                        </a:solidFill>
                        <a:effectLst/>
                        <a:latin typeface="Arial"/>
                      </a:endParaRPr>
                    </a:p>
                  </a:txBody>
                  <a:tcPr marL="49416" marR="49416" marT="6863" marB="6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Calibri"/>
                          <a:ea typeface="Calibri"/>
                          <a:cs typeface="Times New Roman"/>
                        </a:rPr>
                        <a:t>Unblocking</a:t>
                      </a:r>
                      <a:endParaRPr lang="en-US"/>
                    </a:p>
                  </a:txBody>
                  <a:tcPr marL="49416" marR="49416" marT="6863" marB="6863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100">
                          <a:effectLst/>
                          <a:latin typeface="Calibri"/>
                          <a:ea typeface="Calibri"/>
                          <a:cs typeface="Times New Roman"/>
                        </a:rPr>
                        <a:t>Algorithm Assessment</a:t>
                      </a:r>
                    </a:p>
                  </a:txBody>
                  <a:tcPr marL="49416" marR="49416" marT="6863" marB="6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/>
                        <a:t>Sprint Review + Sprint Retrospective + Sprint Planning.</a:t>
                      </a:r>
                      <a:br>
                        <a:rPr lang="en-US" sz="1200" b="1"/>
                      </a:br>
                      <a:br>
                        <a:rPr lang="en-US" sz="1200" b="1"/>
                      </a:br>
                      <a:r>
                        <a:rPr lang="en-US" sz="1200" b="1"/>
                        <a:t>+</a:t>
                      </a:r>
                      <a:br>
                        <a:rPr lang="en-US" sz="1200" b="1"/>
                      </a:br>
                      <a:br>
                        <a:rPr lang="en-US" sz="1200" b="1"/>
                      </a:br>
                      <a:r>
                        <a:rPr lang="en-US" sz="1200" b="1"/>
                        <a:t>Wrap up of Code review &amp; Grading</a:t>
                      </a:r>
                    </a:p>
                  </a:txBody>
                  <a:tcPr marL="49416" marR="49416" marT="6863" marB="6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QA Workshop</a:t>
                      </a:r>
                      <a:endParaRPr lang="en-US" sz="1200" b="1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495365"/>
                  </a:ext>
                </a:extLst>
              </a:tr>
              <a:tr h="6067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03:00 - 04:00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49415" marR="49415" marT="6863" marB="6863" anchor="b">
                    <a:lnL w="28575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100">
                          <a:effectLst/>
                          <a:latin typeface="Calibri"/>
                          <a:ea typeface="Calibri"/>
                          <a:cs typeface="Times New Roman"/>
                        </a:rPr>
                        <a:t>Unblocking</a:t>
                      </a:r>
                    </a:p>
                  </a:txBody>
                  <a:tcPr marL="49416" marR="49416" marT="6863" marB="6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en-US"/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591801"/>
                  </a:ext>
                </a:extLst>
              </a:tr>
              <a:tr h="6602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04:00 - 05:00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 marL="49416" marR="49416" marT="6863" marB="6863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Free + </a:t>
                      </a:r>
                      <a:r>
                        <a:rPr lang="en-US" sz="1200" b="1" kern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Adhoc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 Activities</a:t>
                      </a:r>
                      <a:endParaRPr lang="en-US" sz="1200" b="1" kern="1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9416" marR="49416" marT="6863" marB="6863" anchor="ctr"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790920"/>
                  </a:ext>
                </a:extLst>
              </a:tr>
              <a:tr h="4801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05:00 - 06:00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Free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6" marR="49416" marT="6863" marB="68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6" marR="49416" marT="6863" marB="6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00146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51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</cp:revision>
  <dcterms:created xsi:type="dcterms:W3CDTF">2024-01-16T11:24:00Z</dcterms:created>
  <dcterms:modified xsi:type="dcterms:W3CDTF">2024-05-02T09:21:12Z</dcterms:modified>
</cp:coreProperties>
</file>