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2FFB56-9B33-61CB-6EE5-0C119A1B2CB4}" v="7" dt="2024-05-03T07:13:02.819"/>
    <p1510:client id="{9B9EC863-8898-4D1F-F502-442906B212A9}" v="30" dt="2024-05-05T06:34:56.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06/05/2024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06/05/2024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06/05/2024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06/05/2024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968" y="1471370"/>
            <a:ext cx="9016032" cy="735632"/>
          </a:xfrm>
        </p:spPr>
        <p:txBody>
          <a:bodyPr/>
          <a:lstStyle/>
          <a:p>
            <a:r>
              <a:rPr lang="en-GB" sz="3200" b="1" dirty="0">
                <a:solidFill>
                  <a:schemeClr val="accent6"/>
                </a:solidFill>
                <a:ea typeface="Calibri Light"/>
                <a:cs typeface="Calibri Light"/>
              </a:rPr>
              <a:t>Week 3 curriculum scope</a:t>
            </a:r>
          </a:p>
        </p:txBody>
      </p:sp>
      <p:sp>
        <p:nvSpPr>
          <p:cNvPr id="3" name="Subtitle 2"/>
          <p:cNvSpPr>
            <a:spLocks noGrp="1"/>
          </p:cNvSpPr>
          <p:nvPr>
            <p:ph type="subTitle" idx="1"/>
          </p:nvPr>
        </p:nvSpPr>
        <p:spPr>
          <a:xfrm>
            <a:off x="1442565" y="2275809"/>
            <a:ext cx="9225435" cy="2981991"/>
          </a:xfrm>
        </p:spPr>
        <p:txBody>
          <a:bodyPr vert="horz" lIns="91440" tIns="45720" rIns="91440" bIns="45720" rtlCol="0" anchor="t">
            <a:normAutofit fontScale="62500" lnSpcReduction="20000"/>
          </a:bodyPr>
          <a:lstStyle/>
          <a:p>
            <a:pPr marL="457200" indent="-457200" algn="l">
              <a:buAutoNum type="arabicPeriod"/>
            </a:pPr>
            <a:r>
              <a:rPr lang="en-GB" dirty="0">
                <a:ea typeface="Calibri" panose="020F0502020204030204"/>
                <a:cs typeface="Calibri" panose="020F0502020204030204"/>
              </a:rPr>
              <a:t>Basic concept of OOP</a:t>
            </a:r>
            <a:endParaRPr lang="en-US" dirty="0">
              <a:ea typeface="Calibri" panose="020F0502020204030204"/>
              <a:cs typeface="Calibri" panose="020F0502020204030204"/>
            </a:endParaRPr>
          </a:p>
          <a:p>
            <a:pPr marL="457200" indent="-457200" algn="l">
              <a:buAutoNum type="arabicPeriod"/>
            </a:pPr>
            <a:r>
              <a:rPr lang="en-GB" dirty="0">
                <a:ea typeface="Calibri" panose="020F0502020204030204"/>
                <a:cs typeface="Calibri" panose="020F0502020204030204"/>
              </a:rPr>
              <a:t>Access modifiers</a:t>
            </a:r>
          </a:p>
          <a:p>
            <a:pPr marL="457200" indent="-457200" algn="l">
              <a:buAutoNum type="arabicPeriod"/>
            </a:pPr>
            <a:r>
              <a:rPr lang="en-GB" dirty="0">
                <a:ea typeface="Calibri" panose="020F0502020204030204"/>
                <a:cs typeface="Calibri" panose="020F0502020204030204"/>
              </a:rPr>
              <a:t>This and super keyword</a:t>
            </a:r>
          </a:p>
          <a:p>
            <a:pPr marL="457200" indent="-457200" algn="l">
              <a:buAutoNum type="arabicPeriod"/>
            </a:pPr>
            <a:r>
              <a:rPr lang="en-GB" dirty="0">
                <a:ea typeface="Calibri" panose="020F0502020204030204"/>
                <a:cs typeface="Calibri" panose="020F0502020204030204"/>
              </a:rPr>
              <a:t>Final and static keyword</a:t>
            </a:r>
          </a:p>
          <a:p>
            <a:pPr marL="457200" indent="-457200" algn="l">
              <a:buAutoNum type="arabicPeriod"/>
            </a:pPr>
            <a:r>
              <a:rPr lang="en-GB" dirty="0">
                <a:ea typeface="Calibri" panose="020F0502020204030204"/>
                <a:cs typeface="Calibri" panose="020F0502020204030204"/>
              </a:rPr>
              <a:t>Interface and abstract class</a:t>
            </a:r>
          </a:p>
          <a:p>
            <a:pPr marL="457200" indent="-457200" algn="l">
              <a:buAutoNum type="arabicPeriod"/>
            </a:pPr>
            <a:r>
              <a:rPr lang="en-GB" dirty="0">
                <a:ea typeface="Calibri" panose="020F0502020204030204"/>
                <a:cs typeface="Calibri" panose="020F0502020204030204"/>
              </a:rPr>
              <a:t>String class</a:t>
            </a:r>
          </a:p>
          <a:p>
            <a:pPr marL="457200" indent="-457200" algn="l">
              <a:buAutoNum type="arabicPeriod"/>
            </a:pPr>
            <a:r>
              <a:rPr lang="en-GB" dirty="0">
                <a:ea typeface="Calibri" panose="020F0502020204030204"/>
                <a:cs typeface="Calibri" panose="020F0502020204030204"/>
              </a:rPr>
              <a:t>Unit testing</a:t>
            </a:r>
          </a:p>
          <a:p>
            <a:pPr marL="457200" indent="-457200" algn="l">
              <a:buAutoNum type="arabicPeriod"/>
            </a:pPr>
            <a:r>
              <a:rPr lang="en-GB" dirty="0">
                <a:ea typeface="Calibri" panose="020F0502020204030204"/>
                <a:cs typeface="Calibri" panose="020F0502020204030204"/>
              </a:rPr>
              <a:t>Exception handling</a:t>
            </a:r>
          </a:p>
          <a:p>
            <a:pPr marL="457200" indent="-457200" algn="l">
              <a:buAutoNum type="arabicPeriod"/>
            </a:pPr>
            <a:r>
              <a:rPr lang="en-GB" dirty="0">
                <a:ea typeface="Calibri" panose="020F0502020204030204"/>
                <a:cs typeface="Calibri" panose="020F0502020204030204"/>
              </a:rPr>
              <a:t>Static binding and Dynamic binding</a:t>
            </a:r>
          </a:p>
          <a:p>
            <a:pPr marL="457200" indent="-457200" algn="l">
              <a:buAutoNum type="arabicPeriod"/>
            </a:pPr>
            <a:r>
              <a:rPr lang="en-GB" dirty="0">
                <a:ea typeface="Calibri" panose="020F0502020204030204"/>
                <a:cs typeface="Calibri" panose="020F0502020204030204"/>
              </a:rPr>
              <a:t>Arrays</a:t>
            </a:r>
          </a:p>
          <a:p>
            <a:pPr algn="l"/>
            <a:endParaRPr lang="en-GB">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F964-04D6-3E4B-BC6B-74C886F33D59}"/>
              </a:ext>
            </a:extLst>
          </p:cNvPr>
          <p:cNvSpPr>
            <a:spLocks noGrp="1"/>
          </p:cNvSpPr>
          <p:nvPr>
            <p:ph type="title"/>
          </p:nvPr>
        </p:nvSpPr>
        <p:spPr/>
        <p:txBody>
          <a:bodyPr/>
          <a:lstStyle/>
          <a:p>
            <a:pPr algn="ctr"/>
            <a:r>
              <a:rPr lang="en-GB" b="1">
                <a:solidFill>
                  <a:schemeClr val="accent6"/>
                </a:solidFill>
                <a:ea typeface="+mj-lt"/>
                <a:cs typeface="+mj-lt"/>
              </a:rPr>
              <a:t>Principles of OOP cont.</a:t>
            </a:r>
            <a:endParaRPr lang="en-US"/>
          </a:p>
        </p:txBody>
      </p:sp>
      <p:sp>
        <p:nvSpPr>
          <p:cNvPr id="3" name="Content Placeholder 2">
            <a:extLst>
              <a:ext uri="{FF2B5EF4-FFF2-40B4-BE49-F238E27FC236}">
                <a16:creationId xmlns:a16="http://schemas.microsoft.com/office/drawing/2014/main" id="{968C8F77-92CF-5BDB-A6A4-B0745653ADD9}"/>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sz="1200" dirty="0">
                <a:ea typeface="Calibri" panose="020F0502020204030204"/>
                <a:cs typeface="Calibri" panose="020F0502020204030204"/>
              </a:rPr>
              <a:t>Why do we need abstract class ? :-</a:t>
            </a:r>
          </a:p>
          <a:p>
            <a:pPr marL="171450" indent="-171450"/>
            <a:r>
              <a:rPr lang="en-GB" sz="1200" dirty="0">
                <a:ea typeface="Calibri" panose="020F0502020204030204"/>
                <a:cs typeface="Calibri" panose="020F0502020204030204"/>
              </a:rPr>
              <a:t>Abstraction -- it is a way of achieving abstraction, which allows you to model abstract concepts or ideas that can not be directly implemented.</a:t>
            </a:r>
          </a:p>
          <a:p>
            <a:pPr marL="171450" indent="-171450"/>
            <a:r>
              <a:rPr lang="en-GB" sz="1200" dirty="0">
                <a:ea typeface="Calibri" panose="020F0502020204030204"/>
                <a:cs typeface="Calibri" panose="020F0502020204030204"/>
              </a:rPr>
              <a:t>Inheritance -- abstract class serves as a common base class for related classes, sub-classes can inherit common properties and behaviour from the abstract class which promote re-useability of code.</a:t>
            </a:r>
          </a:p>
          <a:p>
            <a:pPr marL="171450" indent="-171450"/>
            <a:r>
              <a:rPr lang="en-GB" sz="1200" dirty="0">
                <a:ea typeface="Calibri" panose="020F0502020204030204"/>
                <a:cs typeface="Calibri" panose="020F0502020204030204"/>
              </a:rPr>
              <a:t>Partial implementation -- abstract class can have both abstract methods(without implementation) and non-abstract methods(with implementation) this is allows you to provide a partial implementation in the abstract class and leave specific details to be implemented by the sub-classes.</a:t>
            </a:r>
          </a:p>
          <a:p>
            <a:pPr marL="0" indent="0">
              <a:buNone/>
            </a:pPr>
            <a:endParaRPr lang="en-GB" sz="1200">
              <a:ea typeface="Calibri" panose="020F0502020204030204"/>
              <a:cs typeface="Calibri" panose="020F0502020204030204"/>
            </a:endParaRPr>
          </a:p>
          <a:p>
            <a:pPr marL="0" indent="0">
              <a:buNone/>
            </a:pPr>
            <a:r>
              <a:rPr lang="en-GB" sz="1200" dirty="0">
                <a:ea typeface="Calibri" panose="020F0502020204030204"/>
                <a:cs typeface="Calibri" panose="020F0502020204030204"/>
              </a:rPr>
              <a:t>Class activity 5A :- how to implement abstract class :</a:t>
            </a:r>
          </a:p>
          <a:p>
            <a:pPr marL="0" indent="0">
              <a:buNone/>
            </a:pPr>
            <a:r>
              <a:rPr lang="en-GB" sz="1200" dirty="0">
                <a:ea typeface="Calibri" panose="020F0502020204030204"/>
                <a:cs typeface="Calibri" panose="020F0502020204030204"/>
              </a:rPr>
              <a:t>Class exercise 5(1) -- peer-to-peer programming : 1. create an abstract class and call it Person and create two fields name and age the access  modifiers should be set to private add your constructors and getters, just getters only. 2. create a Teacher and a Student class and extends the Person abstract class and create the constructor matching the super class name and age, that is the person abstract class. 3. create a Main class, don't forget your psvm and instantiate your Teacher and Student class with their name and age arguments. 4. go back to your abstract class and create an abstract method call it display, remember abstract method should have abstract keyword, should be void without a method body. 5. Now implement the display method in your Teacher and Student class to  print out </a:t>
            </a:r>
            <a:r>
              <a:rPr lang="en-GB" sz="1200" dirty="0" err="1">
                <a:ea typeface="Calibri" panose="020F0502020204030204"/>
                <a:cs typeface="Calibri" panose="020F0502020204030204"/>
              </a:rPr>
              <a:t>getName</a:t>
            </a:r>
            <a:r>
              <a:rPr lang="en-GB" sz="1200" dirty="0">
                <a:ea typeface="Calibri" panose="020F0502020204030204"/>
                <a:cs typeface="Calibri" panose="020F0502020204030204"/>
              </a:rPr>
              <a:t> and </a:t>
            </a:r>
            <a:r>
              <a:rPr lang="en-GB" sz="1200" dirty="0" err="1">
                <a:ea typeface="Calibri" panose="020F0502020204030204"/>
                <a:cs typeface="Calibri" panose="020F0502020204030204"/>
              </a:rPr>
              <a:t>getAge</a:t>
            </a:r>
            <a:r>
              <a:rPr lang="en-GB" sz="1200" dirty="0">
                <a:ea typeface="Calibri" panose="020F0502020204030204"/>
                <a:cs typeface="Calibri" panose="020F0502020204030204"/>
              </a:rPr>
              <a:t> of the super class. 6. go back to your Main class and call the display method to display to the console the name and age of your teacher and student.</a:t>
            </a:r>
          </a:p>
          <a:p>
            <a:pPr marL="0" indent="0">
              <a:buNone/>
            </a:pPr>
            <a:r>
              <a:rPr lang="en-GB" sz="1200" dirty="0">
                <a:ea typeface="Calibri" panose="020F0502020204030204"/>
                <a:cs typeface="Calibri" panose="020F0502020204030204"/>
              </a:rPr>
              <a:t>Interfaces :- what is an interface? -- an interface in java is a collection of abstract methods, it is a blueprint of a class and it Is a way to achieve abstraction and inheritance in java. It is declared using the `interface`  keyword. Unlike classes an interface can not have fields or constructors, but fields can be declare as constant which are public static and final by default and all it is method are inherently abstract and public. It can not be instantiated just like the abstract class.</a:t>
            </a:r>
          </a:p>
          <a:p>
            <a:pPr marL="0" indent="0">
              <a:buNone/>
            </a:pPr>
            <a:r>
              <a:rPr lang="en-GB" sz="1200" dirty="0">
                <a:ea typeface="Calibri" panose="020F0502020204030204"/>
                <a:cs typeface="Calibri" panose="020F0502020204030204"/>
              </a:rPr>
              <a:t>Why use java interface? :-</a:t>
            </a:r>
          </a:p>
          <a:p>
            <a:pPr marL="171450" indent="-171450"/>
            <a:r>
              <a:rPr lang="en-GB" sz="1200" dirty="0">
                <a:ea typeface="Calibri" panose="020F0502020204030204"/>
                <a:cs typeface="Calibri" panose="020F0502020204030204"/>
              </a:rPr>
              <a:t>It used to achieve abstraction</a:t>
            </a:r>
          </a:p>
          <a:p>
            <a:pPr marL="171450" indent="-171450"/>
            <a:r>
              <a:rPr lang="en-GB" sz="1200" dirty="0">
                <a:ea typeface="Calibri" panose="020F0502020204030204"/>
                <a:cs typeface="Calibri" panose="020F0502020204030204"/>
              </a:rPr>
              <a:t>It can be used to achieve loose coupling</a:t>
            </a:r>
          </a:p>
          <a:p>
            <a:pPr marL="171450" indent="-171450"/>
            <a:r>
              <a:rPr lang="en-GB" sz="1200" dirty="0">
                <a:ea typeface="Calibri" panose="020F0502020204030204"/>
                <a:cs typeface="Calibri" panose="020F0502020204030204"/>
              </a:rPr>
              <a:t>It is used to achieve multiple inheritance </a:t>
            </a:r>
          </a:p>
          <a:p>
            <a:pPr marL="171450" indent="-171450"/>
            <a:endParaRPr lang="en-GB" sz="1200">
              <a:ea typeface="Calibri" panose="020F0502020204030204"/>
              <a:cs typeface="Calibri" panose="020F0502020204030204"/>
            </a:endParaRPr>
          </a:p>
        </p:txBody>
      </p:sp>
    </p:spTree>
    <p:extLst>
      <p:ext uri="{BB962C8B-B14F-4D97-AF65-F5344CB8AC3E}">
        <p14:creationId xmlns:p14="http://schemas.microsoft.com/office/powerpoint/2010/main" val="411564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28AD-B980-2DC1-3720-271C10257F6D}"/>
              </a:ext>
            </a:extLst>
          </p:cNvPr>
          <p:cNvSpPr>
            <a:spLocks noGrp="1"/>
          </p:cNvSpPr>
          <p:nvPr>
            <p:ph type="title"/>
          </p:nvPr>
        </p:nvSpPr>
        <p:spPr/>
        <p:txBody>
          <a:bodyPr/>
          <a:lstStyle/>
          <a:p>
            <a:pPr algn="ctr"/>
            <a:r>
              <a:rPr lang="en-GB" b="1">
                <a:solidFill>
                  <a:schemeClr val="accent6"/>
                </a:solidFill>
                <a:ea typeface="+mj-lt"/>
                <a:cs typeface="+mj-lt"/>
              </a:rPr>
              <a:t>Principles of OOP cont.</a:t>
            </a:r>
            <a:endParaRPr lang="en-GB">
              <a:solidFill>
                <a:srgbClr val="70AD47"/>
              </a:solidFill>
              <a:ea typeface="+mj-lt"/>
              <a:cs typeface="+mj-lt"/>
            </a:endParaRPr>
          </a:p>
          <a:p>
            <a:endParaRPr lang="en-GB">
              <a:ea typeface="Calibri Light"/>
              <a:cs typeface="Calibri Light"/>
            </a:endParaRPr>
          </a:p>
        </p:txBody>
      </p:sp>
      <p:sp>
        <p:nvSpPr>
          <p:cNvPr id="3" name="Content Placeholder 2">
            <a:extLst>
              <a:ext uri="{FF2B5EF4-FFF2-40B4-BE49-F238E27FC236}">
                <a16:creationId xmlns:a16="http://schemas.microsoft.com/office/drawing/2014/main" id="{D651F596-9A84-616F-D0EA-196966D78000}"/>
              </a:ext>
            </a:extLst>
          </p:cNvPr>
          <p:cNvSpPr>
            <a:spLocks noGrp="1"/>
          </p:cNvSpPr>
          <p:nvPr>
            <p:ph idx="1"/>
          </p:nvPr>
        </p:nvSpPr>
        <p:spPr/>
        <p:txBody>
          <a:bodyPr vert="horz" lIns="91440" tIns="45720" rIns="91440" bIns="45720" rtlCol="0" anchor="t">
            <a:normAutofit lnSpcReduction="10000"/>
          </a:bodyPr>
          <a:lstStyle/>
          <a:p>
            <a:pPr marL="0" indent="0">
              <a:buNone/>
            </a:pPr>
            <a:r>
              <a:rPr lang="en-GB" sz="1200" dirty="0">
                <a:ea typeface="Calibri" panose="020F0502020204030204"/>
                <a:cs typeface="Calibri" panose="020F0502020204030204"/>
              </a:rPr>
              <a:t>Syntax:</a:t>
            </a:r>
          </a:p>
          <a:p>
            <a:pPr marL="0" indent="0">
              <a:buNone/>
            </a:pPr>
            <a:r>
              <a:rPr lang="en-GB" sz="1200" dirty="0">
                <a:ea typeface="Calibri" panose="020F0502020204030204"/>
                <a:cs typeface="Calibri" panose="020F0502020204030204"/>
              </a:rPr>
              <a:t>Interface&lt;class name&gt;{</a:t>
            </a:r>
          </a:p>
          <a:p>
            <a:pPr marL="0" indent="0">
              <a:buNone/>
            </a:pPr>
            <a:endParaRPr lang="en-GB" sz="1200" dirty="0">
              <a:ea typeface="Calibri" panose="020F0502020204030204"/>
              <a:cs typeface="Calibri" panose="020F0502020204030204"/>
            </a:endParaRPr>
          </a:p>
          <a:p>
            <a:pPr marL="0" indent="0">
              <a:buNone/>
            </a:pPr>
            <a:r>
              <a:rPr lang="en-GB" sz="1200" dirty="0">
                <a:ea typeface="Calibri" panose="020F0502020204030204"/>
                <a:cs typeface="Calibri" panose="020F0502020204030204"/>
              </a:rPr>
              <a:t>// methods</a:t>
            </a:r>
          </a:p>
          <a:p>
            <a:pPr marL="0" indent="0">
              <a:buNone/>
            </a:pPr>
            <a:r>
              <a:rPr lang="en-GB" sz="1200" dirty="0">
                <a:ea typeface="Calibri" panose="020F0502020204030204"/>
                <a:cs typeface="Calibri" panose="020F0502020204030204"/>
              </a:rPr>
              <a:t>}</a:t>
            </a:r>
          </a:p>
          <a:p>
            <a:pPr marL="0" indent="0">
              <a:buNone/>
            </a:pPr>
            <a:r>
              <a:rPr lang="en-GB" sz="1200" dirty="0">
                <a:ea typeface="Calibri" panose="020F0502020204030204"/>
                <a:cs typeface="Calibri" panose="020F0502020204030204"/>
              </a:rPr>
              <a:t>Class activity 6A : How to use interface --</a:t>
            </a:r>
          </a:p>
          <a:p>
            <a:pPr marL="0" indent="0">
              <a:buNone/>
            </a:pPr>
            <a:r>
              <a:rPr lang="en-GB" sz="1200" dirty="0">
                <a:ea typeface="Calibri" panose="020F0502020204030204"/>
                <a:cs typeface="Calibri" panose="020F0502020204030204"/>
              </a:rPr>
              <a:t>Class exercise 6(1) -- peer-to-peer programming : 1. create an interface class and call it Teachable, inside your interface class create a method and call it teachCourse which should take a string parameter called course. 2. create a Teacher class and implement your Teachable interface method and implement the method to print out "Teaching " + course. 3. create a Main class and instantiate the </a:t>
            </a:r>
            <a:r>
              <a:rPr lang="en-GB" sz="1200" err="1">
                <a:ea typeface="Calibri" panose="020F0502020204030204"/>
                <a:cs typeface="Calibri" panose="020F0502020204030204"/>
              </a:rPr>
              <a:t>teachCourse</a:t>
            </a:r>
            <a:r>
              <a:rPr lang="en-GB" sz="1200" dirty="0">
                <a:ea typeface="Calibri" panose="020F0502020204030204"/>
                <a:cs typeface="Calibri" panose="020F0502020204030204"/>
              </a:rPr>
              <a:t> method and add "English" as the argument. 4. Teaching English should be printed to your console when your run your application</a:t>
            </a:r>
          </a:p>
          <a:p>
            <a:pPr marL="0" indent="0">
              <a:buNone/>
            </a:pPr>
            <a:r>
              <a:rPr lang="en-GB" sz="1200" dirty="0">
                <a:ea typeface="Calibri" panose="020F0502020204030204"/>
                <a:cs typeface="Calibri" panose="020F0502020204030204"/>
              </a:rPr>
              <a:t>What is the difference between abstract class and interface? :-</a:t>
            </a:r>
            <a:endParaRPr lang="en-GB" dirty="0">
              <a:cs typeface="Calibri"/>
            </a:endParaRPr>
          </a:p>
          <a:p>
            <a:r>
              <a:rPr lang="en-GB" sz="1200" dirty="0">
                <a:ea typeface="Calibri" panose="020F0502020204030204"/>
                <a:cs typeface="Calibri" panose="020F0502020204030204"/>
              </a:rPr>
              <a:t>Abstract class can have both abstract method and non-abstract methods. While interface can have only abstract methods.</a:t>
            </a:r>
          </a:p>
          <a:p>
            <a:r>
              <a:rPr lang="en-GB" sz="1200" dirty="0">
                <a:ea typeface="Calibri" panose="020F0502020204030204"/>
                <a:cs typeface="Calibri" panose="020F0502020204030204"/>
              </a:rPr>
              <a:t>Abstract class does not support multiple inheritance. While interface support multiple inheritance.</a:t>
            </a:r>
          </a:p>
          <a:p>
            <a:r>
              <a:rPr lang="en-GB" sz="1200" dirty="0">
                <a:ea typeface="Calibri" panose="020F0502020204030204"/>
                <a:cs typeface="Calibri" panose="020F0502020204030204"/>
              </a:rPr>
              <a:t>The abstract keyword is used to declare abstract class. The interface keyword is used to declared interface.</a:t>
            </a:r>
          </a:p>
          <a:p>
            <a:r>
              <a:rPr lang="en-GB" sz="1200" dirty="0">
                <a:ea typeface="Calibri" panose="020F0502020204030204"/>
                <a:cs typeface="Calibri" panose="020F0502020204030204"/>
              </a:rPr>
              <a:t>The abstract class can be extended using the extend keyword. The interface class can be implemented using the keyword implement.</a:t>
            </a:r>
          </a:p>
          <a:p>
            <a:r>
              <a:rPr lang="en-GB" sz="1200" dirty="0">
                <a:ea typeface="Calibri" panose="020F0502020204030204"/>
                <a:cs typeface="Calibri" panose="020F0502020204030204"/>
              </a:rPr>
              <a:t>An abstract class can have access modifiers like private, protected for data members. Members of java interface is always public by default</a:t>
            </a:r>
          </a:p>
          <a:p>
            <a:r>
              <a:rPr lang="en-GB" sz="1200" dirty="0">
                <a:ea typeface="Calibri" panose="020F0502020204030204"/>
                <a:cs typeface="Calibri" panose="020F0502020204030204"/>
              </a:rPr>
              <a:t>Abstract class achieve a partial abstraction. Interface achieve full abstraction.</a:t>
            </a:r>
            <a:endParaRPr lang="en-GB" dirty="0"/>
          </a:p>
        </p:txBody>
      </p:sp>
    </p:spTree>
    <p:extLst>
      <p:ext uri="{BB962C8B-B14F-4D97-AF65-F5344CB8AC3E}">
        <p14:creationId xmlns:p14="http://schemas.microsoft.com/office/powerpoint/2010/main" val="194947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CE5-A7AA-2750-C346-8F11D745024E}"/>
              </a:ext>
            </a:extLst>
          </p:cNvPr>
          <p:cNvSpPr>
            <a:spLocks noGrp="1"/>
          </p:cNvSpPr>
          <p:nvPr>
            <p:ph type="title"/>
          </p:nvPr>
        </p:nvSpPr>
        <p:spPr/>
        <p:txBody>
          <a:bodyPr/>
          <a:lstStyle/>
          <a:p>
            <a:pPr algn="ctr"/>
            <a:r>
              <a:rPr lang="en-GB" b="1">
                <a:solidFill>
                  <a:schemeClr val="accent6"/>
                </a:solidFill>
                <a:ea typeface="Calibri Light" panose="020F0302020204030204"/>
                <a:cs typeface="Calibri Light" panose="020F0302020204030204"/>
              </a:rPr>
              <a:t>Unit testing</a:t>
            </a:r>
          </a:p>
        </p:txBody>
      </p:sp>
      <p:sp>
        <p:nvSpPr>
          <p:cNvPr id="3" name="Content Placeholder 2">
            <a:extLst>
              <a:ext uri="{FF2B5EF4-FFF2-40B4-BE49-F238E27FC236}">
                <a16:creationId xmlns:a16="http://schemas.microsoft.com/office/drawing/2014/main" id="{7627D25A-8563-2FD8-68C6-42F6E6F7898C}"/>
              </a:ext>
            </a:extLst>
          </p:cNvPr>
          <p:cNvSpPr>
            <a:spLocks noGrp="1"/>
          </p:cNvSpPr>
          <p:nvPr>
            <p:ph idx="1"/>
          </p:nvPr>
        </p:nvSpPr>
        <p:spPr/>
        <p:txBody>
          <a:bodyPr vert="horz" lIns="91440" tIns="45720" rIns="91440" bIns="45720" rtlCol="0" anchor="t">
            <a:normAutofit/>
          </a:bodyPr>
          <a:lstStyle/>
          <a:p>
            <a:pPr marL="0" indent="0">
              <a:buNone/>
            </a:pPr>
            <a:r>
              <a:rPr lang="en-GB" sz="1200" dirty="0">
                <a:ea typeface="Calibri" panose="020F0502020204030204"/>
                <a:cs typeface="Calibri" panose="020F0502020204030204"/>
              </a:rPr>
              <a:t>What is a test or writing test? :- testing in java refers to the process of verifying and validating the behaviour and functionality of java code to ensure the it meets the specified requirement and </a:t>
            </a:r>
            <a:r>
              <a:rPr lang="en-GB" sz="1200" dirty="0">
                <a:solidFill>
                  <a:schemeClr val="accent1"/>
                </a:solidFill>
                <a:ea typeface="Calibri" panose="020F0502020204030204"/>
                <a:cs typeface="Calibri" panose="020F0502020204030204"/>
              </a:rPr>
              <a:t>works correctly.  </a:t>
            </a:r>
            <a:r>
              <a:rPr lang="en-GB" sz="1200" dirty="0">
                <a:ea typeface="Calibri" panose="020F0502020204030204"/>
                <a:cs typeface="Calibri" panose="020F0502020204030204"/>
              </a:rPr>
              <a:t>the primary purpose of writing test is to identify and fix defects or bugs in the application, which makes the code you write more reliable and maintainable. The essence of writing test is not just to verify that the code works now, but to verify on an on-going basis that the code will continues to work in the future.</a:t>
            </a:r>
          </a:p>
          <a:p>
            <a:pPr marL="0" indent="0">
              <a:buNone/>
            </a:pPr>
            <a:r>
              <a:rPr lang="en-GB" sz="1200" dirty="0">
                <a:ea typeface="Calibri" panose="020F0502020204030204"/>
                <a:cs typeface="Calibri" panose="020F0502020204030204"/>
              </a:rPr>
              <a:t>There are several types of testing in java : 1. unit testing. 2. integration testing. 3. functional testing. 4. regression testing. 5. performance testing. 6. Security testing.</a:t>
            </a:r>
          </a:p>
          <a:p>
            <a:pPr marL="0" indent="0">
              <a:buNone/>
            </a:pPr>
            <a:r>
              <a:rPr lang="en-GB" sz="1200" dirty="0">
                <a:ea typeface="Calibri" panose="020F0502020204030204"/>
                <a:cs typeface="Calibri" panose="020F0502020204030204"/>
              </a:rPr>
              <a:t>For this tutorial we are going to focus on just unit testing.</a:t>
            </a:r>
          </a:p>
          <a:p>
            <a:pPr marL="0" indent="0">
              <a:buNone/>
            </a:pPr>
            <a:r>
              <a:rPr lang="en-GB" sz="1200" dirty="0">
                <a:ea typeface="Calibri" panose="020F0502020204030204"/>
                <a:cs typeface="Calibri" panose="020F0502020204030204"/>
              </a:rPr>
              <a:t>What is unit testing? :- this involves testing individual units or components of a java application, it's done at the developer level where you test a single entity (class or method). It focus on verifying that each unit of code such as methods works as expected. Unit testing can be done either manually or automatically.</a:t>
            </a:r>
          </a:p>
          <a:p>
            <a:pPr marL="0" indent="0">
              <a:buNone/>
            </a:pPr>
            <a:r>
              <a:rPr lang="en-GB" sz="1200" dirty="0">
                <a:ea typeface="Calibri" panose="020F0502020204030204"/>
                <a:cs typeface="Calibri" panose="020F0502020204030204"/>
              </a:rPr>
              <a:t>To write our unit test we are going to used a testing framework call Junit.</a:t>
            </a:r>
          </a:p>
          <a:p>
            <a:pPr marL="0" indent="0">
              <a:buNone/>
            </a:pPr>
            <a:r>
              <a:rPr lang="en-GB" sz="1200" dirty="0">
                <a:ea typeface="Calibri" panose="020F0502020204030204"/>
                <a:cs typeface="Calibri" panose="020F0502020204030204"/>
              </a:rPr>
              <a:t>In the course of you writing unit test, you will hear word like test case : a unit test case is a part of the code which ensures that another parts of the code (methods) works as expected. A unit test case will have a known input and an expected output which is worked out before the test is executed.</a:t>
            </a:r>
          </a:p>
          <a:p>
            <a:pPr marL="0" indent="0">
              <a:buNone/>
            </a:pPr>
            <a:r>
              <a:rPr lang="en-GB" sz="1200" dirty="0">
                <a:ea typeface="Calibri" panose="020F0502020204030204"/>
                <a:cs typeface="Calibri" panose="020F0502020204030204"/>
              </a:rPr>
              <a:t>What is Junit? :- Junit is a unit testing framework for java which plays a crucial role for test driven development TDD. It also provides annotations to identify test methods, assertions for testing expected results, in summary Junit testing framework is an essential tool for java developers to create and run unit test to verify the correctness of their code. To use JUnit we have to</a:t>
            </a:r>
            <a:r>
              <a:rPr lang="en-GB" sz="1200">
                <a:ea typeface="Calibri" panose="020F0502020204030204"/>
                <a:cs typeface="Calibri" panose="020F0502020204030204"/>
              </a:rPr>
              <a:t> add the JUnit</a:t>
            </a:r>
            <a:r>
              <a:rPr lang="en-GB" sz="1200" dirty="0">
                <a:ea typeface="Calibri" panose="020F0502020204030204"/>
                <a:cs typeface="Calibri" panose="020F0502020204030204"/>
              </a:rPr>
              <a:t> dependency in our Pom.xml file</a:t>
            </a:r>
          </a:p>
          <a:p>
            <a:pPr marL="0" indent="0">
              <a:buNone/>
            </a:pPr>
            <a:r>
              <a:rPr lang="en-GB" sz="1200" dirty="0">
                <a:ea typeface="Calibri" panose="020F0502020204030204"/>
                <a:cs typeface="Calibri" panose="020F0502020204030204"/>
              </a:rPr>
              <a:t>Class activity 7A:- how to write test for our codes </a:t>
            </a:r>
          </a:p>
          <a:p>
            <a:pPr marL="0" indent="0">
              <a:buNone/>
            </a:pPr>
            <a:r>
              <a:rPr lang="en-GB" sz="1200" dirty="0">
                <a:ea typeface="Calibri" panose="020F0502020204030204"/>
                <a:cs typeface="Calibri" panose="020F0502020204030204"/>
              </a:rPr>
              <a:t>Class exercise 1. write a program with a method to return "Hello World", write a test to make sure the actual result is equal to the expected result.</a:t>
            </a:r>
          </a:p>
          <a:p>
            <a:pPr marL="0" indent="0">
              <a:buNone/>
            </a:pPr>
            <a:endParaRPr lang="en-GB" sz="1200">
              <a:ea typeface="Calibri" panose="020F0502020204030204"/>
              <a:cs typeface="Calibri" panose="020F0502020204030204"/>
            </a:endParaRPr>
          </a:p>
        </p:txBody>
      </p:sp>
    </p:spTree>
    <p:extLst>
      <p:ext uri="{BB962C8B-B14F-4D97-AF65-F5344CB8AC3E}">
        <p14:creationId xmlns:p14="http://schemas.microsoft.com/office/powerpoint/2010/main" val="1938495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B785-E74F-EE6A-F432-D02F874D88CC}"/>
              </a:ext>
            </a:extLst>
          </p:cNvPr>
          <p:cNvSpPr>
            <a:spLocks noGrp="1"/>
          </p:cNvSpPr>
          <p:nvPr>
            <p:ph type="title"/>
          </p:nvPr>
        </p:nvSpPr>
        <p:spPr/>
        <p:txBody>
          <a:bodyPr/>
          <a:lstStyle/>
          <a:p>
            <a:pPr algn="ctr"/>
            <a:r>
              <a:rPr lang="en-GB" b="1">
                <a:solidFill>
                  <a:schemeClr val="accent6"/>
                </a:solidFill>
                <a:ea typeface="Calibri Light" panose="020F0302020204030204"/>
                <a:cs typeface="Calibri Light" panose="020F0302020204030204"/>
              </a:rPr>
              <a:t>This and Super keywords</a:t>
            </a:r>
          </a:p>
        </p:txBody>
      </p:sp>
      <p:sp>
        <p:nvSpPr>
          <p:cNvPr id="3" name="Content Placeholder 2">
            <a:extLst>
              <a:ext uri="{FF2B5EF4-FFF2-40B4-BE49-F238E27FC236}">
                <a16:creationId xmlns:a16="http://schemas.microsoft.com/office/drawing/2014/main" id="{3F1676E5-4916-2D9F-EFFE-23757B535633}"/>
              </a:ext>
            </a:extLst>
          </p:cNvPr>
          <p:cNvSpPr>
            <a:spLocks noGrp="1"/>
          </p:cNvSpPr>
          <p:nvPr>
            <p:ph idx="1"/>
          </p:nvPr>
        </p:nvSpPr>
        <p:spPr/>
        <p:txBody>
          <a:bodyPr vert="horz" lIns="91440" tIns="45720" rIns="91440" bIns="45720" rtlCol="0" anchor="t">
            <a:normAutofit/>
          </a:bodyPr>
          <a:lstStyle/>
          <a:p>
            <a:pPr marL="0" indent="0">
              <a:buNone/>
            </a:pPr>
            <a:r>
              <a:rPr lang="en-GB" sz="1200">
                <a:ea typeface="Calibri" panose="020F0502020204030204"/>
                <a:cs typeface="Calibri" panose="020F0502020204030204"/>
              </a:rPr>
              <a:t>What is java this keyword? :-  the this keyword is a reference variable that is used to refer to the  current object. It can be used is any method or constructor to refer to the current instance of the class. The this keyword is useful in situations where there is a need to differentiate between instance variables and local variables that have the same name.</a:t>
            </a:r>
          </a:p>
          <a:p>
            <a:pPr marL="0" indent="0">
              <a:buNone/>
            </a:pPr>
            <a:endParaRPr lang="en-GB" sz="1200">
              <a:ea typeface="Calibri" panose="020F0502020204030204"/>
              <a:cs typeface="Calibri" panose="020F0502020204030204"/>
            </a:endParaRPr>
          </a:p>
          <a:p>
            <a:pPr marL="0" indent="0">
              <a:buNone/>
            </a:pPr>
            <a:r>
              <a:rPr lang="en-GB" sz="1200">
                <a:ea typeface="Calibri" panose="020F0502020204030204"/>
                <a:cs typeface="Calibri" panose="020F0502020204030204"/>
              </a:rPr>
              <a:t>Usage of the this keyword : 1. to refer to the current class instance variable. 2. to invoke the current class method. 3. to invoke the current class constructor.</a:t>
            </a:r>
          </a:p>
          <a:p>
            <a:pPr marL="0" indent="0">
              <a:buNone/>
            </a:pPr>
            <a:r>
              <a:rPr lang="en-GB" sz="1200">
                <a:ea typeface="Calibri" panose="020F0502020204030204"/>
                <a:cs typeface="Calibri" panose="020F0502020204030204"/>
              </a:rPr>
              <a:t>Class activity 8A : let's understand the problem if we do not use the this keyword.</a:t>
            </a:r>
          </a:p>
          <a:p>
            <a:pPr marL="0" indent="0">
              <a:buNone/>
            </a:pPr>
            <a:endParaRPr lang="en-GB" sz="1200">
              <a:ea typeface="Calibri" panose="020F0502020204030204"/>
              <a:cs typeface="Calibri" panose="020F0502020204030204"/>
            </a:endParaRPr>
          </a:p>
          <a:p>
            <a:pPr marL="0" indent="0">
              <a:buNone/>
            </a:pPr>
            <a:r>
              <a:rPr lang="en-GB" sz="1200">
                <a:ea typeface="Calibri" panose="020F0502020204030204"/>
                <a:cs typeface="Calibri" panose="020F0502020204030204"/>
              </a:rPr>
              <a:t>What is java super keyword? :-  in java the super keyword is used to refer to the immediate parent class object or invoke the parent class methods, constructors and variables. It's mostly used in situation where a sub-class wants to access or over-ride a member that is declared in the super class.</a:t>
            </a:r>
          </a:p>
          <a:p>
            <a:pPr marL="0" indent="0">
              <a:buNone/>
            </a:pPr>
            <a:endParaRPr lang="en-GB" sz="1200">
              <a:ea typeface="Calibri" panose="020F0502020204030204"/>
              <a:cs typeface="Calibri" panose="020F0502020204030204"/>
            </a:endParaRPr>
          </a:p>
          <a:p>
            <a:pPr marL="0" indent="0">
              <a:buNone/>
            </a:pPr>
            <a:r>
              <a:rPr lang="en-GB" sz="1200">
                <a:ea typeface="Calibri" panose="020F0502020204030204"/>
                <a:cs typeface="Calibri" panose="020F0502020204030204"/>
              </a:rPr>
              <a:t>Usage of super keyword: 1. to refer to immediate parent class instance variable. 2. to refer to immediate parent class method. 3. to invoke immediate parent class constructor.</a:t>
            </a:r>
          </a:p>
          <a:p>
            <a:pPr marL="0" indent="0">
              <a:buNone/>
            </a:pPr>
            <a:r>
              <a:rPr lang="en-GB" sz="1200">
                <a:ea typeface="Calibri" panose="020F0502020204030204"/>
                <a:cs typeface="Calibri" panose="020F0502020204030204"/>
              </a:rPr>
              <a:t>Class activity 9A : let's understand the problem if we do not use the super keyword when both parent and child class have same field</a:t>
            </a:r>
          </a:p>
          <a:p>
            <a:pPr marL="0" indent="0">
              <a:buNone/>
            </a:pPr>
            <a:endParaRPr lang="en-GB" sz="1200">
              <a:ea typeface="Calibri" panose="020F0502020204030204"/>
              <a:cs typeface="Calibri" panose="020F0502020204030204"/>
            </a:endParaRPr>
          </a:p>
          <a:p>
            <a:pPr marL="0" indent="0">
              <a:buNone/>
            </a:pPr>
            <a:endParaRPr lang="en-GB" sz="1200">
              <a:ea typeface="Calibri" panose="020F0502020204030204"/>
              <a:cs typeface="Calibri" panose="020F0502020204030204"/>
            </a:endParaRPr>
          </a:p>
          <a:p>
            <a:pPr marL="0" indent="0">
              <a:buNone/>
            </a:pPr>
            <a:endParaRPr lang="en-GB" sz="1200">
              <a:ea typeface="Calibri" panose="020F0502020204030204"/>
              <a:cs typeface="Calibri" panose="020F0502020204030204"/>
            </a:endParaRPr>
          </a:p>
        </p:txBody>
      </p:sp>
    </p:spTree>
    <p:extLst>
      <p:ext uri="{BB962C8B-B14F-4D97-AF65-F5344CB8AC3E}">
        <p14:creationId xmlns:p14="http://schemas.microsoft.com/office/powerpoint/2010/main" val="372645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DEF-9348-10B0-6B7C-8CBD0A8714DA}"/>
              </a:ext>
            </a:extLst>
          </p:cNvPr>
          <p:cNvSpPr>
            <a:spLocks noGrp="1"/>
          </p:cNvSpPr>
          <p:nvPr>
            <p:ph type="title"/>
          </p:nvPr>
        </p:nvSpPr>
        <p:spPr/>
        <p:txBody>
          <a:bodyPr/>
          <a:lstStyle/>
          <a:p>
            <a:pPr algn="ctr"/>
            <a:r>
              <a:rPr lang="en-GB" b="1">
                <a:solidFill>
                  <a:schemeClr val="accent6"/>
                </a:solidFill>
                <a:ea typeface="Calibri Light" panose="020F0302020204030204"/>
                <a:cs typeface="Calibri Light" panose="020F0302020204030204"/>
              </a:rPr>
              <a:t>Final and static keyword</a:t>
            </a:r>
          </a:p>
        </p:txBody>
      </p:sp>
      <p:sp>
        <p:nvSpPr>
          <p:cNvPr id="3" name="Content Placeholder 2">
            <a:extLst>
              <a:ext uri="{FF2B5EF4-FFF2-40B4-BE49-F238E27FC236}">
                <a16:creationId xmlns:a16="http://schemas.microsoft.com/office/drawing/2014/main" id="{01B1EB28-4E1E-5302-0051-933A038913DD}"/>
              </a:ext>
            </a:extLst>
          </p:cNvPr>
          <p:cNvSpPr>
            <a:spLocks noGrp="1"/>
          </p:cNvSpPr>
          <p:nvPr>
            <p:ph idx="1"/>
          </p:nvPr>
        </p:nvSpPr>
        <p:spPr/>
        <p:txBody>
          <a:bodyPr vert="horz" lIns="91440" tIns="45720" rIns="91440" bIns="45720" rtlCol="0" anchor="t">
            <a:normAutofit/>
          </a:bodyPr>
          <a:lstStyle/>
          <a:p>
            <a:pPr marL="0" indent="0">
              <a:buNone/>
            </a:pPr>
            <a:r>
              <a:rPr lang="en-GB" sz="1200">
                <a:ea typeface="Calibri" panose="020F0502020204030204"/>
                <a:cs typeface="Calibri" panose="020F0502020204030204"/>
              </a:rPr>
              <a:t>What is java final keyword? :- in java the final keyword is used to restrict the user, it can be applied to variables, methods and classes. When applied to variables it means that the value of the variable can not be changed, once a variable value is assigned it can not be re-assigned. E.g. final int x = 10; the value of x which is 10 can no longer be changed after this point.</a:t>
            </a:r>
          </a:p>
          <a:p>
            <a:pPr marL="0" indent="0">
              <a:buNone/>
            </a:pPr>
            <a:r>
              <a:rPr lang="en-GB" sz="1200">
                <a:ea typeface="Calibri" panose="020F0502020204030204"/>
                <a:cs typeface="Calibri" panose="020F0502020204030204"/>
              </a:rPr>
              <a:t>When the final keyword is applied to methods it indicate that the method can not be overriden by a sub-class, sub-classes can not provide a different implementation for a final method. E.g.</a:t>
            </a:r>
          </a:p>
          <a:p>
            <a:pPr marL="0" indent="0">
              <a:buNone/>
            </a:pPr>
            <a:r>
              <a:rPr lang="en-GB" sz="1200">
                <a:ea typeface="Calibri" panose="020F0502020204030204"/>
                <a:cs typeface="Calibri" panose="020F0502020204030204"/>
              </a:rPr>
              <a:t>Final void </a:t>
            </a:r>
            <a:r>
              <a:rPr lang="en-GB" sz="1200" err="1">
                <a:ea typeface="Calibri" panose="020F0502020204030204"/>
                <a:cs typeface="Calibri" panose="020F0502020204030204"/>
              </a:rPr>
              <a:t>someMethod</a:t>
            </a:r>
            <a:r>
              <a:rPr lang="en-GB" sz="1200">
                <a:ea typeface="Calibri" panose="020F0502020204030204"/>
                <a:cs typeface="Calibri" panose="020F0502020204030204"/>
              </a:rPr>
              <a:t>(){</a:t>
            </a:r>
          </a:p>
          <a:p>
            <a:pPr marL="0" indent="0">
              <a:buNone/>
            </a:pPr>
            <a:r>
              <a:rPr lang="en-GB" sz="1200">
                <a:ea typeface="Calibri" panose="020F0502020204030204"/>
                <a:cs typeface="Calibri" panose="020F0502020204030204"/>
              </a:rPr>
              <a:t>// implementation</a:t>
            </a:r>
          </a:p>
          <a:p>
            <a:pPr marL="0" indent="0">
              <a:buNone/>
            </a:pPr>
            <a:r>
              <a:rPr lang="en-GB" sz="1200">
                <a:ea typeface="Calibri" panose="020F0502020204030204"/>
                <a:cs typeface="Calibri" panose="020F0502020204030204"/>
              </a:rPr>
              <a:t>}</a:t>
            </a:r>
          </a:p>
          <a:p>
            <a:pPr marL="0" indent="0">
              <a:buNone/>
            </a:pPr>
            <a:r>
              <a:rPr lang="en-GB" sz="1200">
                <a:ea typeface="Calibri" panose="020F0502020204030204"/>
                <a:cs typeface="Calibri" panose="020F0502020204030204"/>
              </a:rPr>
              <a:t>For classes when the final keyword is applied, it means that it can not be extended by a sub-class. E.g.</a:t>
            </a:r>
          </a:p>
          <a:p>
            <a:pPr marL="0" indent="0">
              <a:buNone/>
            </a:pPr>
            <a:r>
              <a:rPr lang="en-GB" sz="1200">
                <a:ea typeface="Calibri" panose="020F0502020204030204"/>
                <a:cs typeface="Calibri" panose="020F0502020204030204"/>
              </a:rPr>
              <a:t>Final class </a:t>
            </a:r>
            <a:r>
              <a:rPr lang="en-GB" sz="1200" err="1">
                <a:ea typeface="Calibri" panose="020F0502020204030204"/>
                <a:cs typeface="Calibri" panose="020F0502020204030204"/>
              </a:rPr>
              <a:t>finalClass</a:t>
            </a:r>
            <a:r>
              <a:rPr lang="en-GB" sz="1200">
                <a:ea typeface="Calibri" panose="020F0502020204030204"/>
                <a:cs typeface="Calibri" panose="020F0502020204030204"/>
              </a:rPr>
              <a:t>{</a:t>
            </a:r>
          </a:p>
          <a:p>
            <a:pPr marL="0" indent="0">
              <a:buNone/>
            </a:pPr>
            <a:r>
              <a:rPr lang="en-GB" sz="1200">
                <a:ea typeface="Calibri" panose="020F0502020204030204"/>
                <a:cs typeface="Calibri" panose="020F0502020204030204"/>
              </a:rPr>
              <a:t>}</a:t>
            </a:r>
          </a:p>
          <a:p>
            <a:pPr marL="0" indent="0">
              <a:buNone/>
            </a:pPr>
            <a:r>
              <a:rPr lang="en-GB" sz="1200">
                <a:ea typeface="Calibri" panose="020F0502020204030204"/>
                <a:cs typeface="Calibri" panose="020F0502020204030204"/>
              </a:rPr>
              <a:t>Why should you use the final keyword? :- </a:t>
            </a:r>
          </a:p>
          <a:p>
            <a:pPr marL="171450" indent="-171450"/>
            <a:r>
              <a:rPr lang="en-GB" sz="1200">
                <a:ea typeface="Calibri" panose="020F0502020204030204"/>
                <a:cs typeface="Calibri" panose="020F0502020204030204"/>
              </a:rPr>
              <a:t>To improve code safety</a:t>
            </a:r>
          </a:p>
          <a:p>
            <a:pPr marL="171450" indent="-171450"/>
            <a:r>
              <a:rPr lang="en-GB" sz="1200">
                <a:ea typeface="Calibri" panose="020F0502020204030204"/>
                <a:cs typeface="Calibri" panose="020F0502020204030204"/>
              </a:rPr>
              <a:t>To prevent unintended modification</a:t>
            </a:r>
          </a:p>
          <a:p>
            <a:pPr marL="171450" indent="-171450"/>
            <a:r>
              <a:rPr lang="en-GB" sz="1200">
                <a:ea typeface="Calibri" panose="020F0502020204030204"/>
                <a:cs typeface="Calibri" panose="020F0502020204030204"/>
              </a:rPr>
              <a:t>It provides </a:t>
            </a:r>
            <a:r>
              <a:rPr lang="en-GB" sz="1200" err="1">
                <a:ea typeface="Calibri" panose="020F0502020204030204"/>
                <a:cs typeface="Calibri" panose="020F0502020204030204"/>
              </a:rPr>
              <a:t>gaurantee</a:t>
            </a:r>
            <a:r>
              <a:rPr lang="en-GB" sz="1200">
                <a:ea typeface="Calibri" panose="020F0502020204030204"/>
                <a:cs typeface="Calibri" panose="020F0502020204030204"/>
              </a:rPr>
              <a:t> about the method behaviour</a:t>
            </a:r>
          </a:p>
          <a:p>
            <a:pPr marL="171450" indent="-171450"/>
            <a:r>
              <a:rPr lang="en-GB" sz="1200">
                <a:ea typeface="Calibri" panose="020F0502020204030204"/>
                <a:cs typeface="Calibri" panose="020F0502020204030204"/>
              </a:rPr>
              <a:t>It also help to show that a class is not to extended.</a:t>
            </a:r>
          </a:p>
        </p:txBody>
      </p:sp>
    </p:spTree>
    <p:extLst>
      <p:ext uri="{BB962C8B-B14F-4D97-AF65-F5344CB8AC3E}">
        <p14:creationId xmlns:p14="http://schemas.microsoft.com/office/powerpoint/2010/main" val="25843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A21-EEC6-098F-4299-08B72902F5EA}"/>
              </a:ext>
            </a:extLst>
          </p:cNvPr>
          <p:cNvSpPr>
            <a:spLocks noGrp="1"/>
          </p:cNvSpPr>
          <p:nvPr>
            <p:ph type="title"/>
          </p:nvPr>
        </p:nvSpPr>
        <p:spPr/>
        <p:txBody>
          <a:bodyPr/>
          <a:lstStyle/>
          <a:p>
            <a:pPr algn="ctr"/>
            <a:r>
              <a:rPr lang="en-GB" b="1">
                <a:solidFill>
                  <a:schemeClr val="accent6"/>
                </a:solidFill>
                <a:ea typeface="+mj-lt"/>
                <a:cs typeface="+mj-lt"/>
              </a:rPr>
              <a:t>Final and static keyword</a:t>
            </a:r>
            <a:endParaRPr lang="en-GB">
              <a:solidFill>
                <a:srgbClr val="70AD47"/>
              </a:solidFill>
              <a:ea typeface="+mj-lt"/>
              <a:cs typeface="+mj-lt"/>
            </a:endParaRPr>
          </a:p>
          <a:p>
            <a:endParaRPr lang="en-GB">
              <a:ea typeface="Calibri Light"/>
              <a:cs typeface="Calibri Light"/>
            </a:endParaRPr>
          </a:p>
        </p:txBody>
      </p:sp>
      <p:sp>
        <p:nvSpPr>
          <p:cNvPr id="3" name="Content Placeholder 2">
            <a:extLst>
              <a:ext uri="{FF2B5EF4-FFF2-40B4-BE49-F238E27FC236}">
                <a16:creationId xmlns:a16="http://schemas.microsoft.com/office/drawing/2014/main" id="{F7EF036B-8E10-5B03-6507-038175447102}"/>
              </a:ext>
            </a:extLst>
          </p:cNvPr>
          <p:cNvSpPr>
            <a:spLocks noGrp="1"/>
          </p:cNvSpPr>
          <p:nvPr>
            <p:ph idx="1"/>
          </p:nvPr>
        </p:nvSpPr>
        <p:spPr/>
        <p:txBody>
          <a:bodyPr vert="horz" lIns="91440" tIns="45720" rIns="91440" bIns="45720" rtlCol="0" anchor="t">
            <a:normAutofit lnSpcReduction="10000"/>
          </a:bodyPr>
          <a:lstStyle/>
          <a:p>
            <a:pPr marL="0" indent="0">
              <a:buNone/>
            </a:pPr>
            <a:r>
              <a:rPr lang="en-GB" sz="1200" dirty="0">
                <a:ea typeface="Calibri" panose="020F0502020204030204"/>
                <a:cs typeface="Calibri" panose="020F0502020204030204"/>
              </a:rPr>
              <a:t>Class activity 10A – let's see the use of the final keyword</a:t>
            </a:r>
          </a:p>
          <a:p>
            <a:pPr marL="0" indent="0">
              <a:buNone/>
            </a:pPr>
            <a:r>
              <a:rPr lang="en-GB" sz="1200" dirty="0">
                <a:ea typeface="Calibri" panose="020F0502020204030204"/>
                <a:cs typeface="Calibri" panose="020F0502020204030204"/>
              </a:rPr>
              <a:t>What is java static keyword? :-  the java static keyword is used for memory management, it can be applied to variables, methods and nested classes. The static keyword belongs to the class rather than an instance of the class.</a:t>
            </a:r>
          </a:p>
          <a:p>
            <a:pPr marL="0" indent="0">
              <a:buNone/>
            </a:pPr>
            <a:r>
              <a:rPr lang="en-GB" sz="1200" dirty="0">
                <a:ea typeface="Calibri" panose="020F0502020204030204"/>
                <a:cs typeface="Calibri" panose="020F0502020204030204"/>
              </a:rPr>
              <a:t>If a variable is declared as static, it known as a static variable, the static keyword indicates that the variable is a class variable rather than an instance variable, which means it can be shared among all instances of the class. The static variable get memory only once in the class area at the time of loading the class.</a:t>
            </a:r>
          </a:p>
          <a:p>
            <a:pPr marL="0" indent="0">
              <a:buNone/>
            </a:pPr>
            <a:r>
              <a:rPr lang="en-GB" sz="1200" dirty="0">
                <a:ea typeface="Calibri" panose="020F0502020204030204"/>
                <a:cs typeface="Calibri" panose="020F0502020204030204"/>
              </a:rPr>
              <a:t>Why use static keyword? Understanding the problem without static variable :</a:t>
            </a:r>
          </a:p>
          <a:p>
            <a:pPr marL="0" indent="0">
              <a:buNone/>
            </a:pPr>
            <a:r>
              <a:rPr lang="en-GB" sz="1200" dirty="0">
                <a:ea typeface="Calibri" panose="020F0502020204030204"/>
                <a:cs typeface="Calibri" panose="020F0502020204030204"/>
              </a:rPr>
              <a:t>Class Developers{</a:t>
            </a:r>
          </a:p>
          <a:p>
            <a:pPr marL="0" indent="0">
              <a:buNone/>
            </a:pPr>
            <a:r>
              <a:rPr lang="en-GB" sz="1200" dirty="0">
                <a:ea typeface="Calibri" panose="020F0502020204030204"/>
                <a:cs typeface="Calibri" panose="020F0502020204030204"/>
              </a:rPr>
              <a:t>int id;</a:t>
            </a:r>
          </a:p>
          <a:p>
            <a:pPr marL="0" indent="0">
              <a:buNone/>
            </a:pPr>
            <a:r>
              <a:rPr lang="en-GB" sz="1200" dirty="0">
                <a:ea typeface="Calibri" panose="020F0502020204030204"/>
                <a:cs typeface="Calibri" panose="020F0502020204030204"/>
              </a:rPr>
              <a:t>String name;</a:t>
            </a:r>
          </a:p>
          <a:p>
            <a:pPr marL="0" indent="0">
              <a:buNone/>
            </a:pPr>
            <a:r>
              <a:rPr lang="en-GB" sz="1200" dirty="0">
                <a:ea typeface="Calibri" panose="020F0502020204030204"/>
                <a:cs typeface="Calibri" panose="020F0502020204030204"/>
              </a:rPr>
              <a:t>String institute = "Decagon";</a:t>
            </a:r>
          </a:p>
          <a:p>
            <a:pPr marL="0" indent="0">
              <a:buNone/>
            </a:pPr>
            <a:r>
              <a:rPr lang="en-GB" sz="1200" dirty="0">
                <a:ea typeface="Calibri" panose="020F0502020204030204"/>
                <a:cs typeface="Calibri" panose="020F0502020204030204"/>
              </a:rPr>
              <a:t>}</a:t>
            </a:r>
          </a:p>
          <a:p>
            <a:pPr marL="0" indent="0">
              <a:buNone/>
            </a:pPr>
            <a:r>
              <a:rPr lang="en-GB" sz="1200" dirty="0">
                <a:ea typeface="Calibri" panose="020F0502020204030204"/>
                <a:cs typeface="Calibri" panose="020F0502020204030204"/>
              </a:rPr>
              <a:t>If we have 200 students in Decagon all instance data members will get memory each time an object is created, each student has their unique id and name, so in the scenario instance variable is okay, but institute refers to a common property of all objects, so it should be made static so that memory for it is assigned only once.</a:t>
            </a:r>
          </a:p>
          <a:p>
            <a:pPr marL="0" indent="0">
              <a:buNone/>
            </a:pPr>
            <a:r>
              <a:rPr lang="en-GB" sz="1200" dirty="0">
                <a:ea typeface="Calibri" panose="020F0502020204030204"/>
                <a:cs typeface="Calibri" panose="020F0502020204030204"/>
              </a:rPr>
              <a:t>Class activity 11A.  example of static variable</a:t>
            </a:r>
          </a:p>
          <a:p>
            <a:pPr marL="0" indent="0">
              <a:buNone/>
            </a:pPr>
            <a:r>
              <a:rPr lang="en-GB" sz="1200" dirty="0">
                <a:ea typeface="Calibri" panose="020F0502020204030204"/>
                <a:cs typeface="Calibri" panose="020F0502020204030204"/>
              </a:rPr>
              <a:t>Class exercise 1: write a java program to demonstrate the use of static method – create a student class and declare three variables </a:t>
            </a:r>
            <a:r>
              <a:rPr lang="en-GB" sz="1200" dirty="0" err="1">
                <a:ea typeface="Calibri" panose="020F0502020204030204"/>
                <a:cs typeface="Calibri" panose="020F0502020204030204"/>
              </a:rPr>
              <a:t>matricNo</a:t>
            </a:r>
            <a:r>
              <a:rPr lang="en-GB" sz="1200" dirty="0">
                <a:ea typeface="Calibri" panose="020F0502020204030204"/>
                <a:cs typeface="Calibri" panose="020F0502020204030204"/>
              </a:rPr>
              <a:t>, </a:t>
            </a:r>
            <a:r>
              <a:rPr lang="en-GB" sz="1200" dirty="0" err="1">
                <a:ea typeface="Calibri" panose="020F0502020204030204"/>
                <a:cs typeface="Calibri" panose="020F0502020204030204"/>
              </a:rPr>
              <a:t>studentName</a:t>
            </a:r>
            <a:r>
              <a:rPr lang="en-GB" sz="1200" dirty="0">
                <a:ea typeface="Calibri" panose="020F0502020204030204"/>
                <a:cs typeface="Calibri" panose="020F0502020204030204"/>
              </a:rPr>
              <a:t>, and university with int and String as the data type, college should be declared with the static keyword and assigned "</a:t>
            </a:r>
            <a:r>
              <a:rPr lang="en-GB" sz="1200" dirty="0" err="1">
                <a:ea typeface="Calibri" panose="020F0502020204030204"/>
                <a:cs typeface="Calibri" panose="020F0502020204030204"/>
              </a:rPr>
              <a:t>Uniben</a:t>
            </a:r>
            <a:r>
              <a:rPr lang="en-GB" sz="1200" dirty="0">
                <a:ea typeface="Calibri" panose="020F0502020204030204"/>
                <a:cs typeface="Calibri" panose="020F0502020204030204"/>
              </a:rPr>
              <a:t>", inside same student class create a static method called </a:t>
            </a:r>
            <a:r>
              <a:rPr lang="en-GB" sz="1200" dirty="0" err="1">
                <a:ea typeface="Calibri" panose="020F0502020204030204"/>
                <a:cs typeface="Calibri" panose="020F0502020204030204"/>
              </a:rPr>
              <a:t>changeUniversity</a:t>
            </a:r>
            <a:r>
              <a:rPr lang="en-GB" sz="1200" dirty="0">
                <a:ea typeface="Calibri" panose="020F0502020204030204"/>
                <a:cs typeface="Calibri" panose="020F0502020204030204"/>
              </a:rPr>
              <a:t> and change the university  to "Covenant", add constructors and a display method to print out the values. Create a separate main class to instantiate the student class and call the display and </a:t>
            </a:r>
            <a:r>
              <a:rPr lang="en-GB" sz="1200" dirty="0" err="1">
                <a:ea typeface="Calibri" panose="020F0502020204030204"/>
                <a:cs typeface="Calibri" panose="020F0502020204030204"/>
              </a:rPr>
              <a:t>changeUniversity</a:t>
            </a:r>
            <a:r>
              <a:rPr lang="en-GB" sz="1200" dirty="0">
                <a:ea typeface="Calibri" panose="020F0502020204030204"/>
                <a:cs typeface="Calibri" panose="020F0502020204030204"/>
              </a:rPr>
              <a:t> method to print to the console the student matric number, name and university name. Your print out should be the matric number, student name and Covenant.</a:t>
            </a:r>
          </a:p>
        </p:txBody>
      </p:sp>
    </p:spTree>
    <p:extLst>
      <p:ext uri="{BB962C8B-B14F-4D97-AF65-F5344CB8AC3E}">
        <p14:creationId xmlns:p14="http://schemas.microsoft.com/office/powerpoint/2010/main" val="2283882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0287-ADA7-C21B-9387-B0719FC1EC08}"/>
              </a:ext>
            </a:extLst>
          </p:cNvPr>
          <p:cNvSpPr>
            <a:spLocks noGrp="1"/>
          </p:cNvSpPr>
          <p:nvPr>
            <p:ph type="title"/>
          </p:nvPr>
        </p:nvSpPr>
        <p:spPr/>
        <p:txBody>
          <a:bodyPr/>
          <a:lstStyle/>
          <a:p>
            <a:pPr algn="ctr"/>
            <a:r>
              <a:rPr lang="en-GB" b="1" dirty="0">
                <a:solidFill>
                  <a:schemeClr val="accent6"/>
                </a:solidFill>
                <a:ea typeface="Calibri Light" panose="020F0302020204030204"/>
                <a:cs typeface="Calibri Light" panose="020F0302020204030204"/>
              </a:rPr>
              <a:t>Introduction to exception handling</a:t>
            </a:r>
          </a:p>
        </p:txBody>
      </p:sp>
      <p:sp>
        <p:nvSpPr>
          <p:cNvPr id="3" name="Content Placeholder 2">
            <a:extLst>
              <a:ext uri="{FF2B5EF4-FFF2-40B4-BE49-F238E27FC236}">
                <a16:creationId xmlns:a16="http://schemas.microsoft.com/office/drawing/2014/main" id="{3BF125C5-A9B2-B64E-B5C9-54532F3DADAE}"/>
              </a:ext>
            </a:extLst>
          </p:cNvPr>
          <p:cNvSpPr>
            <a:spLocks noGrp="1"/>
          </p:cNvSpPr>
          <p:nvPr>
            <p:ph idx="1"/>
          </p:nvPr>
        </p:nvSpPr>
        <p:spPr/>
        <p:txBody>
          <a:bodyPr vert="horz" lIns="91440" tIns="45720" rIns="91440" bIns="45720" rtlCol="0" anchor="t">
            <a:normAutofit/>
          </a:bodyPr>
          <a:lstStyle/>
          <a:p>
            <a:pPr marL="0" indent="0">
              <a:buNone/>
            </a:pPr>
            <a:r>
              <a:rPr lang="en-GB" sz="1200" dirty="0">
                <a:ea typeface="Calibri" panose="020F0502020204030204"/>
                <a:cs typeface="Calibri" panose="020F0502020204030204"/>
              </a:rPr>
              <a:t>What is exception in java? :-  is an abnormal condition that prevent the normal flow of our program, it is an error which is thrown at runtime. </a:t>
            </a:r>
          </a:p>
          <a:p>
            <a:pPr marL="0" indent="0">
              <a:buNone/>
            </a:pPr>
            <a:r>
              <a:rPr lang="en-GB" sz="1200" dirty="0">
                <a:ea typeface="Calibri" panose="020F0502020204030204"/>
                <a:cs typeface="Calibri" panose="020F0502020204030204"/>
              </a:rPr>
              <a:t>What is exception handling? :- exception handling is a mechanism that allows developers to deal with unexpected situations that may occur during execution of the program. Exception handling handles runtime errors like </a:t>
            </a:r>
            <a:r>
              <a:rPr lang="en-GB" sz="1200" dirty="0" err="1">
                <a:ea typeface="Calibri" panose="020F0502020204030204"/>
                <a:cs typeface="Calibri" panose="020F0502020204030204"/>
              </a:rPr>
              <a:t>classNotFoundException</a:t>
            </a:r>
            <a:r>
              <a:rPr lang="en-GB" sz="1200" dirty="0">
                <a:ea typeface="Calibri" panose="020F0502020204030204"/>
                <a:cs typeface="Calibri" panose="020F0502020204030204"/>
              </a:rPr>
              <a:t>, </a:t>
            </a:r>
            <a:r>
              <a:rPr lang="en-GB" sz="1200" dirty="0" err="1">
                <a:ea typeface="Calibri" panose="020F0502020204030204"/>
                <a:cs typeface="Calibri" panose="020F0502020204030204"/>
              </a:rPr>
              <a:t>IOException</a:t>
            </a:r>
            <a:r>
              <a:rPr lang="en-GB" sz="1200" dirty="0">
                <a:ea typeface="Calibri" panose="020F0502020204030204"/>
                <a:cs typeface="Calibri" panose="020F0502020204030204"/>
              </a:rPr>
              <a:t>. Exceptions can be caused by various factors such as input errors, hardware failures, network issues etc. </a:t>
            </a:r>
          </a:p>
          <a:p>
            <a:pPr marL="0" indent="0">
              <a:buNone/>
            </a:pPr>
            <a:endParaRPr lang="en-GB" sz="1200" dirty="0">
              <a:ea typeface="Calibri" panose="020F0502020204030204"/>
              <a:cs typeface="Calibri" panose="020F0502020204030204"/>
            </a:endParaRPr>
          </a:p>
          <a:p>
            <a:pPr marL="0" indent="0">
              <a:buNone/>
            </a:pPr>
            <a:r>
              <a:rPr lang="en-GB" sz="1200" dirty="0">
                <a:ea typeface="Calibri" panose="020F0502020204030204"/>
                <a:cs typeface="Calibri" panose="020F0502020204030204"/>
              </a:rPr>
              <a:t>Why is exception handling important? :- it helps to maintain the normal flow of the program. E.g. suppose we have 10 statements from 1 to 10 and say exception occurs at statement 5, this will disrupt the normal flow of our program and the rest of our program from 6 to 10 will not be executed, however if we handle the exception the rest of the statement will be executed. That Is why exception handling is used in java. It make sure that the normal flow of our program is not disrupted.</a:t>
            </a:r>
          </a:p>
          <a:p>
            <a:pPr marL="0" indent="0">
              <a:buNone/>
            </a:pPr>
            <a:r>
              <a:rPr lang="en-GB" sz="1200" dirty="0">
                <a:ea typeface="Calibri" panose="020F0502020204030204"/>
                <a:cs typeface="Calibri" panose="020F0502020204030204"/>
              </a:rPr>
              <a:t>Learning about how to handle exceptions, there are some key components to focus on :</a:t>
            </a:r>
          </a:p>
          <a:p>
            <a:r>
              <a:rPr lang="en-GB" sz="1200" dirty="0">
                <a:ea typeface="Calibri" panose="020F0502020204030204"/>
                <a:cs typeface="Calibri" panose="020F0502020204030204"/>
              </a:rPr>
              <a:t>try-block:- the try block is used to enclose a section of code where an exception might occur. It contains the statements that needs to be monitored for exceptions.</a:t>
            </a:r>
          </a:p>
          <a:p>
            <a:pPr marL="0" indent="0">
              <a:buNone/>
            </a:pPr>
            <a:r>
              <a:rPr lang="en-GB" sz="1200" dirty="0">
                <a:ea typeface="Calibri" panose="020F0502020204030204"/>
                <a:cs typeface="Calibri" panose="020F0502020204030204"/>
              </a:rPr>
              <a:t>Syntax :</a:t>
            </a:r>
          </a:p>
          <a:p>
            <a:pPr marL="0" indent="0">
              <a:buNone/>
            </a:pPr>
            <a:r>
              <a:rPr lang="en-GB" sz="1200" dirty="0">
                <a:ea typeface="Calibri" panose="020F0502020204030204"/>
                <a:cs typeface="Calibri" panose="020F0502020204030204"/>
              </a:rPr>
              <a:t>try {</a:t>
            </a:r>
          </a:p>
          <a:p>
            <a:pPr marL="0" indent="0">
              <a:buNone/>
            </a:pPr>
            <a:r>
              <a:rPr lang="en-GB" sz="1200" dirty="0">
                <a:ea typeface="Calibri" panose="020F0502020204030204"/>
                <a:cs typeface="Calibri" panose="020F0502020204030204"/>
              </a:rPr>
              <a:t>// code that might cause an exception</a:t>
            </a:r>
          </a:p>
          <a:p>
            <a:pPr marL="0" indent="0">
              <a:buNone/>
            </a:pPr>
            <a:r>
              <a:rPr lang="en-GB" sz="1200" dirty="0">
                <a:ea typeface="Calibri" panose="020F0502020204030204"/>
                <a:cs typeface="Calibri" panose="020F0502020204030204"/>
              </a:rPr>
              <a:t>}catch(</a:t>
            </a:r>
            <a:r>
              <a:rPr lang="en-GB" sz="1200" dirty="0" err="1">
                <a:ea typeface="Calibri" panose="020F0502020204030204"/>
                <a:cs typeface="Calibri" panose="020F0502020204030204"/>
              </a:rPr>
              <a:t>exceptionType</a:t>
            </a:r>
            <a:r>
              <a:rPr lang="en-GB" sz="1200" dirty="0">
                <a:ea typeface="Calibri" panose="020F0502020204030204"/>
                <a:cs typeface="Calibri" panose="020F0502020204030204"/>
              </a:rPr>
              <a:t> ex)</a:t>
            </a:r>
          </a:p>
          <a:p>
            <a:r>
              <a:rPr lang="en-GB" sz="1200" dirty="0">
                <a:ea typeface="Calibri" panose="020F0502020204030204"/>
                <a:cs typeface="Calibri" panose="020F0502020204030204"/>
              </a:rPr>
              <a:t>Catch block :- the catch block is used to catch and handle specific type of exceptions that might be thrown within the corresponding try block.</a:t>
            </a:r>
          </a:p>
        </p:txBody>
      </p:sp>
    </p:spTree>
    <p:extLst>
      <p:ext uri="{BB962C8B-B14F-4D97-AF65-F5344CB8AC3E}">
        <p14:creationId xmlns:p14="http://schemas.microsoft.com/office/powerpoint/2010/main" val="280374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6653-CA7F-891A-27B1-F59617BD6319}"/>
              </a:ext>
            </a:extLst>
          </p:cNvPr>
          <p:cNvSpPr>
            <a:spLocks noGrp="1"/>
          </p:cNvSpPr>
          <p:nvPr>
            <p:ph type="title"/>
          </p:nvPr>
        </p:nvSpPr>
        <p:spPr/>
        <p:txBody>
          <a:bodyPr/>
          <a:lstStyle/>
          <a:p>
            <a:pPr algn="ctr"/>
            <a:r>
              <a:rPr lang="en-GB" b="1" dirty="0">
                <a:solidFill>
                  <a:schemeClr val="accent6"/>
                </a:solidFill>
                <a:ea typeface="+mj-lt"/>
                <a:cs typeface="+mj-lt"/>
              </a:rPr>
              <a:t>Introduction to exception handling cont.</a:t>
            </a:r>
            <a:endParaRPr lang="en-GB" dirty="0">
              <a:solidFill>
                <a:srgbClr val="70AD47"/>
              </a:solidFill>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F455ED43-65A7-2869-3BBD-107E409F512D}"/>
              </a:ext>
            </a:extLst>
          </p:cNvPr>
          <p:cNvSpPr>
            <a:spLocks noGrp="1"/>
          </p:cNvSpPr>
          <p:nvPr>
            <p:ph idx="1"/>
          </p:nvPr>
        </p:nvSpPr>
        <p:spPr/>
        <p:txBody>
          <a:bodyPr vert="horz" lIns="91440" tIns="45720" rIns="91440" bIns="45720" rtlCol="0" anchor="t">
            <a:normAutofit/>
          </a:bodyPr>
          <a:lstStyle/>
          <a:p>
            <a:r>
              <a:rPr lang="en-GB" sz="1200" dirty="0">
                <a:ea typeface="+mn-lt"/>
                <a:cs typeface="+mn-lt"/>
              </a:rPr>
              <a:t>throw statement:- the throw statement is used to directly throw an exception from within a method or block of code.</a:t>
            </a:r>
          </a:p>
          <a:p>
            <a:pPr marL="0" indent="0">
              <a:buNone/>
            </a:pPr>
            <a:r>
              <a:rPr lang="en-GB" sz="1200" dirty="0">
                <a:ea typeface="+mn-lt"/>
                <a:cs typeface="+mn-lt"/>
              </a:rPr>
              <a:t>Syntax:</a:t>
            </a:r>
            <a:endParaRPr lang="en-GB" sz="1200">
              <a:ea typeface="+mn-lt"/>
              <a:cs typeface="+mn-lt"/>
            </a:endParaRPr>
          </a:p>
          <a:p>
            <a:pPr marL="0" indent="0">
              <a:buNone/>
            </a:pPr>
            <a:r>
              <a:rPr lang="en-GB" sz="1200" dirty="0">
                <a:ea typeface="+mn-lt"/>
                <a:cs typeface="+mn-lt"/>
              </a:rPr>
              <a:t>throw new </a:t>
            </a:r>
            <a:r>
              <a:rPr lang="en-GB" sz="1200" dirty="0" err="1">
                <a:ea typeface="+mn-lt"/>
                <a:cs typeface="+mn-lt"/>
              </a:rPr>
              <a:t>ExceptionType</a:t>
            </a:r>
            <a:r>
              <a:rPr lang="en-GB" sz="1200" dirty="0">
                <a:ea typeface="+mn-lt"/>
                <a:cs typeface="+mn-lt"/>
              </a:rPr>
              <a:t>(custom error message);</a:t>
            </a:r>
            <a:endParaRPr lang="en-GB" sz="1200">
              <a:ea typeface="+mn-lt"/>
              <a:cs typeface="+mn-lt"/>
            </a:endParaRPr>
          </a:p>
          <a:p>
            <a:r>
              <a:rPr lang="en-GB" sz="1200" dirty="0">
                <a:ea typeface="+mn-lt"/>
                <a:cs typeface="+mn-lt"/>
              </a:rPr>
              <a:t>throws clause:- is used in method declaration to indicate that the method might throw certain types of exceptions, it informs the caller the type of exceptions that needs to be handled.</a:t>
            </a:r>
            <a:endParaRPr lang="en-GB" sz="1200">
              <a:ea typeface="+mn-lt"/>
              <a:cs typeface="+mn-lt"/>
            </a:endParaRPr>
          </a:p>
          <a:p>
            <a:pPr marL="0" indent="0">
              <a:buNone/>
            </a:pPr>
            <a:r>
              <a:rPr lang="en-GB" sz="1200" dirty="0">
                <a:ea typeface="+mn-lt"/>
                <a:cs typeface="+mn-lt"/>
              </a:rPr>
              <a:t>Syntax:</a:t>
            </a:r>
            <a:endParaRPr lang="en-GB" sz="1200">
              <a:ea typeface="+mn-lt"/>
              <a:cs typeface="+mn-lt"/>
            </a:endParaRPr>
          </a:p>
          <a:p>
            <a:pPr marL="0" indent="0">
              <a:buNone/>
            </a:pPr>
            <a:r>
              <a:rPr lang="en-GB" sz="1200" dirty="0">
                <a:ea typeface="+mn-lt"/>
                <a:cs typeface="+mn-lt"/>
              </a:rPr>
              <a:t>Public void </a:t>
            </a:r>
            <a:r>
              <a:rPr lang="en-GB" sz="1200" dirty="0" err="1">
                <a:ea typeface="+mn-lt"/>
                <a:cs typeface="+mn-lt"/>
              </a:rPr>
              <a:t>myMethod</a:t>
            </a:r>
            <a:r>
              <a:rPr lang="en-GB" sz="1200" dirty="0">
                <a:ea typeface="+mn-lt"/>
                <a:cs typeface="+mn-lt"/>
              </a:rPr>
              <a:t>() throws ExceptionType1{</a:t>
            </a:r>
            <a:endParaRPr lang="en-GB" sz="1200">
              <a:ea typeface="+mn-lt"/>
              <a:cs typeface="+mn-lt"/>
            </a:endParaRPr>
          </a:p>
          <a:p>
            <a:pPr marL="0" indent="0">
              <a:buNone/>
            </a:pPr>
            <a:r>
              <a:rPr lang="en-GB" sz="1200" dirty="0">
                <a:ea typeface="+mn-lt"/>
                <a:cs typeface="+mn-lt"/>
              </a:rPr>
              <a:t>//statements</a:t>
            </a:r>
            <a:endParaRPr lang="en-GB" sz="1200">
              <a:ea typeface="+mn-lt"/>
              <a:cs typeface="+mn-lt"/>
            </a:endParaRPr>
          </a:p>
          <a:p>
            <a:pPr marL="0" indent="0">
              <a:buNone/>
            </a:pPr>
            <a:r>
              <a:rPr lang="en-GB" sz="1200" dirty="0">
                <a:ea typeface="+mn-lt"/>
                <a:cs typeface="+mn-lt"/>
              </a:rPr>
              <a:t>}</a:t>
            </a:r>
            <a:endParaRPr lang="en-GB" sz="1200">
              <a:ea typeface="+mn-lt"/>
              <a:cs typeface="+mn-lt"/>
            </a:endParaRPr>
          </a:p>
          <a:p>
            <a:pPr marL="0" indent="0">
              <a:buNone/>
            </a:pPr>
            <a:r>
              <a:rPr lang="en-GB" sz="1200" dirty="0">
                <a:ea typeface="+mn-lt"/>
                <a:cs typeface="+mn-lt"/>
              </a:rPr>
              <a:t>Types of java exception :- 1. checked exception. 2. unchecked exception. 3. error.</a:t>
            </a:r>
            <a:endParaRPr lang="en-US" sz="1200" dirty="0">
              <a:ea typeface="+mn-lt"/>
              <a:cs typeface="+mn-lt"/>
            </a:endParaRPr>
          </a:p>
          <a:p>
            <a:r>
              <a:rPr lang="en-GB" sz="1200" dirty="0">
                <a:ea typeface="+mn-lt"/>
                <a:cs typeface="+mn-lt"/>
              </a:rPr>
              <a:t>What is checked exceptions? :- in java checked exceptions are the type of exception the compiler requires you to either catch or declare in the method signature. Checked exception are usually related to external factors that a program might encounter and the java compiler checks if the exception are handled properly.</a:t>
            </a:r>
            <a:endParaRPr lang="en-GB" sz="1200">
              <a:ea typeface="+mn-lt"/>
              <a:cs typeface="+mn-lt"/>
            </a:endParaRPr>
          </a:p>
          <a:p>
            <a:r>
              <a:rPr lang="en-GB" sz="1200" dirty="0">
                <a:ea typeface="Calibri" panose="020F0502020204030204"/>
                <a:cs typeface="Calibri" panose="020F0502020204030204"/>
              </a:rPr>
              <a:t>What is unchecked exception? :- unchecked exception are also known as runtime exception, they are the exceptions which are not check by the compiler at compile time, they are check at runtime. They are often caused by programming errors.</a:t>
            </a:r>
            <a:endParaRPr lang="en-GB" sz="1200">
              <a:ea typeface="Calibri" panose="020F0502020204030204"/>
              <a:cs typeface="Calibri" panose="020F0502020204030204"/>
            </a:endParaRPr>
          </a:p>
          <a:p>
            <a:pPr marL="0" indent="0">
              <a:buNone/>
            </a:pPr>
            <a:endParaRPr lang="en-GB" sz="1200">
              <a:ea typeface="Calibri" panose="020F0502020204030204"/>
              <a:cs typeface="Calibri" panose="020F0502020204030204"/>
            </a:endParaRPr>
          </a:p>
          <a:p>
            <a:pPr marL="0" indent="0">
              <a:buNone/>
            </a:pPr>
            <a:endParaRPr lang="en-GB">
              <a:ea typeface="Calibri" panose="020F0502020204030204"/>
              <a:cs typeface="Calibri" panose="020F0502020204030204"/>
            </a:endParaRPr>
          </a:p>
        </p:txBody>
      </p:sp>
    </p:spTree>
    <p:extLst>
      <p:ext uri="{BB962C8B-B14F-4D97-AF65-F5344CB8AC3E}">
        <p14:creationId xmlns:p14="http://schemas.microsoft.com/office/powerpoint/2010/main" val="179482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884D-444B-57C7-4590-27AC5852992E}"/>
              </a:ext>
            </a:extLst>
          </p:cNvPr>
          <p:cNvSpPr>
            <a:spLocks noGrp="1"/>
          </p:cNvSpPr>
          <p:nvPr>
            <p:ph type="title"/>
          </p:nvPr>
        </p:nvSpPr>
        <p:spPr/>
        <p:txBody>
          <a:bodyPr/>
          <a:lstStyle/>
          <a:p>
            <a:pPr algn="ctr"/>
            <a:r>
              <a:rPr lang="en-GB" b="1" dirty="0">
                <a:solidFill>
                  <a:schemeClr val="accent6"/>
                </a:solidFill>
                <a:ea typeface="+mj-lt"/>
                <a:cs typeface="+mj-lt"/>
              </a:rPr>
              <a:t>Introduction to exception handling cont.</a:t>
            </a:r>
            <a:endParaRPr lang="en-GB" dirty="0">
              <a:solidFill>
                <a:srgbClr val="70AD47"/>
              </a:solidFill>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91BB47E5-6106-E09C-4BFA-578C89AB1A1A}"/>
              </a:ext>
            </a:extLst>
          </p:cNvPr>
          <p:cNvSpPr>
            <a:spLocks noGrp="1"/>
          </p:cNvSpPr>
          <p:nvPr>
            <p:ph idx="1"/>
          </p:nvPr>
        </p:nvSpPr>
        <p:spPr/>
        <p:txBody>
          <a:bodyPr vert="horz" lIns="91440" tIns="45720" rIns="91440" bIns="45720" rtlCol="0" anchor="t">
            <a:normAutofit/>
          </a:bodyPr>
          <a:lstStyle/>
          <a:p>
            <a:pPr marL="0" indent="0">
              <a:buNone/>
            </a:pPr>
            <a:r>
              <a:rPr lang="en-GB" sz="1200" dirty="0">
                <a:ea typeface="Calibri" panose="020F0502020204030204"/>
                <a:cs typeface="Calibri" panose="020F0502020204030204"/>
              </a:rPr>
              <a:t>Class activity 12A:- java exception handling example using a try-catch statement. But let's first understand what will happen if we don't use a try-catch block to handle an exception.</a:t>
            </a:r>
          </a:p>
          <a:p>
            <a:pPr marL="0" indent="0">
              <a:buNone/>
            </a:pPr>
            <a:r>
              <a:rPr lang="en-GB" sz="1200" dirty="0">
                <a:ea typeface="Calibri" panose="020F0502020204030204"/>
                <a:cs typeface="Calibri" panose="020F0502020204030204"/>
              </a:rPr>
              <a:t>Class exercise 1. create a class, inside your class add your </a:t>
            </a:r>
            <a:r>
              <a:rPr lang="en-GB" sz="1200" dirty="0" err="1">
                <a:ea typeface="Calibri" panose="020F0502020204030204"/>
                <a:cs typeface="Calibri" panose="020F0502020204030204"/>
              </a:rPr>
              <a:t>psvm</a:t>
            </a:r>
            <a:r>
              <a:rPr lang="en-GB" sz="1200" dirty="0">
                <a:ea typeface="Calibri" panose="020F0502020204030204"/>
                <a:cs typeface="Calibri" panose="020F0502020204030204"/>
              </a:rPr>
              <a:t>, inside your </a:t>
            </a:r>
            <a:r>
              <a:rPr lang="en-GB" sz="1200" dirty="0" err="1">
                <a:ea typeface="Calibri" panose="020F0502020204030204"/>
                <a:cs typeface="Calibri" panose="020F0502020204030204"/>
              </a:rPr>
              <a:t>psvm</a:t>
            </a:r>
            <a:r>
              <a:rPr lang="en-GB" sz="1200" dirty="0">
                <a:ea typeface="Calibri" panose="020F0502020204030204"/>
                <a:cs typeface="Calibri" panose="020F0502020204030204"/>
              </a:rPr>
              <a:t> declare three variables with int data type num1, num2, num3 and assigned 100 and 0 to num1 and num2. num3 should not be assigned any number for now. Divide num1 by num2, and assigned it to num3. Knowing that this might cause an exception since 100 cannot be divided by 0, do the division inside a try-catch block, while you will resolve the exception inside your catch block by printing out num1 divide by num2 plus 2. you should print out 25 to the console if your exception is handled correctly.</a:t>
            </a:r>
          </a:p>
        </p:txBody>
      </p:sp>
    </p:spTree>
    <p:extLst>
      <p:ext uri="{BB962C8B-B14F-4D97-AF65-F5344CB8AC3E}">
        <p14:creationId xmlns:p14="http://schemas.microsoft.com/office/powerpoint/2010/main" val="3296587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3B1B-CCE6-D17D-2532-1A0C2DA34D40}"/>
              </a:ext>
            </a:extLst>
          </p:cNvPr>
          <p:cNvSpPr>
            <a:spLocks noGrp="1"/>
          </p:cNvSpPr>
          <p:nvPr>
            <p:ph type="title"/>
          </p:nvPr>
        </p:nvSpPr>
        <p:spPr/>
        <p:txBody>
          <a:bodyPr/>
          <a:lstStyle/>
          <a:p>
            <a:pPr algn="ctr"/>
            <a:r>
              <a:rPr lang="en-GB" b="1" dirty="0">
                <a:solidFill>
                  <a:schemeClr val="accent6"/>
                </a:solidFill>
                <a:ea typeface="Calibri Light" panose="020F0302020204030204"/>
                <a:cs typeface="Calibri Light" panose="020F0302020204030204"/>
              </a:rPr>
              <a:t>String class</a:t>
            </a:r>
          </a:p>
        </p:txBody>
      </p:sp>
      <p:sp>
        <p:nvSpPr>
          <p:cNvPr id="3" name="Content Placeholder 2">
            <a:extLst>
              <a:ext uri="{FF2B5EF4-FFF2-40B4-BE49-F238E27FC236}">
                <a16:creationId xmlns:a16="http://schemas.microsoft.com/office/drawing/2014/main" id="{0995207B-1606-0429-6372-325ADB2EDA8B}"/>
              </a:ext>
            </a:extLst>
          </p:cNvPr>
          <p:cNvSpPr>
            <a:spLocks noGrp="1"/>
          </p:cNvSpPr>
          <p:nvPr>
            <p:ph idx="1"/>
          </p:nvPr>
        </p:nvSpPr>
        <p:spPr/>
        <p:txBody>
          <a:bodyPr vert="horz" lIns="91440" tIns="45720" rIns="91440" bIns="45720" rtlCol="0" anchor="t">
            <a:normAutofit/>
          </a:bodyPr>
          <a:lstStyle/>
          <a:p>
            <a:r>
              <a:rPr lang="en-GB" sz="1200" dirty="0" err="1">
                <a:ea typeface="Calibri"/>
                <a:cs typeface="Calibri"/>
              </a:rPr>
              <a:t>StringBuffer</a:t>
            </a:r>
            <a:r>
              <a:rPr lang="en-GB" sz="1200" dirty="0">
                <a:ea typeface="Calibri"/>
                <a:cs typeface="Calibri"/>
              </a:rPr>
              <a:t> class</a:t>
            </a:r>
            <a:endParaRPr lang="en-US" sz="1200" dirty="0">
              <a:ea typeface="Calibri" panose="020F0502020204030204"/>
              <a:cs typeface="Calibri" panose="020F0502020204030204"/>
            </a:endParaRPr>
          </a:p>
          <a:p>
            <a:r>
              <a:rPr lang="en-GB" sz="1200" dirty="0">
                <a:ea typeface="Calibri"/>
                <a:cs typeface="Calibri"/>
              </a:rPr>
              <a:t>StringBuilder class</a:t>
            </a:r>
          </a:p>
          <a:p>
            <a:r>
              <a:rPr lang="en-GB" sz="1200" dirty="0">
                <a:ea typeface="Calibri"/>
                <a:cs typeface="Calibri"/>
              </a:rPr>
              <a:t>String methods</a:t>
            </a:r>
          </a:p>
          <a:p>
            <a:endParaRPr lang="en-GB" sz="1200" dirty="0">
              <a:ea typeface="Calibri"/>
              <a:cs typeface="Calibri"/>
            </a:endParaRPr>
          </a:p>
          <a:p>
            <a:r>
              <a:rPr lang="en-GB" sz="1200" dirty="0">
                <a:ea typeface="Calibri"/>
                <a:cs typeface="Calibri"/>
              </a:rPr>
              <a:t>What is </a:t>
            </a:r>
            <a:r>
              <a:rPr lang="en-GB" sz="1200" dirty="0" err="1">
                <a:ea typeface="Calibri"/>
                <a:cs typeface="Calibri"/>
              </a:rPr>
              <a:t>StringBuffer</a:t>
            </a:r>
            <a:r>
              <a:rPr lang="en-GB" sz="1200" dirty="0">
                <a:ea typeface="Calibri"/>
                <a:cs typeface="Calibri"/>
              </a:rPr>
              <a:t>?:- the java </a:t>
            </a:r>
            <a:r>
              <a:rPr lang="en-GB" sz="1200" dirty="0" err="1">
                <a:ea typeface="Calibri"/>
                <a:cs typeface="Calibri"/>
              </a:rPr>
              <a:t>StringBuffer</a:t>
            </a:r>
            <a:r>
              <a:rPr lang="en-GB" sz="1200" dirty="0">
                <a:ea typeface="Calibri"/>
                <a:cs typeface="Calibri"/>
              </a:rPr>
              <a:t> class is used to create mutable string objects, unlike the String class which is immutable, the </a:t>
            </a:r>
            <a:r>
              <a:rPr lang="en-GB" sz="1200" dirty="0" err="1">
                <a:ea typeface="Calibri"/>
                <a:cs typeface="Calibri"/>
              </a:rPr>
              <a:t>StringBuffer</a:t>
            </a:r>
            <a:r>
              <a:rPr lang="en-GB" sz="1200" dirty="0">
                <a:ea typeface="Calibri"/>
                <a:cs typeface="Calibri"/>
              </a:rPr>
              <a:t> class </a:t>
            </a:r>
            <a:r>
              <a:rPr lang="en-GB" sz="1200" dirty="0" err="1">
                <a:ea typeface="Calibri"/>
                <a:cs typeface="Calibri"/>
              </a:rPr>
              <a:t>alows</a:t>
            </a:r>
            <a:r>
              <a:rPr lang="en-GB" sz="1200" dirty="0">
                <a:ea typeface="Calibri"/>
                <a:cs typeface="Calibri"/>
              </a:rPr>
              <a:t> for the modification of it's content.</a:t>
            </a:r>
          </a:p>
          <a:p>
            <a:r>
              <a:rPr lang="en-GB" sz="1200" dirty="0">
                <a:ea typeface="Calibri"/>
                <a:cs typeface="Calibri"/>
              </a:rPr>
              <a:t>Why use </a:t>
            </a:r>
            <a:r>
              <a:rPr lang="en-GB" sz="1200" err="1">
                <a:ea typeface="Calibri"/>
                <a:cs typeface="Calibri"/>
              </a:rPr>
              <a:t>StringBuffer</a:t>
            </a:r>
            <a:r>
              <a:rPr lang="en-GB" sz="1200" dirty="0">
                <a:ea typeface="Calibri"/>
                <a:cs typeface="Calibri"/>
              </a:rPr>
              <a:t>?:- 1. String mutability – the primary purpose of the </a:t>
            </a:r>
            <a:r>
              <a:rPr lang="en-GB" sz="1200" err="1">
                <a:ea typeface="Calibri"/>
                <a:cs typeface="Calibri"/>
              </a:rPr>
              <a:t>StringBuffer</a:t>
            </a:r>
            <a:r>
              <a:rPr lang="en-GB" sz="1200" dirty="0">
                <a:ea typeface="Calibri"/>
                <a:cs typeface="Calibri"/>
              </a:rPr>
              <a:t> Is to represent a mutable sequence of characters, you can append, insert and delete characters within a </a:t>
            </a:r>
            <a:r>
              <a:rPr lang="en-GB" sz="1200" err="1">
                <a:ea typeface="Calibri"/>
                <a:cs typeface="Calibri"/>
              </a:rPr>
              <a:t>StringBuffer</a:t>
            </a:r>
            <a:r>
              <a:rPr lang="en-GB" sz="1200" dirty="0">
                <a:ea typeface="Calibri"/>
                <a:cs typeface="Calibri"/>
              </a:rPr>
              <a:t> object. 2. Dynamic capacity – the </a:t>
            </a:r>
            <a:r>
              <a:rPr lang="en-GB" sz="1200" err="1">
                <a:ea typeface="Calibri"/>
                <a:cs typeface="Calibri"/>
              </a:rPr>
              <a:t>StringBuffer</a:t>
            </a:r>
            <a:r>
              <a:rPr lang="en-GB" sz="1200" dirty="0">
                <a:ea typeface="Calibri"/>
                <a:cs typeface="Calibri"/>
              </a:rPr>
              <a:t> has a dynamic capacity that can grow as needed. 3. the </a:t>
            </a:r>
            <a:r>
              <a:rPr lang="en-GB" sz="1200" err="1">
                <a:ea typeface="Calibri"/>
                <a:cs typeface="Calibri"/>
              </a:rPr>
              <a:t>StringBuffer</a:t>
            </a:r>
            <a:r>
              <a:rPr lang="en-GB" sz="1200" dirty="0">
                <a:ea typeface="Calibri"/>
                <a:cs typeface="Calibri"/>
              </a:rPr>
              <a:t> provides various methods for manipulating and working with strings such as append(), insert(), reverse(), delete(), </a:t>
            </a:r>
            <a:r>
              <a:rPr lang="en-GB" sz="1200" err="1">
                <a:ea typeface="Calibri"/>
                <a:cs typeface="Calibri"/>
              </a:rPr>
              <a:t>charAt</a:t>
            </a:r>
            <a:r>
              <a:rPr lang="en-GB" sz="1200" dirty="0">
                <a:ea typeface="Calibri"/>
                <a:cs typeface="Calibri"/>
              </a:rPr>
              <a:t>(), length() etc.</a:t>
            </a:r>
          </a:p>
          <a:p>
            <a:pPr marL="0" indent="0">
              <a:buNone/>
            </a:pPr>
            <a:r>
              <a:rPr lang="en-GB" sz="1200" dirty="0">
                <a:ea typeface="Calibri"/>
                <a:cs typeface="Calibri"/>
              </a:rPr>
              <a:t>Syntax:</a:t>
            </a:r>
          </a:p>
          <a:p>
            <a:pPr marL="0" indent="0">
              <a:buNone/>
            </a:pPr>
            <a:r>
              <a:rPr lang="en-GB" sz="1200" err="1">
                <a:ea typeface="Calibri"/>
                <a:cs typeface="Calibri"/>
              </a:rPr>
              <a:t>StringBuffer</a:t>
            </a:r>
            <a:r>
              <a:rPr lang="en-GB" sz="1200" dirty="0">
                <a:ea typeface="Calibri"/>
                <a:cs typeface="Calibri"/>
              </a:rPr>
              <a:t> </a:t>
            </a:r>
            <a:r>
              <a:rPr lang="en-GB" sz="1200" err="1">
                <a:ea typeface="Calibri"/>
                <a:cs typeface="Calibri"/>
              </a:rPr>
              <a:t>sb</a:t>
            </a:r>
            <a:r>
              <a:rPr lang="en-GB" sz="1200" dirty="0">
                <a:ea typeface="Calibri"/>
                <a:cs typeface="Calibri"/>
              </a:rPr>
              <a:t> = new </a:t>
            </a:r>
            <a:r>
              <a:rPr lang="en-GB" sz="1200" err="1">
                <a:ea typeface="Calibri"/>
                <a:cs typeface="Calibri"/>
              </a:rPr>
              <a:t>StringBuffer</a:t>
            </a:r>
            <a:r>
              <a:rPr lang="en-GB" sz="1200" dirty="0">
                <a:ea typeface="Calibri"/>
                <a:cs typeface="Calibri"/>
              </a:rPr>
              <a:t>("Hello world");</a:t>
            </a:r>
          </a:p>
          <a:p>
            <a:pPr marL="0" indent="0">
              <a:buNone/>
            </a:pPr>
            <a:r>
              <a:rPr lang="en-GB" sz="1200" dirty="0">
                <a:ea typeface="+mn-lt"/>
                <a:cs typeface="+mn-lt"/>
              </a:rPr>
              <a:t>Difference between String and </a:t>
            </a:r>
            <a:r>
              <a:rPr lang="en-GB" sz="1200" dirty="0" err="1">
                <a:ea typeface="+mn-lt"/>
                <a:cs typeface="+mn-lt"/>
              </a:rPr>
              <a:t>StringBuffer</a:t>
            </a:r>
            <a:endParaRPr lang="en-US" sz="1200" dirty="0" err="1">
              <a:ea typeface="+mn-lt"/>
              <a:cs typeface="+mn-lt"/>
            </a:endParaRPr>
          </a:p>
          <a:p>
            <a:pPr>
              <a:buFont typeface="Arial"/>
              <a:buChar char="•"/>
            </a:pPr>
            <a:r>
              <a:rPr lang="en-GB" sz="1200" dirty="0">
                <a:latin typeface="Arial"/>
                <a:ea typeface="Calibri"/>
                <a:cs typeface="Arial"/>
              </a:rPr>
              <a:t>The String class is immutable. While the </a:t>
            </a:r>
            <a:r>
              <a:rPr lang="en-GB" sz="1200" dirty="0" err="1">
                <a:latin typeface="Arial"/>
                <a:ea typeface="Calibri"/>
                <a:cs typeface="Arial"/>
              </a:rPr>
              <a:t>StringBuffer</a:t>
            </a:r>
            <a:r>
              <a:rPr lang="en-GB" sz="1200" dirty="0">
                <a:latin typeface="Arial"/>
                <a:ea typeface="Calibri"/>
                <a:cs typeface="Arial"/>
              </a:rPr>
              <a:t> class is mutable.</a:t>
            </a:r>
            <a:endParaRPr lang="en-US" sz="1200" dirty="0">
              <a:latin typeface="Arial"/>
              <a:ea typeface="Calibri"/>
              <a:cs typeface="Arial"/>
            </a:endParaRPr>
          </a:p>
          <a:p>
            <a:pPr>
              <a:buFont typeface="Arial"/>
              <a:buChar char="•"/>
            </a:pPr>
            <a:r>
              <a:rPr lang="en-GB" sz="1200" dirty="0">
                <a:latin typeface="Arial"/>
                <a:ea typeface="Calibri"/>
                <a:cs typeface="Arial"/>
              </a:rPr>
              <a:t>String is slow and consumes too many memory when too many string are concatenated. </a:t>
            </a:r>
            <a:r>
              <a:rPr lang="en-GB" sz="1200" dirty="0" err="1">
                <a:latin typeface="Arial"/>
                <a:ea typeface="Calibri"/>
                <a:cs typeface="Arial"/>
              </a:rPr>
              <a:t>StringBuffer</a:t>
            </a:r>
            <a:r>
              <a:rPr lang="en-GB" sz="1200" dirty="0">
                <a:latin typeface="Arial"/>
                <a:ea typeface="Calibri"/>
                <a:cs typeface="Arial"/>
              </a:rPr>
              <a:t> is fast and consume less memory when we </a:t>
            </a:r>
            <a:r>
              <a:rPr lang="en-GB" sz="1200" dirty="0" err="1">
                <a:latin typeface="Arial"/>
                <a:ea typeface="Calibri"/>
                <a:cs typeface="Arial"/>
              </a:rPr>
              <a:t>concantenate</a:t>
            </a:r>
            <a:r>
              <a:rPr lang="en-GB" sz="1200" dirty="0">
                <a:latin typeface="Arial"/>
                <a:ea typeface="Calibri"/>
                <a:cs typeface="Arial"/>
              </a:rPr>
              <a:t> strings</a:t>
            </a:r>
            <a:endParaRPr lang="en-GB" dirty="0"/>
          </a:p>
        </p:txBody>
      </p:sp>
    </p:spTree>
    <p:extLst>
      <p:ext uri="{BB962C8B-B14F-4D97-AF65-F5344CB8AC3E}">
        <p14:creationId xmlns:p14="http://schemas.microsoft.com/office/powerpoint/2010/main" val="265186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3D2-0A26-0B4A-B199-4309B52FF0FF}"/>
              </a:ext>
            </a:extLst>
          </p:cNvPr>
          <p:cNvSpPr>
            <a:spLocks noGrp="1"/>
          </p:cNvSpPr>
          <p:nvPr>
            <p:ph type="title"/>
          </p:nvPr>
        </p:nvSpPr>
        <p:spPr/>
        <p:txBody>
          <a:bodyPr/>
          <a:lstStyle/>
          <a:p>
            <a:pPr algn="ctr"/>
            <a:r>
              <a:rPr lang="en-GB" b="1">
                <a:solidFill>
                  <a:schemeClr val="accent6"/>
                </a:solidFill>
                <a:ea typeface="Calibri Light" panose="020F0302020204030204"/>
                <a:cs typeface="Calibri Light" panose="020F0302020204030204"/>
              </a:rPr>
              <a:t>Basics concepts of OOP</a:t>
            </a:r>
          </a:p>
        </p:txBody>
      </p:sp>
      <p:sp>
        <p:nvSpPr>
          <p:cNvPr id="3" name="Content Placeholder 2">
            <a:extLst>
              <a:ext uri="{FF2B5EF4-FFF2-40B4-BE49-F238E27FC236}">
                <a16:creationId xmlns:a16="http://schemas.microsoft.com/office/drawing/2014/main" id="{CDB1C477-BF9B-E4FC-D0FF-EA52FAAE3FC5}"/>
              </a:ext>
            </a:extLst>
          </p:cNvPr>
          <p:cNvSpPr>
            <a:spLocks noGrp="1"/>
          </p:cNvSpPr>
          <p:nvPr>
            <p:ph idx="1"/>
          </p:nvPr>
        </p:nvSpPr>
        <p:spPr/>
        <p:txBody>
          <a:bodyPr vert="horz" lIns="91440" tIns="45720" rIns="91440" bIns="45720" rtlCol="0" anchor="t">
            <a:normAutofit/>
          </a:bodyPr>
          <a:lstStyle/>
          <a:p>
            <a:endParaRPr lang="en-GB" sz="2000">
              <a:ea typeface="Calibri"/>
              <a:cs typeface="Calibri"/>
            </a:endParaRPr>
          </a:p>
          <a:p>
            <a:endParaRPr lang="en-GB" sz="2000">
              <a:ea typeface="Calibri"/>
              <a:cs typeface="Calibri"/>
            </a:endParaRPr>
          </a:p>
          <a:p>
            <a:r>
              <a:rPr lang="en-GB" sz="2000">
                <a:ea typeface="Calibri"/>
                <a:cs typeface="Calibri"/>
              </a:rPr>
              <a:t>What are OOPs?</a:t>
            </a:r>
          </a:p>
          <a:p>
            <a:r>
              <a:rPr lang="en-GB" sz="2000">
                <a:ea typeface="Calibri"/>
                <a:cs typeface="Calibri"/>
              </a:rPr>
              <a:t>Advantages of using OOPs</a:t>
            </a:r>
          </a:p>
          <a:p>
            <a:r>
              <a:rPr lang="en-GB" sz="2000">
                <a:ea typeface="Calibri"/>
                <a:cs typeface="Calibri"/>
              </a:rPr>
              <a:t>Main principles of OOPs</a:t>
            </a:r>
          </a:p>
          <a:p>
            <a:r>
              <a:rPr lang="en-GB" sz="2000">
                <a:ea typeface="Calibri"/>
                <a:cs typeface="Calibri"/>
              </a:rPr>
              <a:t>Sub principles of OOPs</a:t>
            </a:r>
          </a:p>
          <a:p>
            <a:pPr marL="0" indent="0">
              <a:buNone/>
            </a:pPr>
            <a:endParaRPr lang="en-GB" sz="2000">
              <a:ea typeface="Calibri"/>
              <a:cs typeface="Calibri"/>
            </a:endParaRPr>
          </a:p>
        </p:txBody>
      </p:sp>
    </p:spTree>
    <p:extLst>
      <p:ext uri="{BB962C8B-B14F-4D97-AF65-F5344CB8AC3E}">
        <p14:creationId xmlns:p14="http://schemas.microsoft.com/office/powerpoint/2010/main" val="392725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6A60-A232-1B00-D2EE-B4E980F09F9E}"/>
              </a:ext>
            </a:extLst>
          </p:cNvPr>
          <p:cNvSpPr>
            <a:spLocks noGrp="1"/>
          </p:cNvSpPr>
          <p:nvPr>
            <p:ph type="title"/>
          </p:nvPr>
        </p:nvSpPr>
        <p:spPr/>
        <p:txBody>
          <a:bodyPr/>
          <a:lstStyle/>
          <a:p>
            <a:pPr algn="ctr"/>
            <a:r>
              <a:rPr lang="en-GB" b="1" dirty="0">
                <a:solidFill>
                  <a:schemeClr val="accent6"/>
                </a:solidFill>
                <a:ea typeface="Calibri Light" panose="020F0302020204030204"/>
                <a:cs typeface="Calibri Light" panose="020F0302020204030204"/>
              </a:rPr>
              <a:t>String class cont.</a:t>
            </a:r>
            <a:br>
              <a:rPr lang="en-GB" b="1" dirty="0">
                <a:solidFill>
                  <a:schemeClr val="accent6"/>
                </a:solidFill>
                <a:ea typeface="Calibri Light" panose="020F0302020204030204"/>
                <a:cs typeface="Calibri Light" panose="020F0302020204030204"/>
              </a:rPr>
            </a:br>
            <a:endParaRPr lang="en-GB" sz="2000" b="1">
              <a:solidFill>
                <a:schemeClr val="accent6"/>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4FE09ACB-4478-E943-6595-2B3F1E054409}"/>
              </a:ext>
            </a:extLst>
          </p:cNvPr>
          <p:cNvSpPr>
            <a:spLocks noGrp="1"/>
          </p:cNvSpPr>
          <p:nvPr>
            <p:ph idx="1"/>
          </p:nvPr>
        </p:nvSpPr>
        <p:spPr/>
        <p:txBody>
          <a:bodyPr vert="horz" lIns="91440" tIns="45720" rIns="91440" bIns="45720" rtlCol="0" anchor="t">
            <a:normAutofit lnSpcReduction="10000"/>
          </a:bodyPr>
          <a:lstStyle/>
          <a:p>
            <a:pPr marL="171450" indent="-171450"/>
            <a:r>
              <a:rPr lang="en-GB" sz="1200" dirty="0" err="1">
                <a:latin typeface="Arial"/>
                <a:ea typeface="Calibri" panose="020F0502020204030204"/>
                <a:cs typeface="Arial"/>
              </a:rPr>
              <a:t>StringBuffer</a:t>
            </a:r>
            <a:r>
              <a:rPr lang="en-GB" sz="1200" dirty="0">
                <a:latin typeface="Arial"/>
                <a:ea typeface="Calibri" panose="020F0502020204030204"/>
                <a:cs typeface="Arial"/>
              </a:rPr>
              <a:t> append() method:- it </a:t>
            </a:r>
            <a:r>
              <a:rPr lang="en-GB" sz="1200" dirty="0" err="1">
                <a:latin typeface="Arial"/>
                <a:ea typeface="Calibri" panose="020F0502020204030204"/>
                <a:cs typeface="Arial"/>
              </a:rPr>
              <a:t>concantenate</a:t>
            </a:r>
            <a:r>
              <a:rPr lang="en-GB" sz="1200" dirty="0">
                <a:latin typeface="Arial"/>
                <a:ea typeface="Calibri" panose="020F0502020204030204"/>
                <a:cs typeface="Arial"/>
              </a:rPr>
              <a:t> the given argument with the string. It takes a string as a parameter</a:t>
            </a:r>
            <a:endParaRPr lang="en-GB" sz="1200" dirty="0">
              <a:latin typeface="Calibri" panose="020F0502020204030204"/>
              <a:ea typeface="Calibri" panose="020F0502020204030204"/>
              <a:cs typeface="Calibri" panose="020F0502020204030204"/>
            </a:endParaRPr>
          </a:p>
          <a:p>
            <a:pPr marL="0" indent="0">
              <a:buNone/>
            </a:pPr>
            <a:r>
              <a:rPr lang="en-GB" sz="1200" dirty="0">
                <a:ea typeface="+mn-lt"/>
                <a:cs typeface="+mn-lt"/>
              </a:rPr>
              <a:t>Class activity 13A – example on how to use </a:t>
            </a:r>
            <a:r>
              <a:rPr lang="en-GB" sz="1200" dirty="0" err="1">
                <a:ea typeface="+mn-lt"/>
                <a:cs typeface="+mn-lt"/>
              </a:rPr>
              <a:t>StringBuffer</a:t>
            </a:r>
            <a:r>
              <a:rPr lang="en-GB" sz="1200" dirty="0">
                <a:ea typeface="+mn-lt"/>
                <a:cs typeface="+mn-lt"/>
              </a:rPr>
              <a:t> append method()</a:t>
            </a:r>
          </a:p>
          <a:p>
            <a:pPr marL="171450" indent="-171450"/>
            <a:r>
              <a:rPr lang="en-GB" sz="1200" dirty="0" err="1">
                <a:ea typeface="Calibri" panose="020F0502020204030204"/>
                <a:cs typeface="Calibri" panose="020F0502020204030204"/>
              </a:rPr>
              <a:t>StringBuffer</a:t>
            </a:r>
            <a:r>
              <a:rPr lang="en-GB" sz="1200" dirty="0">
                <a:ea typeface="Calibri" panose="020F0502020204030204"/>
                <a:cs typeface="Calibri" panose="020F0502020204030204"/>
              </a:rPr>
              <a:t> reverse() method:-  it used to reverse the current string.</a:t>
            </a:r>
          </a:p>
          <a:p>
            <a:pPr marL="0" indent="0">
              <a:buNone/>
            </a:pPr>
            <a:r>
              <a:rPr lang="en-GB" sz="1200" dirty="0">
                <a:ea typeface="Calibri" panose="020F0502020204030204"/>
                <a:cs typeface="Calibri" panose="020F0502020204030204"/>
              </a:rPr>
              <a:t>Class activity 13A(1) --  example on how to use </a:t>
            </a:r>
            <a:r>
              <a:rPr lang="en-GB" sz="1200" dirty="0" err="1">
                <a:ea typeface="Calibri" panose="020F0502020204030204"/>
                <a:cs typeface="Calibri" panose="020F0502020204030204"/>
              </a:rPr>
              <a:t>StringBuffer</a:t>
            </a:r>
            <a:r>
              <a:rPr lang="en-GB" sz="1200" dirty="0">
                <a:ea typeface="Calibri" panose="020F0502020204030204"/>
                <a:cs typeface="Calibri" panose="020F0502020204030204"/>
              </a:rPr>
              <a:t> reverse() method</a:t>
            </a:r>
          </a:p>
          <a:p>
            <a:pPr marL="0" indent="0">
              <a:buNone/>
            </a:pPr>
            <a:endParaRPr lang="en-GB" sz="1200" dirty="0">
              <a:ea typeface="Calibri" panose="020F0502020204030204"/>
              <a:cs typeface="Calibri" panose="020F0502020204030204"/>
            </a:endParaRPr>
          </a:p>
          <a:p>
            <a:pPr marL="0" indent="0">
              <a:buNone/>
            </a:pPr>
            <a:r>
              <a:rPr lang="en-GB" sz="1200" dirty="0">
                <a:ea typeface="Calibri" panose="020F0502020204030204"/>
                <a:cs typeface="Calibri" panose="020F0502020204030204"/>
              </a:rPr>
              <a:t>What is Java toString() method? :- the java toString() method is use to return the string representation of all objects. If you print out any object the java compiler internally invokes the </a:t>
            </a:r>
            <a:r>
              <a:rPr lang="en-GB" sz="1200" dirty="0" err="1">
                <a:ea typeface="Calibri" panose="020F0502020204030204"/>
                <a:cs typeface="Calibri" panose="020F0502020204030204"/>
              </a:rPr>
              <a:t>toString</a:t>
            </a:r>
            <a:r>
              <a:rPr lang="en-GB" sz="1200" dirty="0">
                <a:ea typeface="Calibri" panose="020F0502020204030204"/>
                <a:cs typeface="Calibri" panose="020F0502020204030204"/>
              </a:rPr>
              <a:t>() method and returns the desired output.</a:t>
            </a:r>
          </a:p>
          <a:p>
            <a:pPr marL="0" indent="0">
              <a:buNone/>
            </a:pPr>
            <a:endParaRPr lang="en-GB" sz="1200" dirty="0">
              <a:ea typeface="Calibri" panose="020F0502020204030204"/>
              <a:cs typeface="Calibri" panose="020F0502020204030204"/>
            </a:endParaRPr>
          </a:p>
          <a:p>
            <a:pPr marL="0" indent="0">
              <a:buNone/>
            </a:pPr>
            <a:r>
              <a:rPr lang="en-GB" sz="1200" dirty="0">
                <a:ea typeface="Calibri" panose="020F0502020204030204"/>
                <a:cs typeface="Calibri" panose="020F0502020204030204"/>
              </a:rPr>
              <a:t>Class exercise 1. A. create a class ReverseStringEx, inside your class create a method reverseString that returns a string, your method should be public and static, your method should take a string as parameter call input which should be reverse using StringBuffer, remember to return the string representation of your StringBuffer object using toString() method. B. inside your class create a psvm and call your reverserString() method, give it a string input of "Hello" and print it to the console, your result should be a </a:t>
            </a:r>
            <a:r>
              <a:rPr lang="en-GB" sz="1200" dirty="0" err="1">
                <a:ea typeface="Calibri" panose="020F0502020204030204"/>
                <a:cs typeface="Calibri" panose="020F0502020204030204"/>
              </a:rPr>
              <a:t>olleH</a:t>
            </a:r>
            <a:r>
              <a:rPr lang="en-GB" sz="1200" dirty="0">
                <a:ea typeface="Calibri" panose="020F0502020204030204"/>
                <a:cs typeface="Calibri" panose="020F0502020204030204"/>
              </a:rPr>
              <a:t> which is the reverse of Hello.</a:t>
            </a:r>
          </a:p>
          <a:p>
            <a:pPr marL="0" indent="0">
              <a:buNone/>
            </a:pPr>
            <a:endParaRPr lang="en-GB" sz="1200" dirty="0">
              <a:ea typeface="Calibri" panose="020F0502020204030204"/>
              <a:cs typeface="Calibri" panose="020F0502020204030204"/>
            </a:endParaRPr>
          </a:p>
          <a:p>
            <a:r>
              <a:rPr lang="en-GB" sz="1200" dirty="0">
                <a:ea typeface="Calibri" panose="020F0502020204030204"/>
                <a:cs typeface="Calibri" panose="020F0502020204030204"/>
              </a:rPr>
              <a:t>What is StringBuilder? :- just like the </a:t>
            </a:r>
            <a:r>
              <a:rPr lang="en-GB" sz="1200" dirty="0" err="1">
                <a:ea typeface="Calibri" panose="020F0502020204030204"/>
                <a:cs typeface="Calibri" panose="020F0502020204030204"/>
              </a:rPr>
              <a:t>StringBuffer</a:t>
            </a:r>
            <a:r>
              <a:rPr lang="en-GB" sz="1200" dirty="0">
                <a:ea typeface="Calibri" panose="020F0502020204030204"/>
                <a:cs typeface="Calibri" panose="020F0502020204030204"/>
              </a:rPr>
              <a:t>, StringBuilder is used to create mutable string, it is the same as the </a:t>
            </a:r>
            <a:r>
              <a:rPr lang="en-GB" sz="1200" dirty="0" err="1">
                <a:ea typeface="Calibri" panose="020F0502020204030204"/>
                <a:cs typeface="Calibri" panose="020F0502020204030204"/>
              </a:rPr>
              <a:t>StringBuffer</a:t>
            </a:r>
            <a:r>
              <a:rPr lang="en-GB" sz="1200" dirty="0">
                <a:ea typeface="Calibri" panose="020F0502020204030204"/>
                <a:cs typeface="Calibri" panose="020F0502020204030204"/>
              </a:rPr>
              <a:t> class, has the same methods as the </a:t>
            </a:r>
            <a:r>
              <a:rPr lang="en-GB" sz="1200" dirty="0" err="1">
                <a:ea typeface="Calibri" panose="020F0502020204030204"/>
                <a:cs typeface="Calibri" panose="020F0502020204030204"/>
              </a:rPr>
              <a:t>StringBuffer</a:t>
            </a:r>
            <a:r>
              <a:rPr lang="en-GB" sz="1200" dirty="0">
                <a:ea typeface="Calibri" panose="020F0502020204030204"/>
                <a:cs typeface="Calibri" panose="020F0502020204030204"/>
              </a:rPr>
              <a:t> class. The major difference between both class is that the StringBuilder is non-synchronized, </a:t>
            </a:r>
            <a:r>
              <a:rPr lang="en-GB" sz="1200" dirty="0" err="1">
                <a:ea typeface="Calibri" panose="020F0502020204030204"/>
                <a:cs typeface="Calibri" panose="020F0502020204030204"/>
              </a:rPr>
              <a:t>meaining</a:t>
            </a:r>
            <a:r>
              <a:rPr lang="en-GB" sz="1200" dirty="0">
                <a:ea typeface="Calibri" panose="020F0502020204030204"/>
                <a:cs typeface="Calibri" panose="020F0502020204030204"/>
              </a:rPr>
              <a:t> is not thread safe, but in terms of speed it is faster than the </a:t>
            </a:r>
            <a:r>
              <a:rPr lang="en-GB" sz="1200" dirty="0" err="1">
                <a:ea typeface="Calibri" panose="020F0502020204030204"/>
                <a:cs typeface="Calibri" panose="020F0502020204030204"/>
              </a:rPr>
              <a:t>StringBuffer</a:t>
            </a:r>
            <a:r>
              <a:rPr lang="en-GB" sz="1200" dirty="0">
                <a:ea typeface="Calibri" panose="020F0502020204030204"/>
                <a:cs typeface="Calibri" panose="020F0502020204030204"/>
              </a:rPr>
              <a:t>.</a:t>
            </a:r>
          </a:p>
          <a:p>
            <a:pPr marL="0" indent="0">
              <a:buNone/>
            </a:pPr>
            <a:r>
              <a:rPr lang="en-GB" sz="1200" dirty="0">
                <a:ea typeface="Calibri" panose="020F0502020204030204"/>
                <a:cs typeface="Calibri" panose="020F0502020204030204"/>
              </a:rPr>
              <a:t>Syntax:</a:t>
            </a:r>
          </a:p>
          <a:p>
            <a:pPr marL="0" indent="0">
              <a:buNone/>
            </a:pPr>
            <a:r>
              <a:rPr lang="en-GB" sz="1200" dirty="0">
                <a:ea typeface="Calibri" panose="020F0502020204030204"/>
                <a:cs typeface="Calibri" panose="020F0502020204030204"/>
              </a:rPr>
              <a:t>StringBuilder </a:t>
            </a:r>
            <a:r>
              <a:rPr lang="en-GB" sz="1200" dirty="0" err="1">
                <a:ea typeface="Calibri" panose="020F0502020204030204"/>
                <a:cs typeface="Calibri" panose="020F0502020204030204"/>
              </a:rPr>
              <a:t>sb</a:t>
            </a:r>
            <a:r>
              <a:rPr lang="en-GB" sz="1200" dirty="0">
                <a:ea typeface="Calibri" panose="020F0502020204030204"/>
                <a:cs typeface="Calibri" panose="020F0502020204030204"/>
              </a:rPr>
              <a:t> = new StringBuilder();</a:t>
            </a:r>
          </a:p>
          <a:p>
            <a:pPr marL="0" indent="0">
              <a:buNone/>
            </a:pPr>
            <a:endParaRPr lang="en-GB" sz="1200" dirty="0">
              <a:ea typeface="Calibri" panose="020F0502020204030204"/>
              <a:cs typeface="Calibri" panose="020F0502020204030204"/>
            </a:endParaRPr>
          </a:p>
          <a:p>
            <a:pPr marL="0" indent="0">
              <a:buNone/>
            </a:pPr>
            <a:endParaRPr lang="en-GB" sz="1200" dirty="0">
              <a:ea typeface="Calibri" panose="020F0502020204030204"/>
              <a:cs typeface="Calibri" panose="020F0502020204030204"/>
            </a:endParaRPr>
          </a:p>
          <a:p>
            <a:pPr marL="0" indent="0">
              <a:buNone/>
            </a:pPr>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292820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B1DD-540F-5DC0-4DBD-3650BC078E85}"/>
              </a:ext>
            </a:extLst>
          </p:cNvPr>
          <p:cNvSpPr>
            <a:spLocks noGrp="1"/>
          </p:cNvSpPr>
          <p:nvPr>
            <p:ph type="title"/>
          </p:nvPr>
        </p:nvSpPr>
        <p:spPr/>
        <p:txBody>
          <a:bodyPr/>
          <a:lstStyle/>
          <a:p>
            <a:pPr algn="ctr"/>
            <a:r>
              <a:rPr lang="en-GB" b="1" dirty="0">
                <a:solidFill>
                  <a:schemeClr val="accent6"/>
                </a:solidFill>
                <a:ea typeface="Calibri Light" panose="020F0302020204030204"/>
                <a:cs typeface="Calibri Light" panose="020F0302020204030204"/>
              </a:rPr>
              <a:t>String methods</a:t>
            </a:r>
          </a:p>
        </p:txBody>
      </p:sp>
      <p:sp>
        <p:nvSpPr>
          <p:cNvPr id="3" name="Content Placeholder 2">
            <a:extLst>
              <a:ext uri="{FF2B5EF4-FFF2-40B4-BE49-F238E27FC236}">
                <a16:creationId xmlns:a16="http://schemas.microsoft.com/office/drawing/2014/main" id="{4A2CDA1D-0958-5659-AE94-C9615C3A4215}"/>
              </a:ext>
            </a:extLst>
          </p:cNvPr>
          <p:cNvSpPr>
            <a:spLocks noGrp="1"/>
          </p:cNvSpPr>
          <p:nvPr>
            <p:ph idx="1"/>
          </p:nvPr>
        </p:nvSpPr>
        <p:spPr/>
        <p:txBody>
          <a:bodyPr vert="horz" lIns="91440" tIns="45720" rIns="91440" bIns="45720" rtlCol="0" anchor="t">
            <a:normAutofit/>
          </a:bodyPr>
          <a:lstStyle/>
          <a:p>
            <a:r>
              <a:rPr lang="en-GB" sz="1200" dirty="0" err="1">
                <a:ea typeface="Calibri" panose="020F0502020204030204"/>
                <a:cs typeface="Calibri" panose="020F0502020204030204"/>
              </a:rPr>
              <a:t>charAt</a:t>
            </a:r>
            <a:r>
              <a:rPr lang="en-GB" sz="1200" dirty="0">
                <a:ea typeface="Calibri" panose="020F0502020204030204"/>
                <a:cs typeface="Calibri" panose="020F0502020204030204"/>
              </a:rPr>
              <a:t>() method :- the </a:t>
            </a:r>
            <a:r>
              <a:rPr lang="en-GB" sz="1200" dirty="0" err="1">
                <a:ea typeface="Calibri" panose="020F0502020204030204"/>
                <a:cs typeface="Calibri" panose="020F0502020204030204"/>
              </a:rPr>
              <a:t>charAt</a:t>
            </a:r>
            <a:r>
              <a:rPr lang="en-GB" sz="1200" dirty="0">
                <a:ea typeface="Calibri" panose="020F0502020204030204"/>
                <a:cs typeface="Calibri" panose="020F0502020204030204"/>
              </a:rPr>
              <a:t> method is a member of the string class, it used to retrieve the character at a specified index within a string, the indexing of character of a string starts from 0.</a:t>
            </a:r>
          </a:p>
          <a:p>
            <a:pPr marL="0" indent="0">
              <a:buNone/>
            </a:pPr>
            <a:r>
              <a:rPr lang="en-GB" sz="1200" dirty="0">
                <a:ea typeface="Calibri" panose="020F0502020204030204"/>
                <a:cs typeface="Calibri" panose="020F0502020204030204"/>
              </a:rPr>
              <a:t>Syntax: char </a:t>
            </a:r>
            <a:r>
              <a:rPr lang="en-GB" sz="1200" dirty="0" err="1">
                <a:ea typeface="Calibri" panose="020F0502020204030204"/>
                <a:cs typeface="Calibri" panose="020F0502020204030204"/>
              </a:rPr>
              <a:t>charAt</a:t>
            </a:r>
            <a:r>
              <a:rPr lang="en-GB" sz="1200" dirty="0">
                <a:ea typeface="Calibri" panose="020F0502020204030204"/>
                <a:cs typeface="Calibri" panose="020F0502020204030204"/>
              </a:rPr>
              <a:t>(int index). </a:t>
            </a:r>
          </a:p>
          <a:p>
            <a:pPr marL="0" indent="0">
              <a:buNone/>
            </a:pPr>
            <a:r>
              <a:rPr lang="en-GB" sz="1200" dirty="0">
                <a:ea typeface="Calibri" panose="020F0502020204030204"/>
                <a:cs typeface="Calibri" panose="020F0502020204030204"/>
              </a:rPr>
              <a:t>The method accepts index as a parameter which is the position of the character to be retrieved, it is an integer value representing the position within the string.</a:t>
            </a:r>
          </a:p>
          <a:p>
            <a:pPr marL="0" indent="0">
              <a:buNone/>
            </a:pPr>
            <a:r>
              <a:rPr lang="en-GB" sz="1200" dirty="0">
                <a:ea typeface="Calibri" panose="020F0502020204030204"/>
                <a:cs typeface="Calibri" panose="020F0502020204030204"/>
              </a:rPr>
              <a:t>Class activity 14A – let's see how to use the </a:t>
            </a:r>
            <a:r>
              <a:rPr lang="en-GB" sz="1200" dirty="0" err="1">
                <a:ea typeface="Calibri" panose="020F0502020204030204"/>
                <a:cs typeface="Calibri" panose="020F0502020204030204"/>
              </a:rPr>
              <a:t>charAt</a:t>
            </a:r>
            <a:r>
              <a:rPr lang="en-GB" sz="1200" dirty="0">
                <a:ea typeface="Calibri" panose="020F0502020204030204"/>
                <a:cs typeface="Calibri" panose="020F0502020204030204"/>
              </a:rPr>
              <a:t>() method</a:t>
            </a:r>
          </a:p>
          <a:p>
            <a:pPr marL="0" indent="0">
              <a:buNone/>
            </a:pPr>
            <a:endParaRPr lang="en-GB" sz="1200" dirty="0">
              <a:ea typeface="Calibri" panose="020F0502020204030204"/>
              <a:cs typeface="Calibri" panose="020F0502020204030204"/>
            </a:endParaRPr>
          </a:p>
          <a:p>
            <a:r>
              <a:rPr lang="en-GB" sz="1200" dirty="0">
                <a:ea typeface="Calibri" panose="020F0502020204030204"/>
                <a:cs typeface="Calibri" panose="020F0502020204030204"/>
              </a:rPr>
              <a:t>join() method :- the java string method is used to concatenate multiple strings with a specified </a:t>
            </a:r>
            <a:r>
              <a:rPr lang="en-GB" sz="1200" dirty="0" err="1">
                <a:ea typeface="Calibri" panose="020F0502020204030204"/>
                <a:cs typeface="Calibri" panose="020F0502020204030204"/>
              </a:rPr>
              <a:t>delimeter</a:t>
            </a:r>
            <a:r>
              <a:rPr lang="en-GB" sz="1200" dirty="0">
                <a:ea typeface="Calibri" panose="020F0502020204030204"/>
                <a:cs typeface="Calibri" panose="020F0502020204030204"/>
              </a:rPr>
              <a:t>.</a:t>
            </a:r>
          </a:p>
          <a:p>
            <a:pPr marL="0" indent="0">
              <a:buNone/>
            </a:pPr>
            <a:r>
              <a:rPr lang="en-GB" sz="1200" dirty="0">
                <a:ea typeface="Calibri" panose="020F0502020204030204"/>
                <a:cs typeface="Calibri" panose="020F0502020204030204"/>
              </a:rPr>
              <a:t>Syntax: public static String join(</a:t>
            </a:r>
            <a:r>
              <a:rPr lang="en-GB" sz="1200" dirty="0" err="1">
                <a:ea typeface="Calibri" panose="020F0502020204030204"/>
                <a:cs typeface="Calibri" panose="020F0502020204030204"/>
              </a:rPr>
              <a:t>charSequnce</a:t>
            </a:r>
            <a:r>
              <a:rPr lang="en-GB" sz="1200" dirty="0">
                <a:ea typeface="Calibri" panose="020F0502020204030204"/>
                <a:cs typeface="Calibri" panose="020F0502020204030204"/>
              </a:rPr>
              <a:t> </a:t>
            </a:r>
            <a:r>
              <a:rPr lang="en-GB" sz="1200" dirty="0" err="1">
                <a:ea typeface="Calibri" panose="020F0502020204030204"/>
                <a:cs typeface="Calibri" panose="020F0502020204030204"/>
              </a:rPr>
              <a:t>delimeter</a:t>
            </a:r>
            <a:r>
              <a:rPr lang="en-GB" sz="1200" dirty="0">
                <a:ea typeface="Calibri" panose="020F0502020204030204"/>
                <a:cs typeface="Calibri" panose="020F0502020204030204"/>
              </a:rPr>
              <a:t>, </a:t>
            </a:r>
            <a:r>
              <a:rPr lang="en-GB" sz="1200" dirty="0" err="1">
                <a:ea typeface="Calibri" panose="020F0502020204030204"/>
                <a:cs typeface="Calibri" panose="020F0502020204030204"/>
              </a:rPr>
              <a:t>charSequnce</a:t>
            </a:r>
            <a:r>
              <a:rPr lang="en-GB" sz="1200" dirty="0">
                <a:ea typeface="Calibri" panose="020F0502020204030204"/>
                <a:cs typeface="Calibri" panose="020F0502020204030204"/>
              </a:rPr>
              <a:t>... elements).</a:t>
            </a:r>
          </a:p>
          <a:p>
            <a:pPr marL="0" indent="0">
              <a:buNone/>
            </a:pPr>
            <a:r>
              <a:rPr lang="en-GB" sz="1200" dirty="0" err="1">
                <a:ea typeface="Calibri" panose="020F0502020204030204"/>
                <a:cs typeface="Calibri" panose="020F0502020204030204"/>
              </a:rPr>
              <a:t>delimeter</a:t>
            </a:r>
            <a:r>
              <a:rPr lang="en-GB" sz="1200" dirty="0">
                <a:ea typeface="Calibri" panose="020F0502020204030204"/>
                <a:cs typeface="Calibri" panose="020F0502020204030204"/>
              </a:rPr>
              <a:t> :- is the char value to be added with each element.</a:t>
            </a:r>
          </a:p>
          <a:p>
            <a:pPr marL="0" indent="0">
              <a:buNone/>
            </a:pPr>
            <a:r>
              <a:rPr lang="en-GB" sz="1200" dirty="0">
                <a:ea typeface="Calibri" panose="020F0502020204030204"/>
                <a:cs typeface="Calibri" panose="020F0502020204030204"/>
              </a:rPr>
              <a:t>elements :- char value to be attached with each </a:t>
            </a:r>
            <a:r>
              <a:rPr lang="en-GB" sz="1200" dirty="0" err="1">
                <a:ea typeface="Calibri" panose="020F0502020204030204"/>
                <a:cs typeface="Calibri" panose="020F0502020204030204"/>
              </a:rPr>
              <a:t>delimeter</a:t>
            </a:r>
            <a:r>
              <a:rPr lang="en-GB" sz="1200" dirty="0">
                <a:ea typeface="Calibri" panose="020F0502020204030204"/>
                <a:cs typeface="Calibri" panose="020F0502020204030204"/>
              </a:rPr>
              <a:t>.</a:t>
            </a:r>
          </a:p>
          <a:p>
            <a:pPr marL="0" indent="0">
              <a:buNone/>
            </a:pPr>
            <a:r>
              <a:rPr lang="en-GB" sz="1200" dirty="0">
                <a:ea typeface="Calibri" panose="020F0502020204030204"/>
                <a:cs typeface="Calibri" panose="020F0502020204030204"/>
              </a:rPr>
              <a:t>Class activity 14A1 – let's see how to use the join method.</a:t>
            </a:r>
          </a:p>
          <a:p>
            <a:pPr marL="171450" indent="-171450"/>
            <a:r>
              <a:rPr lang="en-GB" sz="1200" dirty="0">
                <a:ea typeface="Calibri" panose="020F0502020204030204"/>
                <a:cs typeface="Calibri" panose="020F0502020204030204"/>
              </a:rPr>
              <a:t>trim() method :- the trim method is used to remove leading and trailing whitespace from a string, the method does not modify the original string, instead it returns a new string with leading and trailing white spaces removed.</a:t>
            </a:r>
          </a:p>
          <a:p>
            <a:pPr marL="0" indent="0">
              <a:buNone/>
            </a:pPr>
            <a:r>
              <a:rPr lang="en-GB" sz="1200" dirty="0">
                <a:ea typeface="Calibri" panose="020F0502020204030204"/>
                <a:cs typeface="Calibri" panose="020F0502020204030204"/>
              </a:rPr>
              <a:t>Syntax : public String trim()</a:t>
            </a:r>
          </a:p>
          <a:p>
            <a:pPr marL="0" indent="0">
              <a:buNone/>
            </a:pPr>
            <a:r>
              <a:rPr lang="en-GB" sz="1200" dirty="0">
                <a:ea typeface="Calibri" panose="020F0502020204030204"/>
                <a:cs typeface="Calibri" panose="020F0502020204030204"/>
              </a:rPr>
              <a:t>Class activity 14A2– let’s see how to use the trim method</a:t>
            </a:r>
          </a:p>
          <a:p>
            <a:pPr marL="0" indent="0">
              <a:buNone/>
            </a:pPr>
            <a:endParaRPr lang="en-GB" sz="1200" dirty="0">
              <a:ea typeface="Calibri" panose="020F0502020204030204"/>
              <a:cs typeface="Calibri" panose="020F0502020204030204"/>
            </a:endParaRPr>
          </a:p>
          <a:p>
            <a:pPr marL="0" indent="0">
              <a:buNone/>
            </a:pPr>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2715781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5EA0-4432-6F7E-4688-BD7AEFE2142E}"/>
              </a:ext>
            </a:extLst>
          </p:cNvPr>
          <p:cNvSpPr>
            <a:spLocks noGrp="1"/>
          </p:cNvSpPr>
          <p:nvPr>
            <p:ph type="title"/>
          </p:nvPr>
        </p:nvSpPr>
        <p:spPr/>
        <p:txBody>
          <a:bodyPr/>
          <a:lstStyle/>
          <a:p>
            <a:pPr algn="ctr"/>
            <a:r>
              <a:rPr lang="en-GB" b="1" dirty="0">
                <a:solidFill>
                  <a:schemeClr val="accent6"/>
                </a:solidFill>
                <a:ea typeface="+mj-lt"/>
                <a:cs typeface="+mj-lt"/>
              </a:rPr>
              <a:t>String methods cont.</a:t>
            </a:r>
            <a:endParaRPr lang="en-GB" dirty="0">
              <a:solidFill>
                <a:schemeClr val="accent6"/>
              </a:solidFill>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919EDD5E-13B9-779C-D235-E3842D008743}"/>
              </a:ext>
            </a:extLst>
          </p:cNvPr>
          <p:cNvSpPr>
            <a:spLocks noGrp="1"/>
          </p:cNvSpPr>
          <p:nvPr>
            <p:ph idx="1"/>
          </p:nvPr>
        </p:nvSpPr>
        <p:spPr/>
        <p:txBody>
          <a:bodyPr vert="horz" lIns="91440" tIns="45720" rIns="91440" bIns="45720" rtlCol="0" anchor="t">
            <a:normAutofit/>
          </a:bodyPr>
          <a:lstStyle/>
          <a:p>
            <a:pPr marL="0" indent="0">
              <a:buNone/>
            </a:pPr>
            <a:r>
              <a:rPr lang="en-GB" sz="1200" dirty="0">
                <a:cs typeface="Calibri" panose="020F0502020204030204"/>
              </a:rPr>
              <a:t>Split() method :- the string split method is used to split a string into an array of substring based on a specified delimiter that returns a char array.</a:t>
            </a:r>
          </a:p>
          <a:p>
            <a:pPr marL="0" indent="0">
              <a:buNone/>
            </a:pPr>
            <a:r>
              <a:rPr lang="en-GB" sz="1200" dirty="0">
                <a:cs typeface="Calibri" panose="020F0502020204030204"/>
              </a:rPr>
              <a:t>Syntax : split(String regex) and split(String regex, int limit)</a:t>
            </a:r>
          </a:p>
          <a:p>
            <a:pPr marL="0" indent="0">
              <a:buNone/>
            </a:pPr>
            <a:r>
              <a:rPr lang="en-GB" sz="1200" dirty="0">
                <a:cs typeface="Calibri" panose="020F0502020204030204"/>
              </a:rPr>
              <a:t>regex : is the regular expression to be applied to the string.</a:t>
            </a:r>
          </a:p>
          <a:p>
            <a:pPr marL="0" indent="0">
              <a:buNone/>
            </a:pPr>
            <a:r>
              <a:rPr lang="en-GB" sz="1200" dirty="0">
                <a:cs typeface="Calibri" panose="020F0502020204030204"/>
              </a:rPr>
              <a:t>limit : limit for the number of strings in array. If it's zero it will return all the string matching regex.</a:t>
            </a:r>
          </a:p>
          <a:p>
            <a:pPr marL="0" indent="0">
              <a:buNone/>
            </a:pPr>
            <a:endParaRPr lang="en-GB" sz="1200" dirty="0">
              <a:cs typeface="Calibri" panose="020F0502020204030204"/>
            </a:endParaRPr>
          </a:p>
          <a:p>
            <a:pPr marL="0" indent="0">
              <a:buNone/>
            </a:pPr>
            <a:r>
              <a:rPr lang="en-GB" sz="1200" dirty="0">
                <a:cs typeface="Calibri" panose="020F0502020204030204"/>
              </a:rPr>
              <a:t>Class activity 15A – split method example</a:t>
            </a:r>
            <a:endParaRPr lang="en-GB" sz="1200" dirty="0">
              <a:ea typeface="Calibri" panose="020F0502020204030204"/>
              <a:cs typeface="Calibri" panose="020F0502020204030204"/>
            </a:endParaRPr>
          </a:p>
          <a:p>
            <a:pPr marL="0" indent="0">
              <a:buNone/>
            </a:pPr>
            <a:endParaRPr lang="en-GB" sz="1200" dirty="0">
              <a:ea typeface="Calibri" panose="020F0502020204030204"/>
              <a:cs typeface="Calibri" panose="020F0502020204030204"/>
            </a:endParaRPr>
          </a:p>
          <a:p>
            <a:pPr marL="0" indent="0">
              <a:buNone/>
            </a:pPr>
            <a:r>
              <a:rPr lang="en-GB" sz="1200" dirty="0" err="1">
                <a:ea typeface="Calibri" panose="020F0502020204030204"/>
                <a:cs typeface="Calibri" panose="020F0502020204030204"/>
              </a:rPr>
              <a:t>toCharArray</a:t>
            </a:r>
            <a:r>
              <a:rPr lang="en-GB" sz="1200" dirty="0">
                <a:ea typeface="Calibri" panose="020F0502020204030204"/>
                <a:cs typeface="Calibri" panose="020F0502020204030204"/>
              </a:rPr>
              <a:t>() method :-  converts the string into array characters which returns a newly created character array.</a:t>
            </a:r>
          </a:p>
          <a:p>
            <a:pPr marL="0" indent="0">
              <a:buNone/>
            </a:pPr>
            <a:r>
              <a:rPr lang="en-GB" sz="1200" dirty="0">
                <a:ea typeface="Calibri" panose="020F0502020204030204"/>
                <a:cs typeface="Calibri" panose="020F0502020204030204"/>
              </a:rPr>
              <a:t>Syntax char[] </a:t>
            </a:r>
            <a:r>
              <a:rPr lang="en-GB" sz="1200" dirty="0" err="1">
                <a:ea typeface="Calibri" panose="020F0502020204030204"/>
                <a:cs typeface="Calibri" panose="020F0502020204030204"/>
              </a:rPr>
              <a:t>toCharArray</a:t>
            </a:r>
            <a:r>
              <a:rPr lang="en-GB" sz="1200" dirty="0">
                <a:ea typeface="Calibri" panose="020F0502020204030204"/>
                <a:cs typeface="Calibri" panose="020F0502020204030204"/>
              </a:rPr>
              <a:t>();</a:t>
            </a:r>
          </a:p>
          <a:p>
            <a:pPr marL="0" indent="0">
              <a:buNone/>
            </a:pPr>
            <a:endParaRPr lang="en-GB" sz="1200" dirty="0">
              <a:solidFill>
                <a:srgbClr val="000000"/>
              </a:solidFill>
              <a:ea typeface="Calibri" panose="020F0502020204030204"/>
              <a:cs typeface="Calibri" panose="020F0502020204030204"/>
            </a:endParaRPr>
          </a:p>
          <a:p>
            <a:pPr marL="0" indent="0">
              <a:buNone/>
            </a:pPr>
            <a:r>
              <a:rPr lang="en-GB" sz="1200" dirty="0">
                <a:solidFill>
                  <a:srgbClr val="000000"/>
                </a:solidFill>
                <a:ea typeface="Calibri" panose="020F0502020204030204"/>
                <a:cs typeface="Calibri" panose="020F0502020204030204"/>
              </a:rPr>
              <a:t>Class activity 15B : java string </a:t>
            </a:r>
            <a:r>
              <a:rPr lang="en-GB" sz="1200" dirty="0" err="1">
                <a:solidFill>
                  <a:srgbClr val="000000"/>
                </a:solidFill>
                <a:ea typeface="Calibri" panose="020F0502020204030204"/>
                <a:cs typeface="Calibri" panose="020F0502020204030204"/>
              </a:rPr>
              <a:t>toCharArray</a:t>
            </a:r>
            <a:r>
              <a:rPr lang="en-GB" sz="1200" dirty="0">
                <a:solidFill>
                  <a:srgbClr val="000000"/>
                </a:solidFill>
                <a:ea typeface="Calibri" panose="020F0502020204030204"/>
                <a:cs typeface="Calibri" panose="020F0502020204030204"/>
              </a:rPr>
              <a:t>() method example</a:t>
            </a:r>
          </a:p>
          <a:p>
            <a:pPr marL="0" indent="0">
              <a:buNone/>
            </a:pPr>
            <a:endParaRPr lang="en-GB" sz="1200" dirty="0">
              <a:solidFill>
                <a:srgbClr val="000000"/>
              </a:solidFill>
              <a:ea typeface="Calibri" panose="020F0502020204030204"/>
              <a:cs typeface="Calibri" panose="020F0502020204030204"/>
            </a:endParaRPr>
          </a:p>
          <a:p>
            <a:pPr marL="0" indent="0">
              <a:buNone/>
            </a:pPr>
            <a:endParaRPr lang="en-GB" sz="1000" dirty="0">
              <a:solidFill>
                <a:srgbClr val="132128"/>
              </a:solidFill>
              <a:ea typeface="Calibri" panose="020F0502020204030204"/>
              <a:cs typeface="Calibri" panose="020F0502020204030204"/>
            </a:endParaRPr>
          </a:p>
        </p:txBody>
      </p:sp>
    </p:spTree>
    <p:extLst>
      <p:ext uri="{BB962C8B-B14F-4D97-AF65-F5344CB8AC3E}">
        <p14:creationId xmlns:p14="http://schemas.microsoft.com/office/powerpoint/2010/main" val="2575556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BA94-0250-8AA0-91A2-326340C33C9C}"/>
              </a:ext>
            </a:extLst>
          </p:cNvPr>
          <p:cNvSpPr>
            <a:spLocks noGrp="1"/>
          </p:cNvSpPr>
          <p:nvPr>
            <p:ph type="title"/>
          </p:nvPr>
        </p:nvSpPr>
        <p:spPr/>
        <p:txBody>
          <a:bodyPr/>
          <a:lstStyle/>
          <a:p>
            <a:pPr algn="ctr"/>
            <a:r>
              <a:rPr lang="en-GB" b="1" dirty="0">
                <a:solidFill>
                  <a:schemeClr val="accent6"/>
                </a:solidFill>
                <a:cs typeface="Calibri Light" panose="020F0302020204030204"/>
              </a:rPr>
              <a:t>Java Arrays</a:t>
            </a:r>
          </a:p>
        </p:txBody>
      </p:sp>
      <p:sp>
        <p:nvSpPr>
          <p:cNvPr id="3" name="Content Placeholder 2">
            <a:extLst>
              <a:ext uri="{FF2B5EF4-FFF2-40B4-BE49-F238E27FC236}">
                <a16:creationId xmlns:a16="http://schemas.microsoft.com/office/drawing/2014/main" id="{24D1AD65-A654-FBF7-9B43-BC7943A03B3A}"/>
              </a:ext>
            </a:extLst>
          </p:cNvPr>
          <p:cNvSpPr>
            <a:spLocks noGrp="1"/>
          </p:cNvSpPr>
          <p:nvPr>
            <p:ph idx="1"/>
          </p:nvPr>
        </p:nvSpPr>
        <p:spPr/>
        <p:txBody>
          <a:bodyPr vert="horz" lIns="91440" tIns="45720" rIns="91440" bIns="45720" rtlCol="0" anchor="t">
            <a:normAutofit/>
          </a:bodyPr>
          <a:lstStyle/>
          <a:p>
            <a:pPr marL="0" indent="0">
              <a:buNone/>
            </a:pPr>
            <a:r>
              <a:rPr lang="en-GB" sz="1200" dirty="0">
                <a:ea typeface="Calibri" panose="020F0502020204030204"/>
                <a:cs typeface="Calibri" panose="020F0502020204030204"/>
              </a:rPr>
              <a:t>In java an array is a data structure that stores a fixed sequence of elements of the same type. Arrays are used to group together element of the same data type under a single name, allowing for efficient manipulation and access to individual elements based on their index. This element of the array are stored in a memory location. Arrays are index based, so the first element is stored at index 0, second element at index 1 etc. Arrays could be single dimensional or multi-dimensional. Some  of the advantages of using an array is 1. code-optimization -- which helps us retrieve and solve data efficiently. 2. random access – we can get any data located at an index position. Java arrays has it's limitation too in that we can only store fixed size of element in the array, it does not grow at runtime.</a:t>
            </a:r>
          </a:p>
          <a:p>
            <a:pPr marL="0" indent="0">
              <a:buNone/>
            </a:pPr>
            <a:r>
              <a:rPr lang="en-GB" sz="1200" dirty="0">
                <a:ea typeface="Calibri" panose="020F0502020204030204"/>
                <a:cs typeface="Calibri" panose="020F0502020204030204"/>
              </a:rPr>
              <a:t>There are two types of array. 1. single dimensional array. 2. multi-dimensional array.</a:t>
            </a:r>
          </a:p>
          <a:p>
            <a:pPr marL="0" indent="0">
              <a:buNone/>
            </a:pPr>
            <a:r>
              <a:rPr lang="en-GB" sz="1200" dirty="0">
                <a:ea typeface="Calibri" panose="020F0502020204030204"/>
                <a:cs typeface="Calibri" panose="020F0502020204030204"/>
              </a:rPr>
              <a:t>Single dimensional array:</a:t>
            </a:r>
          </a:p>
          <a:p>
            <a:pPr marL="0" indent="0">
              <a:buNone/>
            </a:pPr>
            <a:r>
              <a:rPr lang="en-GB" sz="1200" dirty="0">
                <a:ea typeface="Calibri" panose="020F0502020204030204"/>
                <a:cs typeface="Calibri" panose="020F0502020204030204"/>
              </a:rPr>
              <a:t>Arrays declaration : To declared an array, you declared the type of element it will hold follow by a square bracket:</a:t>
            </a:r>
          </a:p>
          <a:p>
            <a:pPr marL="0" indent="0">
              <a:buNone/>
            </a:pPr>
            <a:r>
              <a:rPr lang="en-GB" sz="1200" dirty="0">
                <a:ea typeface="Calibri" panose="020F0502020204030204"/>
                <a:cs typeface="Calibri" panose="020F0502020204030204"/>
              </a:rPr>
              <a:t>Int[] numbers;</a:t>
            </a:r>
          </a:p>
          <a:p>
            <a:pPr marL="0" indent="0">
              <a:buNone/>
            </a:pPr>
            <a:r>
              <a:rPr lang="en-GB" sz="1200" dirty="0">
                <a:ea typeface="Calibri" panose="020F0502020204030204"/>
                <a:cs typeface="Calibri" panose="020F0502020204030204"/>
              </a:rPr>
              <a:t>Arrays initialization : we can initialized an array the moment they are created, or we can use the new keyword :</a:t>
            </a:r>
          </a:p>
          <a:p>
            <a:pPr marL="0" indent="0">
              <a:buNone/>
            </a:pPr>
            <a:r>
              <a:rPr lang="en-GB" sz="1200" dirty="0">
                <a:ea typeface="Calibri" panose="020F0502020204030204"/>
                <a:cs typeface="Calibri" panose="020F0502020204030204"/>
              </a:rPr>
              <a:t>Int[] numbers = {1,2,3,4,5};</a:t>
            </a:r>
          </a:p>
          <a:p>
            <a:pPr marL="0" indent="0">
              <a:buNone/>
            </a:pPr>
            <a:r>
              <a:rPr lang="en-GB" sz="1200" dirty="0">
                <a:ea typeface="Calibri" panose="020F0502020204030204"/>
                <a:cs typeface="Calibri" panose="020F0502020204030204"/>
              </a:rPr>
              <a:t>Int[] numbers = new int[5]</a:t>
            </a:r>
          </a:p>
          <a:p>
            <a:pPr marL="0" indent="0">
              <a:buNone/>
            </a:pPr>
            <a:r>
              <a:rPr lang="en-GB" sz="1200" dirty="0">
                <a:ea typeface="Calibri" panose="020F0502020204030204"/>
                <a:cs typeface="Calibri" panose="020F0502020204030204"/>
              </a:rPr>
              <a:t>We can determine the length of an array using the length property.</a:t>
            </a:r>
          </a:p>
          <a:p>
            <a:pPr marL="0" indent="0">
              <a:buNone/>
            </a:pPr>
            <a:r>
              <a:rPr lang="en-GB" sz="1200" dirty="0">
                <a:ea typeface="Calibri" panose="020F0502020204030204"/>
                <a:cs typeface="Calibri" panose="020F0502020204030204"/>
              </a:rPr>
              <a:t>Int </a:t>
            </a:r>
            <a:r>
              <a:rPr lang="en-GB" sz="1200" dirty="0" err="1">
                <a:ea typeface="Calibri" panose="020F0502020204030204"/>
                <a:cs typeface="Calibri" panose="020F0502020204030204"/>
              </a:rPr>
              <a:t>arrayLength</a:t>
            </a:r>
            <a:r>
              <a:rPr lang="en-GB" sz="1200" dirty="0">
                <a:ea typeface="Calibri" panose="020F0502020204030204"/>
                <a:cs typeface="Calibri" panose="020F0502020204030204"/>
              </a:rPr>
              <a:t> = </a:t>
            </a:r>
            <a:r>
              <a:rPr lang="en-GB" sz="1200" dirty="0" err="1">
                <a:ea typeface="Calibri" panose="020F0502020204030204"/>
                <a:cs typeface="Calibri" panose="020F0502020204030204"/>
              </a:rPr>
              <a:t>numbers.length</a:t>
            </a:r>
            <a:r>
              <a:rPr lang="en-GB" sz="1200" dirty="0">
                <a:ea typeface="Calibri" panose="020F0502020204030204"/>
                <a:cs typeface="Calibri" panose="020F0502020204030204"/>
              </a:rPr>
              <a:t>;</a:t>
            </a:r>
          </a:p>
          <a:p>
            <a:pPr marL="0" indent="0">
              <a:buNone/>
            </a:pPr>
            <a:r>
              <a:rPr lang="en-GB" sz="1200" dirty="0">
                <a:ea typeface="Calibri" panose="020F0502020204030204"/>
                <a:cs typeface="Calibri" panose="020F0502020204030204"/>
              </a:rPr>
              <a:t>Class activity 16A : let's see an example of java array where we are going to declare, instantiate, initialize and loop through the array.</a:t>
            </a:r>
          </a:p>
          <a:p>
            <a:pPr marL="0" indent="0">
              <a:buNone/>
            </a:pPr>
            <a:r>
              <a:rPr lang="en-GB" sz="1200" dirty="0">
                <a:ea typeface="Calibri" panose="020F0502020204030204"/>
                <a:cs typeface="Calibri" panose="020F0502020204030204"/>
              </a:rPr>
              <a:t>Using a for-each loop to prints the elements one by one</a:t>
            </a:r>
          </a:p>
          <a:p>
            <a:pPr marL="0" indent="0">
              <a:buNone/>
            </a:pPr>
            <a:endParaRPr lang="en-GB" sz="1200" dirty="0">
              <a:ea typeface="Calibri" panose="020F0502020204030204"/>
              <a:cs typeface="Calibri" panose="020F0502020204030204"/>
            </a:endParaRPr>
          </a:p>
          <a:p>
            <a:pPr marL="0" indent="0">
              <a:buNone/>
            </a:pPr>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3602191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22FF-D8D2-E3DE-86AC-3177A68E0953}"/>
              </a:ext>
            </a:extLst>
          </p:cNvPr>
          <p:cNvSpPr>
            <a:spLocks noGrp="1"/>
          </p:cNvSpPr>
          <p:nvPr>
            <p:ph type="title"/>
          </p:nvPr>
        </p:nvSpPr>
        <p:spPr/>
        <p:txBody>
          <a:bodyPr/>
          <a:lstStyle/>
          <a:p>
            <a:pPr algn="ctr"/>
            <a:r>
              <a:rPr lang="en-GB" b="1" dirty="0">
                <a:solidFill>
                  <a:schemeClr val="accent6"/>
                </a:solidFill>
                <a:ea typeface="Calibri Light" panose="020F0302020204030204"/>
                <a:cs typeface="Calibri Light" panose="020F0302020204030204"/>
              </a:rPr>
              <a:t>Java Arrays</a:t>
            </a:r>
          </a:p>
        </p:txBody>
      </p:sp>
      <p:sp>
        <p:nvSpPr>
          <p:cNvPr id="3" name="Content Placeholder 2">
            <a:extLst>
              <a:ext uri="{FF2B5EF4-FFF2-40B4-BE49-F238E27FC236}">
                <a16:creationId xmlns:a16="http://schemas.microsoft.com/office/drawing/2014/main" id="{6183A35B-2820-2BF3-A61A-6D23D8293EED}"/>
              </a:ext>
            </a:extLst>
          </p:cNvPr>
          <p:cNvSpPr>
            <a:spLocks noGrp="1"/>
          </p:cNvSpPr>
          <p:nvPr>
            <p:ph idx="1"/>
          </p:nvPr>
        </p:nvSpPr>
        <p:spPr/>
        <p:txBody>
          <a:bodyPr vert="horz" lIns="91440" tIns="45720" rIns="91440" bIns="45720" rtlCol="0" anchor="t">
            <a:normAutofit fontScale="92500" lnSpcReduction="20000"/>
          </a:bodyPr>
          <a:lstStyle/>
          <a:p>
            <a:r>
              <a:rPr lang="en-GB" sz="1200" dirty="0">
                <a:ea typeface="Calibri" panose="020F0502020204030204"/>
                <a:cs typeface="Calibri" panose="020F0502020204030204"/>
              </a:rPr>
              <a:t>Passing array to a method in java :- we can pass the java array to a method so that we can reuse the same logic on any array.</a:t>
            </a:r>
          </a:p>
          <a:p>
            <a:r>
              <a:rPr lang="en-GB" sz="1200" dirty="0">
                <a:ea typeface="Calibri" panose="020F0502020204030204"/>
                <a:cs typeface="Calibri" panose="020F0502020204030204"/>
              </a:rPr>
              <a:t>Class activity 17A – let's write an algorithm to get the minimum number of an array</a:t>
            </a:r>
          </a:p>
          <a:p>
            <a:r>
              <a:rPr lang="en-GB" sz="1200" dirty="0">
                <a:ea typeface="Calibri" panose="020F0502020204030204"/>
                <a:cs typeface="Calibri" panose="020F0502020204030204"/>
              </a:rPr>
              <a:t>Multi-dimensional array :- occurs when data is stored in both rows and columns-based index (also known as matrix form)</a:t>
            </a:r>
          </a:p>
          <a:p>
            <a:pPr marL="0" indent="0">
              <a:buNone/>
            </a:pPr>
            <a:r>
              <a:rPr lang="en-GB" sz="1200" dirty="0">
                <a:ea typeface="Calibri" panose="020F0502020204030204"/>
                <a:cs typeface="Calibri" panose="020F0502020204030204"/>
              </a:rPr>
              <a:t>Syntax: int[][] </a:t>
            </a:r>
            <a:r>
              <a:rPr lang="en-GB" sz="1200" dirty="0" err="1">
                <a:ea typeface="Calibri" panose="020F0502020204030204"/>
                <a:cs typeface="Calibri" panose="020F0502020204030204"/>
              </a:rPr>
              <a:t>num</a:t>
            </a:r>
            <a:r>
              <a:rPr lang="en-GB" sz="1200" dirty="0">
                <a:ea typeface="Calibri" panose="020F0502020204030204"/>
                <a:cs typeface="Calibri" panose="020F0502020204030204"/>
              </a:rPr>
              <a:t> ={ {1,2,3},{2,3,4}};</a:t>
            </a:r>
          </a:p>
          <a:p>
            <a:pPr marL="0" indent="0">
              <a:buNone/>
            </a:pPr>
            <a:r>
              <a:rPr lang="en-GB" sz="1200" dirty="0">
                <a:ea typeface="Calibri" panose="020F0502020204030204"/>
                <a:cs typeface="Calibri" panose="020F0502020204030204"/>
              </a:rPr>
              <a:t>Int[][] </a:t>
            </a:r>
            <a:r>
              <a:rPr lang="en-GB" sz="1200" dirty="0" err="1">
                <a:ea typeface="Calibri" panose="020F0502020204030204"/>
                <a:cs typeface="Calibri" panose="020F0502020204030204"/>
              </a:rPr>
              <a:t>num</a:t>
            </a:r>
            <a:r>
              <a:rPr lang="en-GB" sz="1200" dirty="0">
                <a:ea typeface="Calibri" panose="020F0502020204030204"/>
                <a:cs typeface="Calibri" panose="020F0502020204030204"/>
              </a:rPr>
              <a:t> = new int[3][3]; // 3 rows and 3 columns</a:t>
            </a:r>
          </a:p>
          <a:p>
            <a:pPr marL="0" indent="0">
              <a:buNone/>
            </a:pPr>
            <a:r>
              <a:rPr lang="en-GB" sz="1200" dirty="0">
                <a:ea typeface="Calibri" panose="020F0502020204030204"/>
                <a:cs typeface="Calibri" panose="020F0502020204030204"/>
              </a:rPr>
              <a:t>Class activity 18A – muti-dimensional array example to  declare, initialize and print a 2D array</a:t>
            </a:r>
          </a:p>
          <a:p>
            <a:pPr marL="0" indent="0">
              <a:buNone/>
            </a:pPr>
            <a:r>
              <a:rPr lang="en-GB" sz="1200" dirty="0">
                <a:ea typeface="Calibri" panose="020F0502020204030204"/>
                <a:cs typeface="Calibri" panose="020F0502020204030204"/>
              </a:rPr>
              <a:t>Class activity 19A –  reverse array algorithm -- </a:t>
            </a:r>
            <a:r>
              <a:rPr lang="en-GB" sz="1200" dirty="0" err="1">
                <a:ea typeface="Calibri" panose="020F0502020204030204"/>
                <a:cs typeface="Calibri" panose="020F0502020204030204"/>
              </a:rPr>
              <a:t>devs</a:t>
            </a:r>
            <a:r>
              <a:rPr lang="en-GB" sz="1200" dirty="0">
                <a:ea typeface="Calibri" panose="020F0502020204030204"/>
                <a:cs typeface="Calibri" panose="020F0502020204030204"/>
              </a:rPr>
              <a:t> should try it out first -- write a java program to return the element of an array in reverse order. That is last element should be displayed first .. reverse 1,2,3,4,5 to 5,4,3,2,1</a:t>
            </a:r>
          </a:p>
          <a:p>
            <a:pPr marL="0" indent="0">
              <a:buNone/>
            </a:pPr>
            <a:endParaRPr lang="en-GB" sz="1200" dirty="0">
              <a:ea typeface="Calibri" panose="020F0502020204030204"/>
              <a:cs typeface="Calibri" panose="020F0502020204030204"/>
            </a:endParaRPr>
          </a:p>
          <a:p>
            <a:pPr marL="0" indent="0">
              <a:buNone/>
            </a:pPr>
            <a:r>
              <a:rPr lang="en-GB" sz="1200" dirty="0">
                <a:ea typeface="Calibri" panose="020F0502020204030204"/>
                <a:cs typeface="Calibri" panose="020F0502020204030204"/>
              </a:rPr>
              <a:t>Java arrays method:</a:t>
            </a:r>
            <a:endParaRPr lang="en-GB" dirty="0"/>
          </a:p>
          <a:p>
            <a:pPr marL="0" indent="0">
              <a:buNone/>
            </a:pPr>
            <a:r>
              <a:rPr lang="en-GB" sz="1200" dirty="0">
                <a:ea typeface="Calibri" panose="020F0502020204030204"/>
                <a:cs typeface="Calibri" panose="020F0502020204030204"/>
              </a:rPr>
              <a:t>sort() method :- the array sort method sort the specified element into ascending order according to the natural ordering of it's element.</a:t>
            </a:r>
          </a:p>
          <a:p>
            <a:pPr marL="0" indent="0">
              <a:buNone/>
            </a:pPr>
            <a:r>
              <a:rPr lang="en-GB" sz="1200" dirty="0">
                <a:ea typeface="Calibri" panose="020F0502020204030204"/>
                <a:cs typeface="Calibri" panose="020F0502020204030204"/>
              </a:rPr>
              <a:t>e.g. int[] </a:t>
            </a:r>
            <a:r>
              <a:rPr lang="en-GB" sz="1200" dirty="0" err="1">
                <a:ea typeface="Calibri" panose="020F0502020204030204"/>
                <a:cs typeface="Calibri" panose="020F0502020204030204"/>
              </a:rPr>
              <a:t>arr</a:t>
            </a:r>
            <a:r>
              <a:rPr lang="en-GB" sz="1200" dirty="0">
                <a:ea typeface="Calibri" panose="020F0502020204030204"/>
                <a:cs typeface="Calibri" panose="020F0502020204030204"/>
              </a:rPr>
              <a:t> = {5,3,2,6,1};</a:t>
            </a:r>
          </a:p>
          <a:p>
            <a:pPr marL="0" indent="0">
              <a:buNone/>
            </a:pPr>
            <a:r>
              <a:rPr lang="en-GB" sz="1200" err="1">
                <a:ea typeface="Calibri" panose="020F0502020204030204"/>
                <a:cs typeface="Calibri" panose="020F0502020204030204"/>
              </a:rPr>
              <a:t>Arrays.sort</a:t>
            </a:r>
            <a:r>
              <a:rPr lang="en-GB" sz="1200" dirty="0">
                <a:ea typeface="Calibri" panose="020F0502020204030204"/>
                <a:cs typeface="Calibri" panose="020F0502020204030204"/>
              </a:rPr>
              <a:t>(</a:t>
            </a:r>
            <a:r>
              <a:rPr lang="en-GB" sz="1200" err="1">
                <a:ea typeface="Calibri" panose="020F0502020204030204"/>
                <a:cs typeface="Calibri" panose="020F0502020204030204"/>
              </a:rPr>
              <a:t>arr</a:t>
            </a:r>
            <a:r>
              <a:rPr lang="en-GB" sz="1200" dirty="0">
                <a:ea typeface="Calibri" panose="020F0502020204030204"/>
                <a:cs typeface="Calibri" panose="020F0502020204030204"/>
              </a:rPr>
              <a:t>);  // </a:t>
            </a:r>
            <a:r>
              <a:rPr lang="en-GB" sz="1200" err="1">
                <a:ea typeface="Calibri" panose="020F0502020204030204"/>
                <a:cs typeface="Calibri" panose="020F0502020204030204"/>
              </a:rPr>
              <a:t>arr</a:t>
            </a:r>
            <a:r>
              <a:rPr lang="en-GB" sz="1200" dirty="0">
                <a:ea typeface="Calibri" panose="020F0502020204030204"/>
                <a:cs typeface="Calibri" panose="020F0502020204030204"/>
              </a:rPr>
              <a:t> is now {1,2,3,5,6}</a:t>
            </a:r>
          </a:p>
          <a:p>
            <a:pPr marL="0" indent="0">
              <a:buNone/>
            </a:pPr>
            <a:endParaRPr lang="en-GB" sz="1200" dirty="0">
              <a:ea typeface="Calibri" panose="020F0502020204030204"/>
              <a:cs typeface="Calibri" panose="020F0502020204030204"/>
            </a:endParaRPr>
          </a:p>
          <a:p>
            <a:pPr marL="0" indent="0">
              <a:buNone/>
            </a:pPr>
            <a:r>
              <a:rPr lang="en-GB" sz="1200" dirty="0">
                <a:ea typeface="+mn-lt"/>
                <a:cs typeface="+mn-lt"/>
              </a:rPr>
              <a:t>equals()  method :- returns true if the two specified arrays are equals to each other.</a:t>
            </a:r>
          </a:p>
          <a:p>
            <a:pPr marL="0" indent="0">
              <a:buNone/>
            </a:pPr>
            <a:r>
              <a:rPr lang="en-GB" sz="1200" dirty="0">
                <a:ea typeface="+mn-lt"/>
                <a:cs typeface="+mn-lt"/>
              </a:rPr>
              <a:t>e.g. int[] arr1 = {1,2,3};</a:t>
            </a:r>
          </a:p>
          <a:p>
            <a:pPr marL="0" indent="0">
              <a:buNone/>
            </a:pPr>
            <a:r>
              <a:rPr lang="en-GB" sz="1200" dirty="0">
                <a:ea typeface="+mn-lt"/>
                <a:cs typeface="+mn-lt"/>
              </a:rPr>
              <a:t>Int[] arr2 = {1,2,3};</a:t>
            </a:r>
          </a:p>
          <a:p>
            <a:pPr marL="0" indent="0">
              <a:buNone/>
            </a:pPr>
            <a:r>
              <a:rPr lang="en-GB" sz="1200" dirty="0" err="1">
                <a:ea typeface="+mn-lt"/>
                <a:cs typeface="+mn-lt"/>
              </a:rPr>
              <a:t>boolean</a:t>
            </a:r>
            <a:r>
              <a:rPr lang="en-GB" sz="1200" dirty="0">
                <a:ea typeface="+mn-lt"/>
                <a:cs typeface="+mn-lt"/>
              </a:rPr>
              <a:t> res = </a:t>
            </a:r>
            <a:r>
              <a:rPr lang="en-GB" sz="1200" dirty="0" err="1">
                <a:ea typeface="+mn-lt"/>
                <a:cs typeface="+mn-lt"/>
              </a:rPr>
              <a:t>Arrays.equals</a:t>
            </a:r>
            <a:r>
              <a:rPr lang="en-GB" sz="1200" dirty="0">
                <a:ea typeface="+mn-lt"/>
                <a:cs typeface="+mn-lt"/>
              </a:rPr>
              <a:t>(arr1, arr2);</a:t>
            </a:r>
          </a:p>
          <a:p>
            <a:pPr marL="0" indent="0">
              <a:buNone/>
            </a:pPr>
            <a:endParaRPr lang="en-GB" sz="1200" dirty="0">
              <a:ea typeface="+mn-lt"/>
              <a:cs typeface="+mn-lt"/>
            </a:endParaRPr>
          </a:p>
          <a:p>
            <a:pPr marL="0" indent="0">
              <a:buNone/>
            </a:pPr>
            <a:endParaRPr lang="en-GB" sz="1200" dirty="0">
              <a:ea typeface="+mn-lt"/>
              <a:cs typeface="+mn-lt"/>
            </a:endParaRPr>
          </a:p>
          <a:p>
            <a:pPr marL="0" indent="0">
              <a:buNone/>
            </a:pPr>
            <a:endParaRPr lang="en-GB" sz="1200" dirty="0">
              <a:solidFill>
                <a:srgbClr val="132128"/>
              </a:solidFill>
              <a:ea typeface="Calibri"/>
              <a:cs typeface="Calibri"/>
            </a:endParaRPr>
          </a:p>
        </p:txBody>
      </p:sp>
    </p:spTree>
    <p:extLst>
      <p:ext uri="{BB962C8B-B14F-4D97-AF65-F5344CB8AC3E}">
        <p14:creationId xmlns:p14="http://schemas.microsoft.com/office/powerpoint/2010/main" val="127273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1572-3EE7-E8C0-4FD0-E8E3B8B122D2}"/>
              </a:ext>
            </a:extLst>
          </p:cNvPr>
          <p:cNvSpPr>
            <a:spLocks noGrp="1"/>
          </p:cNvSpPr>
          <p:nvPr>
            <p:ph type="title"/>
          </p:nvPr>
        </p:nvSpPr>
        <p:spPr/>
        <p:txBody>
          <a:bodyPr/>
          <a:lstStyle/>
          <a:p>
            <a:pPr algn="ctr"/>
            <a:r>
              <a:rPr lang="en-GB" b="1" dirty="0">
                <a:solidFill>
                  <a:schemeClr val="accent6"/>
                </a:solidFill>
                <a:ea typeface="Calibri Light"/>
                <a:cs typeface="Calibri Light"/>
              </a:rPr>
              <a:t>Java collections</a:t>
            </a:r>
          </a:p>
        </p:txBody>
      </p:sp>
      <p:sp>
        <p:nvSpPr>
          <p:cNvPr id="3" name="Content Placeholder 2">
            <a:extLst>
              <a:ext uri="{FF2B5EF4-FFF2-40B4-BE49-F238E27FC236}">
                <a16:creationId xmlns:a16="http://schemas.microsoft.com/office/drawing/2014/main" id="{C15B0C7F-8437-A10E-0615-F4249C72C22A}"/>
              </a:ext>
            </a:extLst>
          </p:cNvPr>
          <p:cNvSpPr>
            <a:spLocks noGrp="1"/>
          </p:cNvSpPr>
          <p:nvPr>
            <p:ph idx="1"/>
          </p:nvPr>
        </p:nvSpPr>
        <p:spPr/>
        <p:txBody>
          <a:bodyPr vert="horz" lIns="91440" tIns="45720" rIns="91440" bIns="45720" rtlCol="0" anchor="t">
            <a:normAutofit/>
          </a:bodyPr>
          <a:lstStyle/>
          <a:p>
            <a:r>
              <a:rPr lang="en-GB" sz="1200" dirty="0">
                <a:ea typeface="Calibri" panose="020F0502020204030204"/>
                <a:cs typeface="Calibri" panose="020F0502020204030204"/>
              </a:rPr>
              <a:t>What is the Java Collections?:- it refers to a framework that is provided by the java platform that offers a set of interface and classes to store, manipulate and manage group of objects. Collections are majorly used to handle data structures such as lists, sets, maps, queues etc. In a more efficient and flexible manner.</a:t>
            </a:r>
          </a:p>
          <a:p>
            <a:r>
              <a:rPr lang="en-GB" sz="1200" dirty="0">
                <a:ea typeface="Calibri" panose="020F0502020204030204"/>
                <a:cs typeface="Calibri" panose="020F0502020204030204"/>
              </a:rPr>
              <a:t>Java Collections can achieve all the operations that you will perform on a data such as searching, sorting, insertion, manipulation and deletion.</a:t>
            </a:r>
          </a:p>
          <a:p>
            <a:r>
              <a:rPr lang="en-GB" sz="1200" dirty="0">
                <a:ea typeface="Calibri" panose="020F0502020204030204"/>
                <a:cs typeface="Calibri" panose="020F0502020204030204"/>
              </a:rPr>
              <a:t>Java Collections means a single unit of objects which has interfaces such as (Set, List, Queue, Deque) and classes (</a:t>
            </a:r>
            <a:r>
              <a:rPr lang="en-GB" sz="1200" dirty="0" err="1">
                <a:ea typeface="Calibri" panose="020F0502020204030204"/>
                <a:cs typeface="Calibri" panose="020F0502020204030204"/>
              </a:rPr>
              <a:t>ArrayList</a:t>
            </a:r>
            <a:r>
              <a:rPr lang="en-GB" sz="1200" dirty="0">
                <a:ea typeface="Calibri" panose="020F0502020204030204"/>
                <a:cs typeface="Calibri" panose="020F0502020204030204"/>
              </a:rPr>
              <a:t>, LinkedList, HashSet, </a:t>
            </a:r>
            <a:r>
              <a:rPr lang="en-GB" sz="1200" dirty="0" err="1">
                <a:ea typeface="Calibri" panose="020F0502020204030204"/>
                <a:cs typeface="Calibri" panose="020F0502020204030204"/>
              </a:rPr>
              <a:t>PriorityQueue</a:t>
            </a:r>
            <a:r>
              <a:rPr lang="en-GB" sz="1200" dirty="0">
                <a:ea typeface="Calibri" panose="020F0502020204030204"/>
                <a:cs typeface="Calibri" panose="020F0502020204030204"/>
              </a:rPr>
              <a:t>).</a:t>
            </a:r>
          </a:p>
          <a:p>
            <a:pPr marL="0" indent="0">
              <a:buNone/>
            </a:pPr>
            <a:r>
              <a:rPr lang="en-GB" sz="1200" dirty="0">
                <a:ea typeface="Calibri" panose="020F0502020204030204"/>
                <a:cs typeface="Calibri" panose="020F0502020204030204"/>
              </a:rPr>
              <a:t>Java collection hierarchy </a:t>
            </a:r>
          </a:p>
          <a:p>
            <a:pPr marL="0" indent="0">
              <a:buNone/>
            </a:pPr>
            <a:endParaRPr lang="en-GB" sz="1200" dirty="0">
              <a:ea typeface="Calibri" panose="020F0502020204030204"/>
              <a:cs typeface="Calibri" panose="020F0502020204030204"/>
            </a:endParaRPr>
          </a:p>
        </p:txBody>
      </p:sp>
      <p:pic>
        <p:nvPicPr>
          <p:cNvPr id="4" name="Picture 3" descr="A screenshot of a computer screen&#10;&#10;Description automatically generated">
            <a:extLst>
              <a:ext uri="{FF2B5EF4-FFF2-40B4-BE49-F238E27FC236}">
                <a16:creationId xmlns:a16="http://schemas.microsoft.com/office/drawing/2014/main" id="{B02EC2E3-C3E3-3F82-5CEA-481E48F9C391}"/>
              </a:ext>
            </a:extLst>
          </p:cNvPr>
          <p:cNvPicPr>
            <a:picLocks noChangeAspect="1"/>
          </p:cNvPicPr>
          <p:nvPr/>
        </p:nvPicPr>
        <p:blipFill>
          <a:blip r:embed="rId2"/>
          <a:stretch>
            <a:fillRect/>
          </a:stretch>
        </p:blipFill>
        <p:spPr>
          <a:xfrm>
            <a:off x="3042358" y="3079208"/>
            <a:ext cx="3288624" cy="2763640"/>
          </a:xfrm>
          <a:prstGeom prst="rect">
            <a:avLst/>
          </a:prstGeom>
        </p:spPr>
      </p:pic>
    </p:spTree>
    <p:extLst>
      <p:ext uri="{BB962C8B-B14F-4D97-AF65-F5344CB8AC3E}">
        <p14:creationId xmlns:p14="http://schemas.microsoft.com/office/powerpoint/2010/main" val="704401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0FAA-1913-96C0-A94E-F59F272FED7D}"/>
              </a:ext>
            </a:extLst>
          </p:cNvPr>
          <p:cNvSpPr>
            <a:spLocks noGrp="1"/>
          </p:cNvSpPr>
          <p:nvPr>
            <p:ph type="title"/>
          </p:nvPr>
        </p:nvSpPr>
        <p:spPr/>
        <p:txBody>
          <a:bodyPr/>
          <a:lstStyle/>
          <a:p>
            <a:pPr algn="ctr"/>
            <a:r>
              <a:rPr lang="en-GB" b="1" dirty="0">
                <a:solidFill>
                  <a:schemeClr val="accent6"/>
                </a:solidFill>
                <a:ea typeface="Calibri Light" panose="020F0302020204030204"/>
                <a:cs typeface="Calibri Light" panose="020F0302020204030204"/>
              </a:rPr>
              <a:t>Method of Collections interface</a:t>
            </a:r>
          </a:p>
        </p:txBody>
      </p:sp>
      <p:sp>
        <p:nvSpPr>
          <p:cNvPr id="3" name="Content Placeholder 2">
            <a:extLst>
              <a:ext uri="{FF2B5EF4-FFF2-40B4-BE49-F238E27FC236}">
                <a16:creationId xmlns:a16="http://schemas.microsoft.com/office/drawing/2014/main" id="{7215C756-590F-2F0D-88EA-5791C39208F1}"/>
              </a:ext>
            </a:extLst>
          </p:cNvPr>
          <p:cNvSpPr>
            <a:spLocks noGrp="1"/>
          </p:cNvSpPr>
          <p:nvPr>
            <p:ph idx="1"/>
          </p:nvPr>
        </p:nvSpPr>
        <p:spPr/>
        <p:txBody>
          <a:bodyPr vert="horz" lIns="91440" tIns="45720" rIns="91440" bIns="45720" rtlCol="0" anchor="t">
            <a:normAutofit lnSpcReduction="10000"/>
          </a:bodyPr>
          <a:lstStyle/>
          <a:p>
            <a:pPr>
              <a:buAutoNum type="arabicPeriod"/>
            </a:pPr>
            <a:r>
              <a:rPr lang="en-GB" sz="1200" dirty="0">
                <a:ea typeface="Calibri" panose="020F0502020204030204"/>
                <a:cs typeface="Calibri" panose="020F0502020204030204"/>
              </a:rPr>
              <a:t>add() method – it is used to insert an element into the collection.</a:t>
            </a:r>
            <a:endParaRPr lang="en-US"/>
          </a:p>
          <a:p>
            <a:pPr>
              <a:buAutoNum type="arabicPeriod"/>
            </a:pPr>
            <a:r>
              <a:rPr lang="en-GB" sz="1200" dirty="0" err="1">
                <a:ea typeface="Calibri" panose="020F0502020204030204"/>
                <a:cs typeface="Calibri" panose="020F0502020204030204"/>
              </a:rPr>
              <a:t>addAll</a:t>
            </a:r>
            <a:r>
              <a:rPr lang="en-GB" sz="1200" dirty="0">
                <a:ea typeface="Calibri" panose="020F0502020204030204"/>
                <a:cs typeface="Calibri" panose="020F0502020204030204"/>
              </a:rPr>
              <a:t>() method --  it used to insert the specified collection elements in the invoking collections.</a:t>
            </a:r>
          </a:p>
          <a:p>
            <a:pPr>
              <a:buAutoNum type="arabicPeriod"/>
            </a:pPr>
            <a:r>
              <a:rPr lang="en-GB" sz="1200" dirty="0">
                <a:ea typeface="Calibri" panose="020F0502020204030204"/>
                <a:cs typeface="Calibri" panose="020F0502020204030204"/>
              </a:rPr>
              <a:t>remove() method – it is used to delete an element from the collections.</a:t>
            </a:r>
          </a:p>
          <a:p>
            <a:pPr>
              <a:buAutoNum type="arabicPeriod"/>
            </a:pPr>
            <a:r>
              <a:rPr lang="en-GB" sz="1200" dirty="0" err="1">
                <a:ea typeface="Calibri" panose="020F0502020204030204"/>
                <a:cs typeface="Calibri" panose="020F0502020204030204"/>
              </a:rPr>
              <a:t>removeAll</a:t>
            </a:r>
            <a:r>
              <a:rPr lang="en-GB" sz="1200" dirty="0">
                <a:ea typeface="Calibri" panose="020F0502020204030204"/>
                <a:cs typeface="Calibri" panose="020F0502020204030204"/>
              </a:rPr>
              <a:t>() method -- it is used to delete all the elements in the specified collection.</a:t>
            </a:r>
          </a:p>
          <a:p>
            <a:pPr>
              <a:buAutoNum type="arabicPeriod"/>
            </a:pPr>
            <a:r>
              <a:rPr lang="en-GB" sz="1200" dirty="0">
                <a:ea typeface="Calibri" panose="020F0502020204030204"/>
                <a:cs typeface="Calibri" panose="020F0502020204030204"/>
              </a:rPr>
              <a:t>size() method – it returns the total number of elements in the collections.</a:t>
            </a:r>
          </a:p>
          <a:p>
            <a:pPr>
              <a:buAutoNum type="arabicPeriod"/>
            </a:pPr>
            <a:r>
              <a:rPr lang="en-GB" sz="1200" dirty="0">
                <a:ea typeface="Calibri" panose="020F0502020204030204"/>
                <a:cs typeface="Calibri" panose="020F0502020204030204"/>
              </a:rPr>
              <a:t>contains() -- it is used to search an element.</a:t>
            </a:r>
          </a:p>
          <a:p>
            <a:pPr>
              <a:buAutoNum type="arabicPeriod"/>
            </a:pPr>
            <a:r>
              <a:rPr lang="en-GB" sz="1200" dirty="0" err="1">
                <a:ea typeface="Calibri" panose="020F0502020204030204"/>
                <a:cs typeface="Calibri" panose="020F0502020204030204"/>
              </a:rPr>
              <a:t>containsAll</a:t>
            </a:r>
            <a:r>
              <a:rPr lang="en-GB" sz="1200" dirty="0">
                <a:ea typeface="Calibri" panose="020F0502020204030204"/>
                <a:cs typeface="Calibri" panose="020F0502020204030204"/>
              </a:rPr>
              <a:t>() -- it is used to search the specified collection in the collection.</a:t>
            </a:r>
          </a:p>
          <a:p>
            <a:pPr>
              <a:buAutoNum type="arabicPeriod"/>
            </a:pPr>
            <a:r>
              <a:rPr lang="en-GB" sz="1200" dirty="0" err="1">
                <a:ea typeface="Calibri" panose="020F0502020204030204"/>
                <a:cs typeface="Calibri" panose="020F0502020204030204"/>
              </a:rPr>
              <a:t>toArray</a:t>
            </a:r>
            <a:r>
              <a:rPr lang="en-GB" sz="1200" dirty="0">
                <a:ea typeface="Calibri" panose="020F0502020204030204"/>
                <a:cs typeface="Calibri" panose="020F0502020204030204"/>
              </a:rPr>
              <a:t>() -- it converts collection into an array.</a:t>
            </a:r>
          </a:p>
          <a:p>
            <a:pPr>
              <a:buAutoNum type="arabicPeriod"/>
            </a:pPr>
            <a:r>
              <a:rPr lang="en-GB" sz="1200" dirty="0" err="1">
                <a:ea typeface="Calibri" panose="020F0502020204030204"/>
                <a:cs typeface="Calibri" panose="020F0502020204030204"/>
              </a:rPr>
              <a:t>IsEmpty</a:t>
            </a:r>
            <a:r>
              <a:rPr lang="en-GB" sz="1200" dirty="0">
                <a:ea typeface="Calibri" panose="020F0502020204030204"/>
                <a:cs typeface="Calibri" panose="020F0502020204030204"/>
              </a:rPr>
              <a:t>() – it checks if the collection is empty.</a:t>
            </a:r>
          </a:p>
          <a:p>
            <a:pPr>
              <a:buAutoNum type="arabicPeriod"/>
            </a:pPr>
            <a:r>
              <a:rPr lang="en-GB" sz="1200" dirty="0">
                <a:ea typeface="Calibri" panose="020F0502020204030204"/>
                <a:cs typeface="Calibri" panose="020F0502020204030204"/>
              </a:rPr>
              <a:t>equals() method -- it matches two collections</a:t>
            </a:r>
          </a:p>
          <a:p>
            <a:pPr marL="0" indent="0">
              <a:buNone/>
            </a:pPr>
            <a:r>
              <a:rPr lang="en-GB" sz="1200" dirty="0">
                <a:ea typeface="Calibri" panose="020F0502020204030204"/>
                <a:cs typeface="Calibri" panose="020F0502020204030204"/>
              </a:rPr>
              <a:t>Why should you use the java collections framework? :- 1. reuseability : you can use pre-implemented collection classes, which saves time and effort in implementing data structures from scratch. 2. type-safety : Collections are strongly typed, which helps in avoiding errors at compile time. 3. performance : it provides efficient implementation of common data structures, optimizing for performance and memory </a:t>
            </a:r>
            <a:r>
              <a:rPr lang="en-GB" sz="1200" dirty="0" err="1">
                <a:ea typeface="Calibri" panose="020F0502020204030204"/>
                <a:cs typeface="Calibri" panose="020F0502020204030204"/>
              </a:rPr>
              <a:t>useage</a:t>
            </a:r>
            <a:r>
              <a:rPr lang="en-GB" sz="1200" dirty="0">
                <a:ea typeface="Calibri" panose="020F0502020204030204"/>
                <a:cs typeface="Calibri" panose="020F0502020204030204"/>
              </a:rPr>
              <a:t>.</a:t>
            </a:r>
          </a:p>
          <a:p>
            <a:pPr marL="0" indent="0">
              <a:buNone/>
            </a:pPr>
            <a:r>
              <a:rPr lang="en-GB" sz="1200" dirty="0">
                <a:ea typeface="Calibri" panose="020F0502020204030204"/>
                <a:cs typeface="Calibri" panose="020F0502020204030204"/>
              </a:rPr>
              <a:t>Let's try to breakdown the Collections framework :</a:t>
            </a:r>
          </a:p>
          <a:p>
            <a:pPr>
              <a:buAutoNum type="arabicPeriod"/>
            </a:pPr>
            <a:r>
              <a:rPr lang="en-GB" sz="1200" dirty="0">
                <a:ea typeface="Calibri" panose="020F0502020204030204"/>
                <a:cs typeface="Calibri" panose="020F0502020204030204"/>
              </a:rPr>
              <a:t>Collection interface :-  the collection interface is the interface which is implemented by all the classes in the collections framework. It declares the method that </a:t>
            </a:r>
            <a:r>
              <a:rPr lang="en-GB" sz="1200">
                <a:ea typeface="Calibri" panose="020F0502020204030204"/>
                <a:cs typeface="Calibri" panose="020F0502020204030204"/>
              </a:rPr>
              <a:t>every collection will have. It is the foundation of which the Collections framework depends. E.g add(), addAll() methods which are implemented by all subclasses of the collection interface.</a:t>
            </a:r>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4066740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B34A-65B8-6A5F-743D-282ABFBDF760}"/>
              </a:ext>
            </a:extLst>
          </p:cNvPr>
          <p:cNvSpPr>
            <a:spLocks noGrp="1"/>
          </p:cNvSpPr>
          <p:nvPr>
            <p:ph type="title"/>
          </p:nvPr>
        </p:nvSpPr>
        <p:spPr/>
        <p:txBody>
          <a:bodyPr/>
          <a:lstStyle/>
          <a:p>
            <a:pPr algn="ctr"/>
            <a:r>
              <a:rPr lang="en-GB" b="1" dirty="0">
                <a:solidFill>
                  <a:schemeClr val="accent6"/>
                </a:solidFill>
                <a:ea typeface="+mj-lt"/>
                <a:cs typeface="+mj-lt"/>
              </a:rPr>
              <a:t> Collections interface</a:t>
            </a:r>
            <a:endParaRPr lang="en-GB" dirty="0">
              <a:solidFill>
                <a:schemeClr val="accent6"/>
              </a:solidFill>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A1D4D963-F9D6-44E4-E2C8-197B0101DA5D}"/>
              </a:ext>
            </a:extLst>
          </p:cNvPr>
          <p:cNvSpPr>
            <a:spLocks noGrp="1"/>
          </p:cNvSpPr>
          <p:nvPr>
            <p:ph idx="1"/>
          </p:nvPr>
        </p:nvSpPr>
        <p:spPr/>
        <p:txBody>
          <a:bodyPr vert="horz" lIns="91440" tIns="45720" rIns="91440" bIns="45720" rtlCol="0" anchor="t">
            <a:normAutofit lnSpcReduction="10000"/>
          </a:bodyPr>
          <a:lstStyle/>
          <a:p>
            <a:r>
              <a:rPr lang="en-GB" sz="1200" dirty="0">
                <a:ea typeface="Calibri" panose="020F0502020204030204"/>
                <a:cs typeface="Calibri" panose="020F0502020204030204"/>
              </a:rPr>
              <a:t>List interface – is the child interface of the collection interface. It inhibits a list type data structure in which we can store the ordered collection of objects. It can also have duplicate values. List interface is implemented by the classes </a:t>
            </a:r>
            <a:r>
              <a:rPr lang="en-GB" sz="1200" dirty="0" err="1">
                <a:ea typeface="Calibri" panose="020F0502020204030204"/>
                <a:cs typeface="Calibri" panose="020F0502020204030204"/>
              </a:rPr>
              <a:t>ArrayList</a:t>
            </a:r>
            <a:r>
              <a:rPr lang="en-GB" sz="1200" dirty="0">
                <a:ea typeface="Calibri" panose="020F0502020204030204"/>
                <a:cs typeface="Calibri" panose="020F0502020204030204"/>
              </a:rPr>
              <a:t>, LinkedList, Vector and Stack. For this tutorial we will focus on </a:t>
            </a:r>
            <a:r>
              <a:rPr lang="en-GB" sz="1200" dirty="0" err="1">
                <a:ea typeface="Calibri" panose="020F0502020204030204"/>
                <a:cs typeface="Calibri" panose="020F0502020204030204"/>
              </a:rPr>
              <a:t>ArrayList</a:t>
            </a:r>
            <a:r>
              <a:rPr lang="en-GB" sz="1200" dirty="0">
                <a:ea typeface="Calibri" panose="020F0502020204030204"/>
                <a:cs typeface="Calibri" panose="020F0502020204030204"/>
              </a:rPr>
              <a:t> and LinkedList.</a:t>
            </a:r>
          </a:p>
          <a:p>
            <a:r>
              <a:rPr lang="en-GB" sz="1200" dirty="0">
                <a:ea typeface="Calibri" panose="020F0502020204030204"/>
                <a:cs typeface="Calibri" panose="020F0502020204030204"/>
              </a:rPr>
              <a:t>To instantiate the List interface we used :</a:t>
            </a:r>
          </a:p>
          <a:p>
            <a:pPr marL="0" indent="0">
              <a:buNone/>
            </a:pPr>
            <a:r>
              <a:rPr lang="en-GB" sz="1200" dirty="0">
                <a:ea typeface="Calibri" panose="020F0502020204030204"/>
                <a:cs typeface="Calibri" panose="020F0502020204030204"/>
              </a:rPr>
              <a:t>List&lt;data-type&gt; list1 = new </a:t>
            </a:r>
            <a:r>
              <a:rPr lang="en-GB" sz="1200" dirty="0" err="1">
                <a:ea typeface="Calibri" panose="020F0502020204030204"/>
                <a:cs typeface="Calibri" panose="020F0502020204030204"/>
              </a:rPr>
              <a:t>ArrayList</a:t>
            </a:r>
            <a:r>
              <a:rPr lang="en-GB" sz="1200" dirty="0">
                <a:ea typeface="Calibri" panose="020F0502020204030204"/>
                <a:cs typeface="Calibri" panose="020F0502020204030204"/>
              </a:rPr>
              <a:t>();</a:t>
            </a:r>
          </a:p>
          <a:p>
            <a:pPr marL="0" indent="0">
              <a:buNone/>
            </a:pPr>
            <a:r>
              <a:rPr lang="en-GB" sz="1200" dirty="0">
                <a:ea typeface="+mn-lt"/>
                <a:cs typeface="+mn-lt"/>
              </a:rPr>
              <a:t>List&lt;data-type&gt; list2 = new LinkedList();</a:t>
            </a:r>
          </a:p>
          <a:p>
            <a:r>
              <a:rPr lang="en-GB" sz="1200" dirty="0" err="1">
                <a:ea typeface="Calibri"/>
                <a:cs typeface="Calibri"/>
              </a:rPr>
              <a:t>ArrayList</a:t>
            </a:r>
            <a:r>
              <a:rPr lang="en-GB" sz="1200" dirty="0">
                <a:ea typeface="Calibri"/>
                <a:cs typeface="Calibri"/>
              </a:rPr>
              <a:t> :- is one of the classes that implements the List interface, it uses a dynamic array to store the duplicate element of different data type, it maintains the insertion order.</a:t>
            </a:r>
          </a:p>
          <a:p>
            <a:pPr marL="0" indent="0">
              <a:buNone/>
            </a:pPr>
            <a:r>
              <a:rPr lang="en-GB" sz="1200" dirty="0">
                <a:ea typeface="Calibri"/>
                <a:cs typeface="Calibri"/>
              </a:rPr>
              <a:t>Let's see an example of how to use the </a:t>
            </a:r>
            <a:r>
              <a:rPr lang="en-GB" sz="1200" dirty="0" err="1">
                <a:ea typeface="Calibri"/>
                <a:cs typeface="Calibri"/>
              </a:rPr>
              <a:t>ArrayList</a:t>
            </a:r>
            <a:r>
              <a:rPr lang="en-GB" sz="1200" dirty="0">
                <a:ea typeface="Calibri"/>
                <a:cs typeface="Calibri"/>
              </a:rPr>
              <a:t>:</a:t>
            </a:r>
          </a:p>
          <a:p>
            <a:pPr marL="0" indent="0">
              <a:buNone/>
            </a:pPr>
            <a:r>
              <a:rPr lang="en-GB" sz="1200" dirty="0">
                <a:ea typeface="Calibri"/>
                <a:cs typeface="Calibri"/>
              </a:rPr>
              <a:t>Class activity 20A – how to use </a:t>
            </a:r>
            <a:r>
              <a:rPr lang="en-GB" sz="1200" dirty="0" err="1">
                <a:ea typeface="Calibri"/>
                <a:cs typeface="Calibri"/>
              </a:rPr>
              <a:t>ArrayList</a:t>
            </a:r>
          </a:p>
          <a:p>
            <a:pPr marL="0" indent="0">
              <a:buNone/>
            </a:pPr>
            <a:endParaRPr lang="en-GB" sz="1200" dirty="0">
              <a:ea typeface="Calibri"/>
              <a:cs typeface="Calibri"/>
            </a:endParaRPr>
          </a:p>
          <a:p>
            <a:r>
              <a:rPr lang="en-GB" sz="1200" dirty="0">
                <a:ea typeface="Calibri"/>
                <a:cs typeface="Calibri"/>
              </a:rPr>
              <a:t>LinkedList :- uses a doubly linked list internally to store the elements. It can store the duplicate elements. In LinkedList the manipulation is fast because no shifting is required.</a:t>
            </a:r>
          </a:p>
          <a:p>
            <a:pPr marL="0" indent="0">
              <a:buNone/>
            </a:pPr>
            <a:r>
              <a:rPr lang="en-GB" sz="1200" dirty="0">
                <a:ea typeface="Calibri"/>
                <a:cs typeface="Calibri"/>
              </a:rPr>
              <a:t>Class activity 20A – how to use LinkedList</a:t>
            </a:r>
          </a:p>
          <a:p>
            <a:pPr marL="171450" indent="-171450"/>
            <a:r>
              <a:rPr lang="en-GB" sz="1200" dirty="0">
                <a:ea typeface="Calibri"/>
                <a:cs typeface="Calibri"/>
              </a:rPr>
              <a:t>Set interface :- it represent unordered set of elements which does not store the duplicate items, set is implemented by HashSet, </a:t>
            </a:r>
            <a:r>
              <a:rPr lang="en-GB" sz="1200" dirty="0" err="1">
                <a:ea typeface="Calibri"/>
                <a:cs typeface="Calibri"/>
              </a:rPr>
              <a:t>linkedHashSet</a:t>
            </a:r>
            <a:r>
              <a:rPr lang="en-GB" sz="1200" dirty="0">
                <a:ea typeface="Calibri"/>
                <a:cs typeface="Calibri"/>
              </a:rPr>
              <a:t> and </a:t>
            </a:r>
            <a:r>
              <a:rPr lang="en-GB" sz="1200" dirty="0" err="1">
                <a:ea typeface="Calibri"/>
                <a:cs typeface="Calibri"/>
              </a:rPr>
              <a:t>TreeSet</a:t>
            </a:r>
            <a:r>
              <a:rPr lang="en-GB" sz="1200" dirty="0">
                <a:ea typeface="Calibri"/>
                <a:cs typeface="Calibri"/>
              </a:rPr>
              <a:t>.</a:t>
            </a:r>
          </a:p>
          <a:p>
            <a:pPr marL="171450" indent="-171450"/>
            <a:r>
              <a:rPr lang="en-GB" sz="1200" dirty="0">
                <a:ea typeface="Calibri"/>
                <a:cs typeface="Calibri"/>
              </a:rPr>
              <a:t>Syntax :</a:t>
            </a:r>
          </a:p>
          <a:p>
            <a:pPr marL="171450" indent="-171450"/>
            <a:r>
              <a:rPr lang="en-GB" sz="1200" dirty="0">
                <a:ea typeface="Calibri"/>
                <a:cs typeface="Calibri"/>
              </a:rPr>
              <a:t>Set &lt;data-type&gt; set1 = new HashSet&lt;&gt;();</a:t>
            </a:r>
          </a:p>
        </p:txBody>
      </p:sp>
    </p:spTree>
    <p:extLst>
      <p:ext uri="{BB962C8B-B14F-4D97-AF65-F5344CB8AC3E}">
        <p14:creationId xmlns:p14="http://schemas.microsoft.com/office/powerpoint/2010/main" val="1627391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8BD9-B798-7D40-34F2-4D481F56E08E}"/>
              </a:ext>
            </a:extLst>
          </p:cNvPr>
          <p:cNvSpPr>
            <a:spLocks noGrp="1"/>
          </p:cNvSpPr>
          <p:nvPr>
            <p:ph type="title"/>
          </p:nvPr>
        </p:nvSpPr>
        <p:spPr/>
        <p:txBody>
          <a:bodyPr/>
          <a:lstStyle/>
          <a:p>
            <a:pPr algn="ctr"/>
            <a:r>
              <a:rPr lang="en-GB" b="1" dirty="0">
                <a:solidFill>
                  <a:schemeClr val="accent6"/>
                </a:solidFill>
                <a:ea typeface="+mj-lt"/>
                <a:cs typeface="+mj-lt"/>
              </a:rPr>
              <a:t> Collections interface</a:t>
            </a:r>
            <a:endParaRPr lang="en-GB" dirty="0">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2C882928-0106-BFF3-8E38-8077FDBEAAB6}"/>
              </a:ext>
            </a:extLst>
          </p:cNvPr>
          <p:cNvSpPr>
            <a:spLocks noGrp="1"/>
          </p:cNvSpPr>
          <p:nvPr>
            <p:ph idx="1"/>
          </p:nvPr>
        </p:nvSpPr>
        <p:spPr/>
        <p:txBody>
          <a:bodyPr vert="horz" lIns="91440" tIns="45720" rIns="91440" bIns="45720" rtlCol="0" anchor="t">
            <a:normAutofit fontScale="92500" lnSpcReduction="10000"/>
          </a:bodyPr>
          <a:lstStyle/>
          <a:p>
            <a:r>
              <a:rPr lang="en-GB" sz="1200" dirty="0">
                <a:ea typeface="Calibri" panose="020F0502020204030204"/>
                <a:cs typeface="Calibri" panose="020F0502020204030204"/>
              </a:rPr>
              <a:t>HashSet :- the </a:t>
            </a:r>
            <a:r>
              <a:rPr lang="en-GB" sz="1200" err="1">
                <a:ea typeface="Calibri" panose="020F0502020204030204"/>
                <a:cs typeface="Calibri" panose="020F0502020204030204"/>
              </a:rPr>
              <a:t>Hashset</a:t>
            </a:r>
            <a:r>
              <a:rPr lang="en-GB" sz="1200" dirty="0">
                <a:ea typeface="Calibri" panose="020F0502020204030204"/>
                <a:cs typeface="Calibri" panose="020F0502020204030204"/>
              </a:rPr>
              <a:t> class implements the Set Interface, it represent the collection that uses hash table for storage, it contains unique items.</a:t>
            </a:r>
          </a:p>
          <a:p>
            <a:pPr marL="0" indent="0">
              <a:buNone/>
            </a:pPr>
            <a:r>
              <a:rPr lang="en-GB" sz="1200" dirty="0">
                <a:ea typeface="Calibri" panose="020F0502020204030204"/>
                <a:cs typeface="Calibri" panose="020F0502020204030204"/>
              </a:rPr>
              <a:t>Class activity 20A – how to use HashSet</a:t>
            </a:r>
          </a:p>
          <a:p>
            <a:pPr marL="0" indent="0">
              <a:buNone/>
            </a:pPr>
            <a:endParaRPr lang="en-GB" sz="1200" dirty="0">
              <a:ea typeface="Calibri" panose="020F0502020204030204"/>
              <a:cs typeface="Calibri" panose="020F0502020204030204"/>
            </a:endParaRPr>
          </a:p>
          <a:p>
            <a:r>
              <a:rPr lang="en-GB" sz="1200" dirty="0">
                <a:ea typeface="Calibri" panose="020F0502020204030204"/>
                <a:cs typeface="Calibri" panose="020F0502020204030204"/>
              </a:rPr>
              <a:t>What is an </a:t>
            </a:r>
            <a:r>
              <a:rPr lang="en-GB" sz="1200" err="1">
                <a:ea typeface="Calibri" panose="020F0502020204030204"/>
                <a:cs typeface="Calibri" panose="020F0502020204030204"/>
              </a:rPr>
              <a:t>ArrayList</a:t>
            </a:r>
            <a:r>
              <a:rPr lang="en-GB" sz="1200" dirty="0">
                <a:ea typeface="Calibri" panose="020F0502020204030204"/>
                <a:cs typeface="Calibri" panose="020F0502020204030204"/>
              </a:rPr>
              <a:t>? :- the java </a:t>
            </a:r>
            <a:r>
              <a:rPr lang="en-GB" sz="1200" err="1">
                <a:ea typeface="Calibri" panose="020F0502020204030204"/>
                <a:cs typeface="Calibri" panose="020F0502020204030204"/>
              </a:rPr>
              <a:t>ArrayList</a:t>
            </a:r>
            <a:r>
              <a:rPr lang="en-GB" sz="1200" dirty="0">
                <a:ea typeface="Calibri" panose="020F0502020204030204"/>
                <a:cs typeface="Calibri" panose="020F0502020204030204"/>
              </a:rPr>
              <a:t> uses a dynamic array for storing items, it is like an array, but there is no size limits. We can add or remove elements anytime which makes it much  more flexible than the traditional array.  </a:t>
            </a:r>
            <a:r>
              <a:rPr lang="en-GB" sz="1200" err="1">
                <a:ea typeface="Calibri" panose="020F0502020204030204"/>
                <a:cs typeface="Calibri" panose="020F0502020204030204"/>
              </a:rPr>
              <a:t>ArrayList</a:t>
            </a:r>
            <a:r>
              <a:rPr lang="en-GB" sz="1200" dirty="0">
                <a:ea typeface="Calibri" panose="020F0502020204030204"/>
                <a:cs typeface="Calibri" panose="020F0502020204030204"/>
              </a:rPr>
              <a:t> can store duplicate elements, it implement the List interface which means we can use all the List methods while working with </a:t>
            </a:r>
            <a:r>
              <a:rPr lang="en-GB" sz="1200" err="1">
                <a:ea typeface="Calibri" panose="020F0502020204030204"/>
                <a:cs typeface="Calibri" panose="020F0502020204030204"/>
              </a:rPr>
              <a:t>ArrayList</a:t>
            </a:r>
            <a:r>
              <a:rPr lang="en-GB" sz="1200" dirty="0">
                <a:ea typeface="Calibri" panose="020F0502020204030204"/>
                <a:cs typeface="Calibri" panose="020F0502020204030204"/>
              </a:rPr>
              <a:t>, it maintains the insertion order internally. In </a:t>
            </a:r>
            <a:r>
              <a:rPr lang="en-GB" sz="1200" err="1">
                <a:ea typeface="Calibri" panose="020F0502020204030204"/>
                <a:cs typeface="Calibri" panose="020F0502020204030204"/>
              </a:rPr>
              <a:t>ArrayList</a:t>
            </a:r>
            <a:r>
              <a:rPr lang="en-GB" sz="1200" dirty="0">
                <a:ea typeface="Calibri" panose="020F0502020204030204"/>
                <a:cs typeface="Calibri" panose="020F0502020204030204"/>
              </a:rPr>
              <a:t> manipulation of elements is a little bit slower than the LinkedList because a lot of shifting occurs if any element is removed from the list.</a:t>
            </a:r>
          </a:p>
          <a:p>
            <a:r>
              <a:rPr lang="en-GB" sz="1200" dirty="0">
                <a:ea typeface="Calibri" panose="020F0502020204030204"/>
                <a:cs typeface="Calibri" panose="020F0502020204030204"/>
              </a:rPr>
              <a:t>We can not create </a:t>
            </a:r>
            <a:r>
              <a:rPr lang="en-GB" sz="1200" err="1">
                <a:ea typeface="Calibri" panose="020F0502020204030204"/>
                <a:cs typeface="Calibri" panose="020F0502020204030204"/>
              </a:rPr>
              <a:t>ArrayList</a:t>
            </a:r>
            <a:r>
              <a:rPr lang="en-GB" sz="1200" dirty="0">
                <a:ea typeface="Calibri" panose="020F0502020204030204"/>
                <a:cs typeface="Calibri" panose="020F0502020204030204"/>
              </a:rPr>
              <a:t> using primitive data types such as int, float, char, </a:t>
            </a:r>
            <a:r>
              <a:rPr lang="en-GB" sz="1200" err="1">
                <a:ea typeface="Calibri" panose="020F0502020204030204"/>
                <a:cs typeface="Calibri" panose="020F0502020204030204"/>
              </a:rPr>
              <a:t>boolean</a:t>
            </a:r>
            <a:r>
              <a:rPr lang="en-GB" sz="1200" dirty="0">
                <a:ea typeface="Calibri" panose="020F0502020204030204"/>
                <a:cs typeface="Calibri" panose="020F0502020204030204"/>
              </a:rPr>
              <a:t> etc. Instead we used the wrapper class Integer, Boolean, </a:t>
            </a:r>
            <a:r>
              <a:rPr lang="en-GB" sz="1200" err="1">
                <a:ea typeface="Calibri" panose="020F0502020204030204"/>
                <a:cs typeface="Calibri" panose="020F0502020204030204"/>
              </a:rPr>
              <a:t>Chahracter</a:t>
            </a:r>
            <a:r>
              <a:rPr lang="en-GB" sz="1200" dirty="0">
                <a:ea typeface="Calibri" panose="020F0502020204030204"/>
                <a:cs typeface="Calibri" panose="020F0502020204030204"/>
              </a:rPr>
              <a:t> etc.</a:t>
            </a:r>
          </a:p>
          <a:p>
            <a:r>
              <a:rPr lang="en-GB" sz="1200" dirty="0">
                <a:ea typeface="Calibri" panose="020F0502020204030204"/>
                <a:cs typeface="Calibri" panose="020F0502020204030204"/>
              </a:rPr>
              <a:t>Why use an </a:t>
            </a:r>
            <a:r>
              <a:rPr lang="en-GB" sz="1200" dirty="0" err="1">
                <a:ea typeface="Calibri" panose="020F0502020204030204"/>
                <a:cs typeface="Calibri" panose="020F0502020204030204"/>
              </a:rPr>
              <a:t>ArrayList</a:t>
            </a:r>
            <a:r>
              <a:rPr lang="en-GB" sz="1200" dirty="0">
                <a:ea typeface="Calibri" panose="020F0502020204030204"/>
                <a:cs typeface="Calibri" panose="020F0502020204030204"/>
              </a:rPr>
              <a:t>? :- 1. Dynamic size -- array list can dynamically resize themselves unlike arrays that are fixed they grow automatically as elements are added. 2. flexibility – it terms of manipulating elements they are more flexible when compare to using arrays. 3. Generic supports -- it allows you to specify the type of elements they will contain.</a:t>
            </a:r>
          </a:p>
          <a:p>
            <a:pPr marL="0" indent="0">
              <a:buNone/>
            </a:pPr>
            <a:r>
              <a:rPr lang="en-GB" sz="1200" dirty="0">
                <a:ea typeface="Calibri" panose="020F0502020204030204"/>
                <a:cs typeface="Calibri" panose="020F0502020204030204"/>
              </a:rPr>
              <a:t>Class activity 20A – let's see how to sort an </a:t>
            </a:r>
            <a:r>
              <a:rPr lang="en-GB" sz="1200" dirty="0" err="1">
                <a:ea typeface="Calibri" panose="020F0502020204030204"/>
                <a:cs typeface="Calibri" panose="020F0502020204030204"/>
              </a:rPr>
              <a:t>ArrayList</a:t>
            </a:r>
            <a:r>
              <a:rPr lang="en-GB" sz="1200" dirty="0">
                <a:ea typeface="Calibri" panose="020F0502020204030204"/>
                <a:cs typeface="Calibri" panose="020F0502020204030204"/>
              </a:rPr>
              <a:t>.</a:t>
            </a:r>
          </a:p>
          <a:p>
            <a:pPr marL="0" indent="0">
              <a:buNone/>
            </a:pPr>
            <a:r>
              <a:rPr lang="en-GB" sz="1200" dirty="0">
                <a:ea typeface="Calibri" panose="020F0502020204030204"/>
                <a:cs typeface="Calibri" panose="020F0502020204030204"/>
              </a:rPr>
              <a:t>Class exercise  1: using java </a:t>
            </a:r>
            <a:r>
              <a:rPr lang="en-GB" sz="1200" dirty="0" err="1">
                <a:ea typeface="Calibri" panose="020F0502020204030204"/>
                <a:cs typeface="Calibri" panose="020F0502020204030204"/>
              </a:rPr>
              <a:t>ArrayList</a:t>
            </a:r>
            <a:r>
              <a:rPr lang="en-GB" sz="1200" dirty="0">
                <a:ea typeface="Calibri" panose="020F0502020204030204"/>
                <a:cs typeface="Calibri" panose="020F0502020204030204"/>
              </a:rPr>
              <a:t> add the following list of elements one, two, three, four, five and print the elements in that other.</a:t>
            </a:r>
          </a:p>
          <a:p>
            <a:pPr marL="0" indent="0">
              <a:buNone/>
            </a:pPr>
            <a:r>
              <a:rPr lang="en-GB" sz="1200" dirty="0">
                <a:ea typeface="Calibri" panose="020F0502020204030204"/>
                <a:cs typeface="Calibri" panose="020F0502020204030204"/>
              </a:rPr>
              <a:t>Class exercise 2: in continuation of exercise 1, sort all the element and use the for-each loop to print out the element alphabetically.</a:t>
            </a:r>
          </a:p>
          <a:p>
            <a:pPr marL="0" indent="0">
              <a:buNone/>
            </a:pPr>
            <a:r>
              <a:rPr lang="en-GB" sz="1200" dirty="0">
                <a:ea typeface="Calibri" panose="020F0502020204030204"/>
                <a:cs typeface="Calibri" panose="020F0502020204030204"/>
              </a:rPr>
              <a:t>Class exercise 3: still within the current exercise take out the second element in the </a:t>
            </a:r>
            <a:r>
              <a:rPr lang="en-GB" sz="1200" err="1">
                <a:ea typeface="Calibri" panose="020F0502020204030204"/>
                <a:cs typeface="Calibri" panose="020F0502020204030204"/>
              </a:rPr>
              <a:t>ArrayList</a:t>
            </a:r>
            <a:r>
              <a:rPr lang="en-GB" sz="1200" dirty="0">
                <a:ea typeface="Calibri" panose="020F0502020204030204"/>
                <a:cs typeface="Calibri" panose="020F0502020204030204"/>
              </a:rPr>
              <a:t> using the Collections remove method. TIP: Remember your indexing. And print out the remaining element.</a:t>
            </a:r>
          </a:p>
          <a:p>
            <a:pPr marL="0" indent="0">
              <a:buNone/>
            </a:pPr>
            <a:endParaRPr lang="en-GB" sz="1200" dirty="0">
              <a:ea typeface="Calibri" panose="020F0502020204030204"/>
              <a:cs typeface="Calibri" panose="020F0502020204030204"/>
            </a:endParaRPr>
          </a:p>
          <a:p>
            <a:pPr marL="0" indent="0">
              <a:buNone/>
            </a:pPr>
            <a:r>
              <a:rPr lang="en-GB" sz="1200" dirty="0">
                <a:ea typeface="Calibri" panose="020F0502020204030204"/>
                <a:cs typeface="Calibri" panose="020F0502020204030204"/>
              </a:rPr>
              <a:t>Class activity 21A – let's see a real task </a:t>
            </a:r>
            <a:r>
              <a:rPr lang="en-GB" sz="1200" err="1">
                <a:ea typeface="Calibri" panose="020F0502020204030204"/>
                <a:cs typeface="Calibri" panose="020F0502020204030204"/>
              </a:rPr>
              <a:t>scenerio</a:t>
            </a:r>
            <a:r>
              <a:rPr lang="en-GB" sz="1200" dirty="0">
                <a:ea typeface="Calibri" panose="020F0502020204030204"/>
                <a:cs typeface="Calibri" panose="020F0502020204030204"/>
              </a:rPr>
              <a:t> of using an </a:t>
            </a:r>
            <a:r>
              <a:rPr lang="en-GB" sz="1200" err="1">
                <a:ea typeface="Calibri" panose="020F0502020204030204"/>
                <a:cs typeface="Calibri" panose="020F0502020204030204"/>
              </a:rPr>
              <a:t>ArrayList</a:t>
            </a:r>
            <a:r>
              <a:rPr lang="en-GB" sz="1200" dirty="0">
                <a:ea typeface="Calibri" panose="020F0502020204030204"/>
                <a:cs typeface="Calibri" panose="020F0502020204030204"/>
              </a:rPr>
              <a:t> were we are adding books to the list and printing all the books. You Devs should give a shot at it first. Step 1. create your book class, it should have a book id, name, author, and quantity as fields and there should be constructors. It should have a display method to print out all your fields. Step 2. create your main class and create an </a:t>
            </a:r>
            <a:r>
              <a:rPr lang="en-GB" sz="1200" err="1">
                <a:ea typeface="Calibri" panose="020F0502020204030204"/>
                <a:cs typeface="Calibri" panose="020F0502020204030204"/>
              </a:rPr>
              <a:t>ArrayList</a:t>
            </a:r>
            <a:r>
              <a:rPr lang="en-GB" sz="1200" dirty="0">
                <a:ea typeface="Calibri" panose="020F0502020204030204"/>
                <a:cs typeface="Calibri" panose="020F0502020204030204"/>
              </a:rPr>
              <a:t> of your book, then instantiate 5 objects of your book class with their arguments, then add your books to the list. Step 3. use for-each loop to print out all your book details by calling your display method.</a:t>
            </a:r>
          </a:p>
        </p:txBody>
      </p:sp>
    </p:spTree>
    <p:extLst>
      <p:ext uri="{BB962C8B-B14F-4D97-AF65-F5344CB8AC3E}">
        <p14:creationId xmlns:p14="http://schemas.microsoft.com/office/powerpoint/2010/main" val="3651493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7C2E-DD0E-4E78-1D8B-11DAD6E2DF80}"/>
              </a:ext>
            </a:extLst>
          </p:cNvPr>
          <p:cNvSpPr>
            <a:spLocks noGrp="1"/>
          </p:cNvSpPr>
          <p:nvPr>
            <p:ph type="title"/>
          </p:nvPr>
        </p:nvSpPr>
        <p:spPr/>
        <p:txBody>
          <a:bodyPr/>
          <a:lstStyle/>
          <a:p>
            <a:pPr algn="ctr"/>
            <a:r>
              <a:rPr lang="en-GB" b="1" dirty="0">
                <a:solidFill>
                  <a:schemeClr val="accent6"/>
                </a:solidFill>
                <a:ea typeface="+mj-lt"/>
                <a:cs typeface="+mj-lt"/>
              </a:rPr>
              <a:t> Collections interface</a:t>
            </a:r>
            <a:endParaRPr lang="en-GB" dirty="0">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CC1AEA27-5917-B852-9040-B989A2962507}"/>
              </a:ext>
            </a:extLst>
          </p:cNvPr>
          <p:cNvSpPr>
            <a:spLocks noGrp="1"/>
          </p:cNvSpPr>
          <p:nvPr>
            <p:ph idx="1"/>
          </p:nvPr>
        </p:nvSpPr>
        <p:spPr/>
        <p:txBody>
          <a:bodyPr vert="horz" lIns="91440" tIns="45720" rIns="91440" bIns="45720" rtlCol="0" anchor="t">
            <a:normAutofit/>
          </a:bodyPr>
          <a:lstStyle/>
          <a:p>
            <a:pPr marL="171450" indent="-171450"/>
            <a:r>
              <a:rPr lang="en-GB" sz="1200" dirty="0">
                <a:ea typeface="Calibri" panose="020F0502020204030204"/>
                <a:cs typeface="Calibri" panose="020F0502020204030204"/>
              </a:rPr>
              <a:t>What is a LinkedList? :-  LinkedList uses a doubly linked list to store elements. It provides a linked-list data structure, it can contain duplicate elements, it maintains insertion order, the manipulation is fast because no shifting needs to occur.</a:t>
            </a:r>
          </a:p>
          <a:p>
            <a:pPr marL="171450" indent="-171450"/>
            <a:r>
              <a:rPr lang="en-GB" sz="1200" dirty="0">
                <a:ea typeface="Calibri" panose="020F0502020204030204"/>
                <a:cs typeface="Calibri" panose="020F0502020204030204"/>
              </a:rPr>
              <a:t>Why use a LinkedList? :- 1. Dynamic size – linked list provides dynamic resizing, meaning it can grow or shrink to accommodate new elements. 2. insertions and deletions -- linked list thrived in </a:t>
            </a:r>
            <a:r>
              <a:rPr lang="en-GB" sz="1200" dirty="0" err="1">
                <a:ea typeface="Calibri" panose="020F0502020204030204"/>
                <a:cs typeface="Calibri" panose="020F0502020204030204"/>
              </a:rPr>
              <a:t>suitations</a:t>
            </a:r>
            <a:r>
              <a:rPr lang="en-GB" sz="1200" dirty="0">
                <a:ea typeface="Calibri" panose="020F0502020204030204"/>
                <a:cs typeface="Calibri" panose="020F0502020204030204"/>
              </a:rPr>
              <a:t> were you need to make frequent insertions and deletions of elements. </a:t>
            </a:r>
          </a:p>
          <a:p>
            <a:pPr marL="0" indent="0">
              <a:buNone/>
            </a:pPr>
            <a:r>
              <a:rPr lang="en-GB" sz="1200" dirty="0">
                <a:ea typeface="Calibri" panose="020F0502020204030204"/>
                <a:cs typeface="Calibri" panose="020F0502020204030204"/>
              </a:rPr>
              <a:t>Class activity 20A</a:t>
            </a:r>
          </a:p>
          <a:p>
            <a:pPr marL="0" indent="0">
              <a:buNone/>
            </a:pPr>
            <a:r>
              <a:rPr lang="en-GB" sz="1200" dirty="0">
                <a:ea typeface="Calibri" panose="020F0502020204030204"/>
                <a:cs typeface="Calibri" panose="020F0502020204030204"/>
              </a:rPr>
              <a:t>Difference between </a:t>
            </a:r>
            <a:r>
              <a:rPr lang="en-GB" sz="1200" dirty="0" err="1">
                <a:ea typeface="Calibri" panose="020F0502020204030204"/>
                <a:cs typeface="Calibri" panose="020F0502020204030204"/>
              </a:rPr>
              <a:t>ArrrayList</a:t>
            </a:r>
            <a:r>
              <a:rPr lang="en-GB" sz="1200" dirty="0">
                <a:ea typeface="Calibri" panose="020F0502020204030204"/>
                <a:cs typeface="Calibri" panose="020F0502020204030204"/>
              </a:rPr>
              <a:t> and LinkedList – both array list and linked list implement the list interface and maintain insertion order, however there are differences between both classes:</a:t>
            </a:r>
          </a:p>
          <a:p>
            <a:pPr marL="171450" indent="-171450"/>
            <a:r>
              <a:rPr lang="en-GB" sz="1200" dirty="0" err="1">
                <a:ea typeface="Calibri" panose="020F0502020204030204"/>
                <a:cs typeface="Calibri" panose="020F0502020204030204"/>
              </a:rPr>
              <a:t>ArrayList</a:t>
            </a:r>
            <a:r>
              <a:rPr lang="en-GB" sz="1200" dirty="0">
                <a:ea typeface="Calibri" panose="020F0502020204030204"/>
                <a:cs typeface="Calibri" panose="020F0502020204030204"/>
              </a:rPr>
              <a:t> internally uses a dynamic array to store the element. Linked list uses a doubly linked list to store the elements.</a:t>
            </a:r>
          </a:p>
          <a:p>
            <a:pPr marL="171450" indent="-171450"/>
            <a:r>
              <a:rPr lang="en-GB" sz="1200" dirty="0">
                <a:ea typeface="Calibri" panose="020F0502020204030204"/>
                <a:cs typeface="Calibri" panose="020F0502020204030204"/>
              </a:rPr>
              <a:t>Manipulation with array list is slow because it internally uses an array and element are always shifted when an element is removed from memory.  manipulation with linked list is faster because internally it uses a doubly linked list and there is no shifting of element.</a:t>
            </a:r>
          </a:p>
          <a:p>
            <a:pPr marL="171450" indent="-171450"/>
            <a:r>
              <a:rPr lang="en-GB" sz="1200" dirty="0">
                <a:ea typeface="Calibri" panose="020F0502020204030204"/>
                <a:cs typeface="Calibri" panose="020F0502020204030204"/>
              </a:rPr>
              <a:t>Array list is better for storing and accessing data. Linked list is better for data manipulation.</a:t>
            </a:r>
          </a:p>
        </p:txBody>
      </p:sp>
    </p:spTree>
    <p:extLst>
      <p:ext uri="{BB962C8B-B14F-4D97-AF65-F5344CB8AC3E}">
        <p14:creationId xmlns:p14="http://schemas.microsoft.com/office/powerpoint/2010/main" val="14107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0341-A296-D584-77FA-1C0FC5D60B48}"/>
              </a:ext>
            </a:extLst>
          </p:cNvPr>
          <p:cNvSpPr>
            <a:spLocks noGrp="1"/>
          </p:cNvSpPr>
          <p:nvPr>
            <p:ph type="title"/>
          </p:nvPr>
        </p:nvSpPr>
        <p:spPr/>
        <p:txBody>
          <a:bodyPr/>
          <a:lstStyle/>
          <a:p>
            <a:pPr algn="ctr"/>
            <a:r>
              <a:rPr lang="en-GB" b="1">
                <a:solidFill>
                  <a:schemeClr val="accent6"/>
                </a:solidFill>
                <a:ea typeface="Calibri Light" panose="020F0302020204030204"/>
                <a:cs typeface="Calibri Light" panose="020F0302020204030204"/>
              </a:rPr>
              <a:t>What are OOPs?</a:t>
            </a:r>
          </a:p>
        </p:txBody>
      </p:sp>
      <p:sp>
        <p:nvSpPr>
          <p:cNvPr id="3" name="Content Placeholder 2">
            <a:extLst>
              <a:ext uri="{FF2B5EF4-FFF2-40B4-BE49-F238E27FC236}">
                <a16:creationId xmlns:a16="http://schemas.microsoft.com/office/drawing/2014/main" id="{D2993FDC-C98C-E1A3-BD0D-19328800FEB5}"/>
              </a:ext>
            </a:extLst>
          </p:cNvPr>
          <p:cNvSpPr>
            <a:spLocks noGrp="1"/>
          </p:cNvSpPr>
          <p:nvPr>
            <p:ph idx="1"/>
          </p:nvPr>
        </p:nvSpPr>
        <p:spPr/>
        <p:txBody>
          <a:bodyPr vert="horz" lIns="91440" tIns="45720" rIns="91440" bIns="45720" rtlCol="0" anchor="t">
            <a:normAutofit/>
          </a:bodyPr>
          <a:lstStyle/>
          <a:p>
            <a:pPr marL="0" indent="0">
              <a:buNone/>
            </a:pPr>
            <a:r>
              <a:rPr lang="en-GB" sz="1200">
                <a:ea typeface="Calibri"/>
                <a:cs typeface="Calibri"/>
              </a:rPr>
              <a:t>What is OOP? OOP stands for object oriented programming, by now we very well know that java is an object oriented programming language which try to map our code to real world entities like objects, methods, inheritance, abstraction etc.. which makes the code brief and easier to explain and debug.</a:t>
            </a:r>
            <a:endParaRPr lang="en-GB">
              <a:ea typeface="Calibri"/>
              <a:cs typeface="Calibri"/>
            </a:endParaRPr>
          </a:p>
          <a:p>
            <a:pPr marL="0" indent="0">
              <a:buNone/>
            </a:pPr>
            <a:endParaRPr lang="en-GB" sz="1200">
              <a:ea typeface="Calibri"/>
              <a:cs typeface="Calibri"/>
            </a:endParaRPr>
          </a:p>
          <a:p>
            <a:pPr marL="0" indent="0">
              <a:buNone/>
            </a:pPr>
            <a:r>
              <a:rPr lang="en-GB" sz="1200">
                <a:ea typeface="Calibri"/>
                <a:cs typeface="Calibri"/>
              </a:rPr>
              <a:t>Advantages of using OOP:</a:t>
            </a:r>
          </a:p>
          <a:p>
            <a:pPr>
              <a:buAutoNum type="arabicPeriod"/>
            </a:pPr>
            <a:r>
              <a:rPr lang="en-GB" sz="1200">
                <a:ea typeface="Calibri"/>
                <a:cs typeface="Calibri"/>
              </a:rPr>
              <a:t>Code re-useability – through the use of inheritance</a:t>
            </a:r>
          </a:p>
          <a:p>
            <a:pPr>
              <a:buAutoNum type="arabicPeriod"/>
            </a:pPr>
            <a:r>
              <a:rPr lang="en-GB" sz="1200">
                <a:ea typeface="Calibri"/>
                <a:cs typeface="Calibri"/>
              </a:rPr>
              <a:t>Data hiding – through the use of encapsulation</a:t>
            </a:r>
          </a:p>
          <a:p>
            <a:pPr>
              <a:buAutoNum type="arabicPeriod"/>
            </a:pPr>
            <a:r>
              <a:rPr lang="en-GB" sz="1200">
                <a:ea typeface="Calibri"/>
                <a:cs typeface="Calibri"/>
              </a:rPr>
              <a:t>Flexibility and extensibility – new features can be added by creating new classes or extending existing ones without modifying the existing code. </a:t>
            </a:r>
          </a:p>
          <a:p>
            <a:pPr>
              <a:buAutoNum type="arabicPeriod"/>
            </a:pPr>
            <a:r>
              <a:rPr lang="en-GB" sz="1200">
                <a:ea typeface="Calibri"/>
                <a:cs typeface="Calibri"/>
              </a:rPr>
              <a:t>Better problem solving approach</a:t>
            </a:r>
          </a:p>
          <a:p>
            <a:pPr>
              <a:buAutoNum type="arabicPeriod"/>
            </a:pPr>
            <a:r>
              <a:rPr lang="en-GB" sz="1200">
                <a:ea typeface="Calibri"/>
                <a:cs typeface="Calibri"/>
              </a:rPr>
              <a:t>High </a:t>
            </a:r>
            <a:r>
              <a:rPr lang="en-GB" sz="1200" err="1">
                <a:ea typeface="Calibri"/>
                <a:cs typeface="Calibri"/>
              </a:rPr>
              <a:t>readibility</a:t>
            </a:r>
            <a:endParaRPr lang="en-GB" sz="1200">
              <a:ea typeface="Calibri"/>
              <a:cs typeface="Calibri"/>
            </a:endParaRPr>
          </a:p>
        </p:txBody>
      </p:sp>
    </p:spTree>
    <p:extLst>
      <p:ext uri="{BB962C8B-B14F-4D97-AF65-F5344CB8AC3E}">
        <p14:creationId xmlns:p14="http://schemas.microsoft.com/office/powerpoint/2010/main" val="268026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6E9C-DB1D-D761-F143-E4EC66FC2391}"/>
              </a:ext>
            </a:extLst>
          </p:cNvPr>
          <p:cNvSpPr>
            <a:spLocks noGrp="1"/>
          </p:cNvSpPr>
          <p:nvPr>
            <p:ph type="title"/>
          </p:nvPr>
        </p:nvSpPr>
        <p:spPr/>
        <p:txBody>
          <a:bodyPr/>
          <a:lstStyle/>
          <a:p>
            <a:pPr algn="ctr"/>
            <a:r>
              <a:rPr lang="en-GB" b="1">
                <a:solidFill>
                  <a:schemeClr val="accent6"/>
                </a:solidFill>
                <a:ea typeface="Calibri Light" panose="020F0302020204030204"/>
                <a:cs typeface="Calibri Light" panose="020F0302020204030204"/>
              </a:rPr>
              <a:t>Principles of OOP</a:t>
            </a:r>
          </a:p>
        </p:txBody>
      </p:sp>
      <p:sp>
        <p:nvSpPr>
          <p:cNvPr id="3" name="Content Placeholder 2">
            <a:extLst>
              <a:ext uri="{FF2B5EF4-FFF2-40B4-BE49-F238E27FC236}">
                <a16:creationId xmlns:a16="http://schemas.microsoft.com/office/drawing/2014/main" id="{58FCA9A8-8C7B-EAA8-ED74-3750F48C3FC1}"/>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GB" sz="1400">
                <a:ea typeface="Calibri"/>
                <a:cs typeface="Calibri"/>
              </a:rPr>
              <a:t>OOP mainly consists of 6 principles :</a:t>
            </a:r>
            <a:endParaRPr lang="en-US">
              <a:ea typeface="Calibri" panose="020F0502020204030204"/>
              <a:cs typeface="Calibri" panose="020F0502020204030204"/>
            </a:endParaRPr>
          </a:p>
          <a:p>
            <a:pPr marL="342900" indent="-342900">
              <a:buAutoNum type="arabicPeriod"/>
            </a:pPr>
            <a:r>
              <a:rPr lang="en-GB" sz="1400">
                <a:ea typeface="Calibri"/>
                <a:cs typeface="Calibri"/>
              </a:rPr>
              <a:t>Class</a:t>
            </a:r>
          </a:p>
          <a:p>
            <a:pPr marL="342900" indent="-342900">
              <a:buAutoNum type="arabicPeriod"/>
            </a:pPr>
            <a:r>
              <a:rPr lang="en-GB" sz="1400">
                <a:ea typeface="Calibri"/>
                <a:cs typeface="Calibri"/>
              </a:rPr>
              <a:t>Object</a:t>
            </a:r>
          </a:p>
          <a:p>
            <a:pPr marL="342900" indent="-342900">
              <a:buAutoNum type="arabicPeriod"/>
            </a:pPr>
            <a:r>
              <a:rPr lang="en-GB" sz="1400">
                <a:ea typeface="Calibri"/>
                <a:cs typeface="Calibri"/>
              </a:rPr>
              <a:t>Inheritance</a:t>
            </a:r>
          </a:p>
          <a:p>
            <a:pPr marL="342900" indent="-342900">
              <a:buAutoNum type="arabicPeriod"/>
            </a:pPr>
            <a:r>
              <a:rPr lang="en-GB" sz="1400">
                <a:ea typeface="Calibri"/>
                <a:cs typeface="Calibri"/>
              </a:rPr>
              <a:t>Polymorphism</a:t>
            </a:r>
          </a:p>
          <a:p>
            <a:pPr marL="342900" indent="-342900">
              <a:buAutoNum type="arabicPeriod"/>
            </a:pPr>
            <a:r>
              <a:rPr lang="en-GB" sz="1400">
                <a:ea typeface="Calibri"/>
                <a:cs typeface="Calibri"/>
              </a:rPr>
              <a:t>Encapsulation</a:t>
            </a:r>
          </a:p>
          <a:p>
            <a:pPr marL="342900" indent="-342900">
              <a:buAutoNum type="arabicPeriod"/>
            </a:pPr>
            <a:r>
              <a:rPr lang="en-GB" sz="1400">
                <a:ea typeface="Calibri"/>
                <a:cs typeface="Calibri"/>
              </a:rPr>
              <a:t>Abstraction</a:t>
            </a:r>
          </a:p>
          <a:p>
            <a:pPr marL="342900" indent="-342900">
              <a:buAutoNum type="arabicPeriod"/>
            </a:pPr>
            <a:endParaRPr lang="en-GB" sz="1400">
              <a:ea typeface="Calibri"/>
              <a:cs typeface="Calibri"/>
            </a:endParaRPr>
          </a:p>
          <a:p>
            <a:pPr marL="0" indent="0">
              <a:buNone/>
            </a:pPr>
            <a:r>
              <a:rPr lang="en-GB" sz="1400">
                <a:ea typeface="Calibri"/>
                <a:cs typeface="Calibri"/>
              </a:rPr>
              <a:t>Class In java :--  a class is a logical entity or blueprints from which objects can be created. A class can be described as a group of objects having common properties. Classes in java contains fields, constructors, methods, nested classes.</a:t>
            </a:r>
          </a:p>
          <a:p>
            <a:pPr marL="0" indent="0">
              <a:buNone/>
            </a:pPr>
            <a:r>
              <a:rPr lang="en-GB" sz="1400">
                <a:ea typeface="Calibri"/>
                <a:cs typeface="Calibri"/>
              </a:rPr>
              <a:t>Syntax of a class</a:t>
            </a:r>
          </a:p>
          <a:p>
            <a:pPr marL="0" indent="0">
              <a:buNone/>
            </a:pPr>
            <a:r>
              <a:rPr lang="en-GB" sz="1400">
                <a:ea typeface="Calibri"/>
                <a:cs typeface="Calibri"/>
              </a:rPr>
              <a:t>Class &lt;class name&gt;{</a:t>
            </a:r>
          </a:p>
          <a:p>
            <a:pPr marL="0" indent="0">
              <a:buNone/>
            </a:pPr>
            <a:r>
              <a:rPr lang="en-GB" sz="1400">
                <a:ea typeface="Calibri"/>
                <a:cs typeface="Calibri"/>
              </a:rPr>
              <a:t>// fields</a:t>
            </a:r>
          </a:p>
          <a:p>
            <a:pPr marL="0" indent="0">
              <a:buNone/>
            </a:pPr>
            <a:r>
              <a:rPr lang="en-GB" sz="1400">
                <a:ea typeface="Calibri"/>
                <a:cs typeface="Calibri"/>
              </a:rPr>
              <a:t>//constructors</a:t>
            </a:r>
          </a:p>
          <a:p>
            <a:pPr marL="0" indent="0">
              <a:buNone/>
            </a:pPr>
            <a:r>
              <a:rPr lang="en-GB" sz="1400">
                <a:ea typeface="Calibri"/>
                <a:cs typeface="Calibri"/>
              </a:rPr>
              <a:t>//methods</a:t>
            </a:r>
          </a:p>
          <a:p>
            <a:pPr marL="0" indent="0">
              <a:buNone/>
            </a:pPr>
            <a:r>
              <a:rPr lang="en-GB" sz="1400">
                <a:ea typeface="Calibri"/>
                <a:cs typeface="Calibri"/>
              </a:rPr>
              <a:t>}</a:t>
            </a:r>
          </a:p>
          <a:p>
            <a:pPr marL="0" indent="0">
              <a:buNone/>
            </a:pPr>
            <a:endParaRPr lang="en-GB" sz="1400">
              <a:ea typeface="Calibri"/>
              <a:cs typeface="Calibri"/>
            </a:endParaRPr>
          </a:p>
        </p:txBody>
      </p:sp>
    </p:spTree>
    <p:extLst>
      <p:ext uri="{BB962C8B-B14F-4D97-AF65-F5344CB8AC3E}">
        <p14:creationId xmlns:p14="http://schemas.microsoft.com/office/powerpoint/2010/main" val="228662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084C-D4DD-5CCD-146B-CAEA41EB2B55}"/>
              </a:ext>
            </a:extLst>
          </p:cNvPr>
          <p:cNvSpPr>
            <a:spLocks noGrp="1"/>
          </p:cNvSpPr>
          <p:nvPr>
            <p:ph type="title"/>
          </p:nvPr>
        </p:nvSpPr>
        <p:spPr/>
        <p:txBody>
          <a:bodyPr/>
          <a:lstStyle/>
          <a:p>
            <a:pPr algn="ctr"/>
            <a:r>
              <a:rPr lang="en-GB" b="1">
                <a:solidFill>
                  <a:schemeClr val="accent6"/>
                </a:solidFill>
                <a:ea typeface="Calibri Light" panose="020F0302020204030204"/>
                <a:cs typeface="Calibri Light" panose="020F0302020204030204"/>
              </a:rPr>
              <a:t>Principles of OOP cont.</a:t>
            </a:r>
          </a:p>
        </p:txBody>
      </p:sp>
      <p:sp>
        <p:nvSpPr>
          <p:cNvPr id="3" name="Content Placeholder 2">
            <a:extLst>
              <a:ext uri="{FF2B5EF4-FFF2-40B4-BE49-F238E27FC236}">
                <a16:creationId xmlns:a16="http://schemas.microsoft.com/office/drawing/2014/main" id="{D9A6D9B5-64D7-B9BA-C329-93CA8C0E28F4}"/>
              </a:ext>
            </a:extLst>
          </p:cNvPr>
          <p:cNvSpPr>
            <a:spLocks noGrp="1"/>
          </p:cNvSpPr>
          <p:nvPr>
            <p:ph idx="1"/>
          </p:nvPr>
        </p:nvSpPr>
        <p:spPr>
          <a:xfrm>
            <a:off x="528983" y="1593712"/>
            <a:ext cx="10824817" cy="4583251"/>
          </a:xfrm>
        </p:spPr>
        <p:txBody>
          <a:bodyPr vert="horz" lIns="91440" tIns="45720" rIns="91440" bIns="45720" rtlCol="0" anchor="t">
            <a:normAutofit fontScale="32500" lnSpcReduction="20000"/>
          </a:bodyPr>
          <a:lstStyle/>
          <a:p>
            <a:pPr marL="0" indent="0">
              <a:buNone/>
            </a:pPr>
            <a:r>
              <a:rPr lang="en-GB" sz="1200" dirty="0">
                <a:ea typeface="+mn-lt"/>
                <a:cs typeface="+mn-lt"/>
              </a:rPr>
              <a:t>What is Objects in java? :- an object is a real-life entity of a class, it has a proper state and behaviour, object are also know as an instance of a class.</a:t>
            </a:r>
            <a:endParaRPr lang="en-US" sz="1200" dirty="0">
              <a:ea typeface="+mn-lt"/>
              <a:cs typeface="+mn-lt"/>
            </a:endParaRPr>
          </a:p>
          <a:p>
            <a:pPr marL="0" indent="0">
              <a:buNone/>
            </a:pPr>
            <a:r>
              <a:rPr lang="en-GB" sz="1200" dirty="0">
                <a:ea typeface="+mn-lt"/>
                <a:cs typeface="+mn-lt"/>
              </a:rPr>
              <a:t>Syntax of an object:</a:t>
            </a:r>
            <a:endParaRPr lang="en-US" sz="1200" dirty="0">
              <a:ea typeface="+mn-lt"/>
              <a:cs typeface="+mn-lt"/>
            </a:endParaRPr>
          </a:p>
          <a:p>
            <a:pPr marL="0" indent="0">
              <a:buNone/>
            </a:pPr>
            <a:r>
              <a:rPr lang="en-GB" sz="1200" dirty="0">
                <a:ea typeface="+mn-lt"/>
                <a:cs typeface="+mn-lt"/>
              </a:rPr>
              <a:t>&lt;class name&gt; &lt;object name&gt; = new &lt;class name&gt;();</a:t>
            </a:r>
            <a:endParaRPr lang="en-US" sz="1200" dirty="0">
              <a:ea typeface="+mn-lt"/>
              <a:cs typeface="+mn-lt"/>
            </a:endParaRPr>
          </a:p>
          <a:p>
            <a:pPr marL="0" indent="0">
              <a:buNone/>
            </a:pPr>
            <a:r>
              <a:rPr lang="en-GB" sz="1200" dirty="0">
                <a:ea typeface="+mn-lt"/>
                <a:cs typeface="+mn-lt"/>
              </a:rPr>
              <a:t>Class activity 1 A:</a:t>
            </a:r>
            <a:endParaRPr lang="en-US" sz="1200" dirty="0">
              <a:ea typeface="+mn-lt"/>
              <a:cs typeface="+mn-lt"/>
            </a:endParaRPr>
          </a:p>
          <a:p>
            <a:pPr marL="0" indent="0">
              <a:buNone/>
            </a:pPr>
            <a:r>
              <a:rPr lang="en-GB" sz="1200" dirty="0">
                <a:ea typeface="+mn-lt"/>
                <a:cs typeface="+mn-lt"/>
              </a:rPr>
              <a:t>Let's understand the relationship between class and an object with a real world </a:t>
            </a:r>
            <a:r>
              <a:rPr lang="en-GB" sz="1200">
                <a:ea typeface="+mn-lt"/>
                <a:cs typeface="+mn-lt"/>
              </a:rPr>
              <a:t>scenario</a:t>
            </a:r>
            <a:r>
              <a:rPr lang="en-GB" sz="1200" dirty="0">
                <a:ea typeface="+mn-lt"/>
                <a:cs typeface="+mn-lt"/>
              </a:rPr>
              <a:t> :</a:t>
            </a:r>
            <a:endParaRPr lang="en-US" sz="1200" dirty="0">
              <a:ea typeface="+mn-lt"/>
              <a:cs typeface="+mn-lt"/>
            </a:endParaRPr>
          </a:p>
          <a:p>
            <a:pPr>
              <a:buNone/>
            </a:pPr>
            <a:r>
              <a:rPr lang="en-GB" sz="1200" dirty="0">
                <a:solidFill>
                  <a:srgbClr val="444444"/>
                </a:solidFill>
                <a:latin typeface="Georgia"/>
                <a:cs typeface="Calibri"/>
              </a:rPr>
              <a:t>Suppose a student is filling an application form for an internship, he will fill the form and send it to the company. </a:t>
            </a:r>
          </a:p>
          <a:p>
            <a:pPr>
              <a:buNone/>
            </a:pPr>
            <a:r>
              <a:rPr lang="en-GB" sz="1200" dirty="0">
                <a:solidFill>
                  <a:srgbClr val="444444"/>
                </a:solidFill>
                <a:latin typeface="Georgia"/>
                <a:cs typeface="Calibri"/>
              </a:rPr>
              <a:t>Here the application form is the class that contains fields like name, age, gender, etc which are the contents of the class. </a:t>
            </a:r>
          </a:p>
          <a:p>
            <a:pPr>
              <a:buNone/>
            </a:pPr>
            <a:r>
              <a:rPr lang="en-GB" sz="1200" dirty="0">
                <a:solidFill>
                  <a:srgbClr val="444444"/>
                </a:solidFill>
                <a:latin typeface="Georgia"/>
                <a:cs typeface="Calibri"/>
              </a:rPr>
              <a:t>After the student fills the form, the final application of the student is known as the object.</a:t>
            </a:r>
          </a:p>
          <a:p>
            <a:pPr>
              <a:buNone/>
            </a:pPr>
            <a:endParaRPr lang="en-GB" sz="1200">
              <a:solidFill>
                <a:srgbClr val="444444"/>
              </a:solidFill>
              <a:latin typeface="Georgia"/>
              <a:cs typeface="Calibri"/>
            </a:endParaRPr>
          </a:p>
          <a:p>
            <a:pPr>
              <a:buNone/>
            </a:pPr>
            <a:r>
              <a:rPr lang="en-GB" sz="1200" dirty="0">
                <a:solidFill>
                  <a:srgbClr val="444444"/>
                </a:solidFill>
                <a:latin typeface="Georgia"/>
                <a:cs typeface="Calibri"/>
              </a:rPr>
              <a:t>Let's </a:t>
            </a:r>
            <a:r>
              <a:rPr lang="en-GB" sz="1200">
                <a:solidFill>
                  <a:srgbClr val="444444"/>
                </a:solidFill>
                <a:latin typeface="Georgia"/>
                <a:cs typeface="Calibri"/>
              </a:rPr>
              <a:t>demonstrate</a:t>
            </a:r>
            <a:r>
              <a:rPr lang="en-GB" sz="1200" dirty="0">
                <a:solidFill>
                  <a:srgbClr val="444444"/>
                </a:solidFill>
                <a:latin typeface="Georgia"/>
                <a:cs typeface="Calibri"/>
              </a:rPr>
              <a:t> this </a:t>
            </a:r>
            <a:r>
              <a:rPr lang="en-GB" sz="1200">
                <a:solidFill>
                  <a:srgbClr val="444444"/>
                </a:solidFill>
                <a:latin typeface="Georgia"/>
                <a:cs typeface="Calibri"/>
              </a:rPr>
              <a:t>scenario</a:t>
            </a:r>
            <a:r>
              <a:rPr lang="en-GB" sz="1200" dirty="0">
                <a:solidFill>
                  <a:srgbClr val="444444"/>
                </a:solidFill>
                <a:latin typeface="Georgia"/>
                <a:cs typeface="Calibri"/>
              </a:rPr>
              <a:t> using code.</a:t>
            </a:r>
            <a:endParaRPr lang="en-US" sz="1200" dirty="0">
              <a:solidFill>
                <a:srgbClr val="444444"/>
              </a:solidFill>
              <a:latin typeface="Georgia"/>
              <a:cs typeface="Calibri"/>
            </a:endParaRPr>
          </a:p>
          <a:p>
            <a:pPr>
              <a:buNone/>
            </a:pPr>
            <a:endParaRPr lang="en-GB" sz="1200">
              <a:solidFill>
                <a:srgbClr val="444444"/>
              </a:solidFill>
              <a:latin typeface="Georgia"/>
              <a:cs typeface="Calibri"/>
            </a:endParaRPr>
          </a:p>
          <a:p>
            <a:pPr algn="just">
              <a:buNone/>
            </a:pPr>
            <a:r>
              <a:rPr lang="en-GB" sz="1400" dirty="0">
                <a:solidFill>
                  <a:srgbClr val="610B38"/>
                </a:solidFill>
              </a:rPr>
              <a:t>What is Inheritance in Java?</a:t>
            </a:r>
            <a:endParaRPr lang="en-GB" sz="1400" dirty="0"/>
          </a:p>
          <a:p>
            <a:pPr>
              <a:buNone/>
            </a:pPr>
            <a:r>
              <a:rPr lang="en-GB" sz="1200" b="1" dirty="0">
                <a:solidFill>
                  <a:srgbClr val="333333"/>
                </a:solidFill>
                <a:ea typeface="+mn-lt"/>
                <a:cs typeface="+mn-lt"/>
              </a:rPr>
              <a:t>Inheritance in Java</a:t>
            </a:r>
            <a:r>
              <a:rPr lang="en-GB" sz="1200" dirty="0">
                <a:solidFill>
                  <a:srgbClr val="333333"/>
                </a:solidFill>
                <a:ea typeface="+mn-lt"/>
                <a:cs typeface="+mn-lt"/>
              </a:rPr>
              <a:t> is a mechanism in which one object acquires all the properties and </a:t>
            </a:r>
            <a:r>
              <a:rPr lang="en-GB" sz="1200">
                <a:solidFill>
                  <a:srgbClr val="333333"/>
                </a:solidFill>
                <a:ea typeface="+mn-lt"/>
                <a:cs typeface="+mn-lt"/>
              </a:rPr>
              <a:t>behaviours</a:t>
            </a:r>
            <a:r>
              <a:rPr lang="en-GB" sz="1200" dirty="0">
                <a:solidFill>
                  <a:srgbClr val="333333"/>
                </a:solidFill>
                <a:ea typeface="+mn-lt"/>
                <a:cs typeface="+mn-lt"/>
              </a:rPr>
              <a:t> of a parent object. It is an important part of </a:t>
            </a:r>
            <a:r>
              <a:rPr lang="en-GB" sz="1200" dirty="0">
                <a:solidFill>
                  <a:srgbClr val="008000"/>
                </a:solidFill>
                <a:ea typeface="+mn-lt"/>
                <a:cs typeface="+mn-lt"/>
                <a:hlinkClick r:id="rId2"/>
              </a:rPr>
              <a:t>OOPs</a:t>
            </a:r>
            <a:r>
              <a:rPr lang="en-GB" sz="1200" dirty="0">
                <a:solidFill>
                  <a:srgbClr val="333333"/>
                </a:solidFill>
                <a:ea typeface="+mn-lt"/>
                <a:cs typeface="+mn-lt"/>
              </a:rPr>
              <a:t> (Object Oriented programming system)</a:t>
            </a:r>
            <a:endParaRPr lang="en-GB" sz="1200">
              <a:ea typeface="Calibri"/>
              <a:cs typeface="Calibri"/>
            </a:endParaRPr>
          </a:p>
          <a:p>
            <a:pPr algn="just">
              <a:buNone/>
            </a:pPr>
            <a:r>
              <a:rPr lang="en-GB" sz="1200" dirty="0">
                <a:solidFill>
                  <a:srgbClr val="333333"/>
                </a:solidFill>
                <a:ea typeface="+mn-lt"/>
                <a:cs typeface="+mn-lt"/>
              </a:rPr>
              <a:t>The idea behind inheritance in Java is that you can create new </a:t>
            </a:r>
            <a:r>
              <a:rPr lang="en-GB" sz="1200" dirty="0">
                <a:solidFill>
                  <a:srgbClr val="008000"/>
                </a:solidFill>
                <a:ea typeface="+mn-lt"/>
                <a:cs typeface="+mn-lt"/>
                <a:hlinkClick r:id="rId3"/>
              </a:rPr>
              <a:t>classes</a:t>
            </a:r>
            <a:r>
              <a:rPr lang="en-GB" sz="1200" dirty="0">
                <a:solidFill>
                  <a:srgbClr val="333333"/>
                </a:solidFill>
                <a:ea typeface="+mn-lt"/>
                <a:cs typeface="+mn-lt"/>
              </a:rPr>
              <a:t> that are built upon existing classes. When you inherit from an existing class, you can reuse methods and fields of the parent class. Moreover, you can add new methods and fields in your current class also.</a:t>
            </a:r>
            <a:endParaRPr lang="en-GB" sz="1200" dirty="0">
              <a:ea typeface="Calibri"/>
              <a:cs typeface="Calibri"/>
            </a:endParaRPr>
          </a:p>
          <a:p>
            <a:pPr algn="just">
              <a:buNone/>
            </a:pPr>
            <a:r>
              <a:rPr lang="en-GB" sz="1200" dirty="0">
                <a:solidFill>
                  <a:srgbClr val="333333"/>
                </a:solidFill>
                <a:ea typeface="+mn-lt"/>
                <a:cs typeface="+mn-lt"/>
              </a:rPr>
              <a:t>Inheritance represents the </a:t>
            </a:r>
            <a:r>
              <a:rPr lang="en-GB" sz="1200" b="1" dirty="0">
                <a:solidFill>
                  <a:srgbClr val="333333"/>
                </a:solidFill>
                <a:ea typeface="+mn-lt"/>
                <a:cs typeface="+mn-lt"/>
              </a:rPr>
              <a:t>IS-A relationship</a:t>
            </a:r>
            <a:r>
              <a:rPr lang="en-GB" sz="1200" dirty="0">
                <a:solidFill>
                  <a:srgbClr val="333333"/>
                </a:solidFill>
                <a:ea typeface="+mn-lt"/>
                <a:cs typeface="+mn-lt"/>
              </a:rPr>
              <a:t> which is also known as a </a:t>
            </a:r>
            <a:r>
              <a:rPr lang="en-GB" sz="1200" i="1" dirty="0">
                <a:solidFill>
                  <a:srgbClr val="333333"/>
                </a:solidFill>
                <a:ea typeface="+mn-lt"/>
                <a:cs typeface="+mn-lt"/>
              </a:rPr>
              <a:t>parent-child</a:t>
            </a:r>
            <a:r>
              <a:rPr lang="en-GB" sz="1200" dirty="0">
                <a:solidFill>
                  <a:srgbClr val="333333"/>
                </a:solidFill>
                <a:ea typeface="+mn-lt"/>
                <a:cs typeface="+mn-lt"/>
              </a:rPr>
              <a:t> relationship.</a:t>
            </a:r>
            <a:endParaRPr lang="en-GB" sz="1200" dirty="0"/>
          </a:p>
          <a:p>
            <a:pPr marL="0" indent="0">
              <a:buNone/>
            </a:pPr>
            <a:r>
              <a:rPr lang="en-US" sz="1200" dirty="0">
                <a:ea typeface="+mn-lt"/>
                <a:cs typeface="+mn-lt"/>
              </a:rPr>
              <a:t>Syntax of inheritance:</a:t>
            </a:r>
          </a:p>
          <a:p>
            <a:pPr marL="0" indent="0">
              <a:buNone/>
            </a:pPr>
            <a:r>
              <a:rPr lang="en-US" sz="1200" dirty="0">
                <a:ea typeface="+mn-lt"/>
                <a:cs typeface="+mn-lt"/>
              </a:rPr>
              <a:t>&lt;child class&gt; extends &lt;parent class&gt;{</a:t>
            </a:r>
          </a:p>
          <a:p>
            <a:pPr marL="0" indent="0">
              <a:buNone/>
            </a:pPr>
            <a:r>
              <a:rPr lang="en-US" sz="1200" dirty="0">
                <a:ea typeface="+mn-lt"/>
                <a:cs typeface="+mn-lt"/>
              </a:rPr>
              <a:t>// field</a:t>
            </a:r>
          </a:p>
          <a:p>
            <a:pPr marL="0" indent="0">
              <a:buNone/>
            </a:pPr>
            <a:r>
              <a:rPr lang="en-US" sz="1200" dirty="0">
                <a:ea typeface="+mn-lt"/>
                <a:cs typeface="+mn-lt"/>
              </a:rPr>
              <a:t>//constructors</a:t>
            </a:r>
          </a:p>
          <a:p>
            <a:pPr marL="0" indent="0">
              <a:buNone/>
            </a:pPr>
            <a:r>
              <a:rPr lang="en-US" sz="1200" dirty="0">
                <a:ea typeface="+mn-lt"/>
                <a:cs typeface="+mn-lt"/>
              </a:rPr>
              <a:t>//methods</a:t>
            </a:r>
          </a:p>
          <a:p>
            <a:pPr marL="0" indent="0">
              <a:buNone/>
            </a:pPr>
            <a:r>
              <a:rPr lang="en-US" sz="1200" dirty="0">
                <a:ea typeface="+mn-lt"/>
                <a:cs typeface="+mn-lt"/>
              </a:rPr>
              <a:t>}</a:t>
            </a:r>
            <a:endParaRPr lang="en-GB" sz="1200" dirty="0">
              <a:ea typeface="Calibri"/>
              <a:cs typeface="Calibri"/>
            </a:endParaRPr>
          </a:p>
          <a:p>
            <a:pPr algn="just">
              <a:buNone/>
            </a:pPr>
            <a:r>
              <a:rPr lang="en-US" sz="1400">
                <a:solidFill>
                  <a:srgbClr val="610B4B"/>
                </a:solidFill>
              </a:rPr>
              <a:t>Why use inheritance in java?</a:t>
            </a:r>
            <a:endParaRPr lang="en-US" sz="1200">
              <a:solidFill>
                <a:srgbClr val="000000"/>
              </a:solidFill>
              <a:ea typeface="+mn-lt"/>
              <a:cs typeface="+mn-lt"/>
            </a:endParaRPr>
          </a:p>
          <a:p>
            <a:pPr algn="just">
              <a:buFont typeface="Wingdings" panose="020B0604020202020204" pitchFamily="34" charset="0"/>
              <a:buChar char="ü"/>
            </a:pPr>
            <a:r>
              <a:rPr lang="en-US" sz="1200" dirty="0">
                <a:solidFill>
                  <a:srgbClr val="000000"/>
                </a:solidFill>
                <a:ea typeface="+mn-lt"/>
                <a:cs typeface="+mn-lt"/>
              </a:rPr>
              <a:t>For method </a:t>
            </a:r>
            <a:r>
              <a:rPr lang="en-US" sz="1200">
                <a:solidFill>
                  <a:srgbClr val="000000"/>
                </a:solidFill>
                <a:ea typeface="+mn-lt"/>
                <a:cs typeface="+mn-lt"/>
              </a:rPr>
              <a:t>overriding</a:t>
            </a:r>
            <a:r>
              <a:rPr lang="en-US" sz="1200" dirty="0">
                <a:solidFill>
                  <a:srgbClr val="000000"/>
                </a:solidFill>
                <a:ea typeface="+mn-lt"/>
                <a:cs typeface="+mn-lt"/>
              </a:rPr>
              <a:t>.</a:t>
            </a:r>
          </a:p>
          <a:p>
            <a:pPr algn="just">
              <a:buFont typeface="Wingdings" panose="020B0604020202020204" pitchFamily="34" charset="0"/>
              <a:buChar char="ü"/>
            </a:pPr>
            <a:r>
              <a:rPr lang="en-US" sz="1200">
                <a:solidFill>
                  <a:srgbClr val="000000"/>
                </a:solidFill>
                <a:ea typeface="+mn-lt"/>
                <a:cs typeface="+mn-lt"/>
              </a:rPr>
              <a:t>For Code Reusability.</a:t>
            </a:r>
            <a:endParaRPr lang="en-US" sz="1200">
              <a:ea typeface="Calibri" panose="020F0502020204030204"/>
              <a:cs typeface="Calibri" panose="020F0502020204030204"/>
            </a:endParaRPr>
          </a:p>
          <a:p>
            <a:pPr marL="0" indent="0">
              <a:buNone/>
            </a:pPr>
            <a:r>
              <a:rPr lang="en-US" sz="1200" dirty="0">
                <a:ea typeface="Calibri"/>
                <a:cs typeface="Calibri"/>
              </a:rPr>
              <a:t>Class activity 1B : Let's see how to use  inheritance in java to achieve code re-</a:t>
            </a:r>
            <a:r>
              <a:rPr lang="en-US" sz="1200">
                <a:ea typeface="Calibri"/>
                <a:cs typeface="Calibri"/>
              </a:rPr>
              <a:t>useability</a:t>
            </a:r>
            <a:r>
              <a:rPr lang="en-US" sz="1200" dirty="0">
                <a:ea typeface="Calibri"/>
                <a:cs typeface="Calibri"/>
              </a:rPr>
              <a:t> where a sub-class inherit from a super-class.</a:t>
            </a:r>
          </a:p>
          <a:p>
            <a:pPr marL="0" indent="0">
              <a:buNone/>
            </a:pPr>
            <a:r>
              <a:rPr lang="en-US" sz="1200" dirty="0"/>
              <a:t>Class exercise 1A : create a class called parent with a field color and class called child, your child class should inherit the parent field. Create a main class to instantiate your child class and access the parent color. Remember to create a display method to print out the color in your parent class</a:t>
            </a:r>
            <a:br>
              <a:rPr lang="en-US" dirty="0"/>
            </a:br>
            <a:endParaRPr lang="en-US">
              <a:cs typeface="Calibri"/>
            </a:endParaRPr>
          </a:p>
        </p:txBody>
      </p:sp>
    </p:spTree>
    <p:extLst>
      <p:ext uri="{BB962C8B-B14F-4D97-AF65-F5344CB8AC3E}">
        <p14:creationId xmlns:p14="http://schemas.microsoft.com/office/powerpoint/2010/main" val="87375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2A8F-2ABD-3657-4E0D-1AE5629FB6C5}"/>
              </a:ext>
            </a:extLst>
          </p:cNvPr>
          <p:cNvSpPr>
            <a:spLocks noGrp="1"/>
          </p:cNvSpPr>
          <p:nvPr>
            <p:ph type="title"/>
          </p:nvPr>
        </p:nvSpPr>
        <p:spPr/>
        <p:txBody>
          <a:bodyPr/>
          <a:lstStyle/>
          <a:p>
            <a:pPr algn="ctr"/>
            <a:r>
              <a:rPr lang="en-GB" b="1">
                <a:solidFill>
                  <a:schemeClr val="accent6"/>
                </a:solidFill>
                <a:cs typeface="Calibri Light" panose="020F0302020204030204"/>
              </a:rPr>
              <a:t>Principles of OOP cont.</a:t>
            </a:r>
          </a:p>
        </p:txBody>
      </p:sp>
      <p:sp>
        <p:nvSpPr>
          <p:cNvPr id="3" name="Content Placeholder 2">
            <a:extLst>
              <a:ext uri="{FF2B5EF4-FFF2-40B4-BE49-F238E27FC236}">
                <a16:creationId xmlns:a16="http://schemas.microsoft.com/office/drawing/2014/main" id="{F876B997-CDBB-2513-8C18-0CC01C55EFC1}"/>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sz="1400" dirty="0">
                <a:cs typeface="Calibri" panose="020F0502020204030204"/>
              </a:rPr>
              <a:t>What is Polymorphism? :- means to have the ability to exists in more than one form. Polymorphism can be achieved using method overloading and method overriding.</a:t>
            </a:r>
          </a:p>
          <a:p>
            <a:pPr marL="342900" indent="-342900">
              <a:buAutoNum type="arabicPeriod"/>
            </a:pPr>
            <a:r>
              <a:rPr lang="en-GB" sz="1400" dirty="0">
                <a:cs typeface="Calibri" panose="020F0502020204030204"/>
              </a:rPr>
              <a:t>What is Method overloading? :-  if a class has multiple methods with the same name but difference in parameters, it is known as method overloading.</a:t>
            </a:r>
            <a:endParaRPr lang="en-GB" sz="1400" dirty="0">
              <a:ea typeface="Calibri"/>
              <a:cs typeface="Calibri" panose="020F0502020204030204"/>
            </a:endParaRPr>
          </a:p>
          <a:p>
            <a:pPr marL="0" indent="0">
              <a:buNone/>
            </a:pPr>
            <a:r>
              <a:rPr lang="en-GB" sz="1400" dirty="0">
                <a:cs typeface="Calibri" panose="020F0502020204030204"/>
              </a:rPr>
              <a:t>Why do we have to use it? :- </a:t>
            </a:r>
            <a:endParaRPr lang="en-GB" sz="1400" dirty="0">
              <a:ea typeface="Calibri"/>
              <a:cs typeface="Calibri" panose="020F0502020204030204"/>
            </a:endParaRPr>
          </a:p>
          <a:p>
            <a:pPr marL="0" indent="0">
              <a:buNone/>
            </a:pPr>
            <a:r>
              <a:rPr lang="en-GB" sz="1400">
                <a:cs typeface="Calibri" panose="020F0502020204030204"/>
              </a:rPr>
              <a:t>I. Readability</a:t>
            </a:r>
            <a:r>
              <a:rPr lang="en-GB" sz="1400" dirty="0">
                <a:cs typeface="Calibri" panose="020F0502020204030204"/>
              </a:rPr>
              <a:t> :- if we have to perform only one operation, having same name for the methods increases the readability of the program, and helps us figure out the program quickly. E.g. we might have a method to calculate areas of various shapes based on different parameters.</a:t>
            </a:r>
            <a:endParaRPr lang="en-GB" sz="1400" dirty="0">
              <a:ea typeface="Calibri" panose="020F0502020204030204"/>
              <a:cs typeface="Calibri" panose="020F0502020204030204"/>
            </a:endParaRPr>
          </a:p>
          <a:p>
            <a:pPr marL="0" indent="0">
              <a:buNone/>
            </a:pPr>
            <a:r>
              <a:rPr lang="en-GB" sz="1400" dirty="0">
                <a:cs typeface="Calibri" panose="020F0502020204030204"/>
              </a:rPr>
              <a:t>Public double </a:t>
            </a:r>
            <a:r>
              <a:rPr lang="en-GB" sz="1400" dirty="0" err="1">
                <a:cs typeface="Calibri" panose="020F0502020204030204"/>
              </a:rPr>
              <a:t>calculateArea</a:t>
            </a:r>
            <a:r>
              <a:rPr lang="en-GB" sz="1400" dirty="0">
                <a:cs typeface="Calibri" panose="020F0502020204030204"/>
              </a:rPr>
              <a:t>(double radius){</a:t>
            </a:r>
            <a:endParaRPr lang="en-GB" sz="1400" dirty="0">
              <a:ea typeface="Calibri"/>
              <a:cs typeface="Calibri" panose="020F0502020204030204"/>
            </a:endParaRPr>
          </a:p>
          <a:p>
            <a:pPr marL="0" indent="0">
              <a:buNone/>
            </a:pPr>
            <a:r>
              <a:rPr lang="en-GB" sz="1400" dirty="0">
                <a:cs typeface="Calibri" panose="020F0502020204030204"/>
              </a:rPr>
              <a:t>// calculate area of a circle</a:t>
            </a:r>
            <a:endParaRPr lang="en-GB" sz="1400" dirty="0">
              <a:ea typeface="Calibri"/>
              <a:cs typeface="Calibri" panose="020F0502020204030204"/>
            </a:endParaRPr>
          </a:p>
          <a:p>
            <a:pPr marL="0" indent="0">
              <a:buNone/>
            </a:pPr>
            <a:r>
              <a:rPr lang="en-GB" sz="1400" dirty="0">
                <a:cs typeface="Calibri" panose="020F0502020204030204"/>
              </a:rPr>
              <a:t>}</a:t>
            </a:r>
            <a:endParaRPr lang="en-GB" sz="1400" dirty="0">
              <a:ea typeface="Calibri"/>
              <a:cs typeface="Calibri" panose="020F0502020204030204"/>
            </a:endParaRPr>
          </a:p>
          <a:p>
            <a:pPr marL="0" indent="0">
              <a:buNone/>
            </a:pPr>
            <a:r>
              <a:rPr lang="en-GB" sz="1400" dirty="0">
                <a:ea typeface="+mn-lt"/>
                <a:cs typeface="+mn-lt"/>
              </a:rPr>
              <a:t>Public double </a:t>
            </a:r>
            <a:r>
              <a:rPr lang="en-GB" sz="1400" dirty="0" err="1">
                <a:ea typeface="+mn-lt"/>
                <a:cs typeface="+mn-lt"/>
              </a:rPr>
              <a:t>calculateArea</a:t>
            </a:r>
            <a:r>
              <a:rPr lang="en-GB" sz="1400" dirty="0">
                <a:ea typeface="+mn-lt"/>
                <a:cs typeface="+mn-lt"/>
              </a:rPr>
              <a:t>(double length, double width){</a:t>
            </a:r>
            <a:endParaRPr lang="en-US" sz="1400" dirty="0">
              <a:ea typeface="+mn-lt"/>
              <a:cs typeface="+mn-lt"/>
            </a:endParaRPr>
          </a:p>
          <a:p>
            <a:pPr marL="0" indent="0">
              <a:buNone/>
            </a:pPr>
            <a:r>
              <a:rPr lang="en-GB" sz="1400" dirty="0">
                <a:ea typeface="+mn-lt"/>
                <a:cs typeface="+mn-lt"/>
              </a:rPr>
              <a:t>// calculate area of a rectangle</a:t>
            </a:r>
            <a:endParaRPr lang="en-US" sz="1400" dirty="0">
              <a:ea typeface="+mn-lt"/>
              <a:cs typeface="+mn-lt"/>
            </a:endParaRPr>
          </a:p>
          <a:p>
            <a:pPr marL="0" indent="0">
              <a:buNone/>
            </a:pPr>
            <a:r>
              <a:rPr lang="en-GB" sz="1400" dirty="0">
                <a:ea typeface="+mn-lt"/>
                <a:cs typeface="+mn-lt"/>
              </a:rPr>
              <a:t>}</a:t>
            </a:r>
          </a:p>
          <a:p>
            <a:pPr marL="0" indent="0">
              <a:buNone/>
            </a:pPr>
            <a:r>
              <a:rPr lang="en-GB" sz="1400" dirty="0">
                <a:cs typeface="Calibri"/>
              </a:rPr>
              <a:t>ii. convenience :- method overloading provides a convenient way to offer multiple versions of a method, catering to different use cases.</a:t>
            </a:r>
            <a:endParaRPr lang="en-GB" sz="1400" dirty="0">
              <a:ea typeface="Calibri" panose="020F0502020204030204"/>
              <a:cs typeface="Calibri"/>
            </a:endParaRPr>
          </a:p>
          <a:p>
            <a:pPr marL="0" indent="0">
              <a:buNone/>
            </a:pPr>
            <a:r>
              <a:rPr lang="en-GB" sz="1400" dirty="0">
                <a:ea typeface="Calibri" panose="020F0502020204030204"/>
                <a:cs typeface="Calibri"/>
              </a:rPr>
              <a:t>iii. compile-time polymorphism :- compile-time polymorphism occurs were the compiler determines the appropriate method to call based on the method signature and arguments provided, which leads to efficient code execution.</a:t>
            </a:r>
          </a:p>
          <a:p>
            <a:pPr marL="0" indent="0">
              <a:buNone/>
            </a:pPr>
            <a:r>
              <a:rPr lang="en-GB" sz="1400" dirty="0">
                <a:ea typeface="Calibri" panose="020F0502020204030204"/>
                <a:cs typeface="Calibri"/>
              </a:rPr>
              <a:t>iv. Code-reusability :- by overloading methods, you can re-use same method name for similar task, promoting code re-useability.</a:t>
            </a:r>
          </a:p>
        </p:txBody>
      </p:sp>
    </p:spTree>
    <p:extLst>
      <p:ext uri="{BB962C8B-B14F-4D97-AF65-F5344CB8AC3E}">
        <p14:creationId xmlns:p14="http://schemas.microsoft.com/office/powerpoint/2010/main" val="150716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6EBF-D676-13CD-693A-DB1D4B4E1F81}"/>
              </a:ext>
            </a:extLst>
          </p:cNvPr>
          <p:cNvSpPr>
            <a:spLocks noGrp="1"/>
          </p:cNvSpPr>
          <p:nvPr>
            <p:ph type="title"/>
          </p:nvPr>
        </p:nvSpPr>
        <p:spPr/>
        <p:txBody>
          <a:bodyPr/>
          <a:lstStyle/>
          <a:p>
            <a:pPr algn="ctr"/>
            <a:r>
              <a:rPr lang="en-GB" b="1">
                <a:solidFill>
                  <a:schemeClr val="accent6"/>
                </a:solidFill>
                <a:ea typeface="+mj-lt"/>
                <a:cs typeface="+mj-lt"/>
              </a:rPr>
              <a:t>Principles of OOP cont.</a:t>
            </a:r>
            <a:endParaRPr lang="en-GB">
              <a:solidFill>
                <a:schemeClr val="accent6"/>
              </a:solidFill>
              <a:ea typeface="+mj-lt"/>
              <a:cs typeface="+mj-lt"/>
            </a:endParaRPr>
          </a:p>
          <a:p>
            <a:endParaRPr lang="en-GB">
              <a:ea typeface="Calibri Light"/>
              <a:cs typeface="Calibri Light"/>
            </a:endParaRPr>
          </a:p>
        </p:txBody>
      </p:sp>
      <p:sp>
        <p:nvSpPr>
          <p:cNvPr id="3" name="Content Placeholder 2">
            <a:extLst>
              <a:ext uri="{FF2B5EF4-FFF2-40B4-BE49-F238E27FC236}">
                <a16:creationId xmlns:a16="http://schemas.microsoft.com/office/drawing/2014/main" id="{909ADD5B-BEE9-1520-3082-723B0AE5A2DD}"/>
              </a:ext>
            </a:extLst>
          </p:cNvPr>
          <p:cNvSpPr>
            <a:spLocks noGrp="1"/>
          </p:cNvSpPr>
          <p:nvPr>
            <p:ph idx="1"/>
          </p:nvPr>
        </p:nvSpPr>
        <p:spPr/>
        <p:txBody>
          <a:bodyPr vert="horz" lIns="91440" tIns="45720" rIns="91440" bIns="45720" rtlCol="0" anchor="t">
            <a:normAutofit lnSpcReduction="10000"/>
          </a:bodyPr>
          <a:lstStyle/>
          <a:p>
            <a:pPr marL="0" indent="0">
              <a:buNone/>
            </a:pPr>
            <a:r>
              <a:rPr lang="en-GB" sz="1200">
                <a:ea typeface="Calibri" panose="020F0502020204030204"/>
                <a:cs typeface="Calibri" panose="020F0502020204030204"/>
              </a:rPr>
              <a:t>Class activity 2A :-- showing how to use method overloading – changing number of arguments:</a:t>
            </a:r>
          </a:p>
          <a:p>
            <a:pPr marL="0" indent="0">
              <a:buNone/>
            </a:pPr>
            <a:r>
              <a:rPr lang="en-GB" sz="1200">
                <a:ea typeface="+mn-lt"/>
                <a:cs typeface="+mn-lt"/>
              </a:rPr>
              <a:t>Class activity 2B :-- showing how to use method overloading – changing data type of arguments:</a:t>
            </a:r>
            <a:endParaRPr lang="en-GB"/>
          </a:p>
          <a:p>
            <a:pPr marL="0" indent="0">
              <a:buNone/>
            </a:pPr>
            <a:r>
              <a:rPr lang="en-GB" sz="1200">
                <a:ea typeface="Calibri" panose="020F0502020204030204"/>
                <a:cs typeface="Calibri" panose="020F0502020204030204"/>
              </a:rPr>
              <a:t>This class activity shows you how to use method overloading to achieve polymorphism.</a:t>
            </a:r>
          </a:p>
          <a:p>
            <a:pPr marL="0" indent="0">
              <a:buNone/>
            </a:pPr>
            <a:endParaRPr lang="en-GB" sz="1200">
              <a:ea typeface="Calibri" panose="020F0502020204030204"/>
              <a:cs typeface="Calibri" panose="020F0502020204030204"/>
            </a:endParaRPr>
          </a:p>
          <a:p>
            <a:pPr marL="0" indent="0">
              <a:buNone/>
            </a:pPr>
            <a:r>
              <a:rPr lang="en-GB" sz="1200">
                <a:ea typeface="Calibri" panose="020F0502020204030204"/>
                <a:cs typeface="Calibri" panose="020F0502020204030204"/>
              </a:rPr>
              <a:t>2. what is method overriding? :- if a sub-class (child class) have the same method as that declared in the super-class (parent class) it is known as method overriding in java. That is when a sub-class provides the specific implementation of the method that has been declared by one of it's parent class, it's known as method overriding.</a:t>
            </a:r>
          </a:p>
          <a:p>
            <a:pPr marL="0" indent="0">
              <a:buNone/>
            </a:pPr>
            <a:r>
              <a:rPr lang="en-GB" sz="1200">
                <a:ea typeface="Calibri" panose="020F0502020204030204"/>
                <a:cs typeface="Calibri" panose="020F0502020204030204"/>
              </a:rPr>
              <a:t>Why do we use method overriding? :</a:t>
            </a:r>
          </a:p>
          <a:p>
            <a:pPr>
              <a:buAutoNum type="romanLcPeriod"/>
            </a:pPr>
            <a:r>
              <a:rPr lang="en-GB" sz="1200">
                <a:ea typeface="Calibri" panose="020F0502020204030204"/>
                <a:cs typeface="Calibri" panose="020F0502020204030204"/>
              </a:rPr>
              <a:t>Runtime polymorphism :- with method overriding you can invoke the same method on objects of different classes, and the behaviour will be determined at run time based on the actual type of the object. In essence we can have </a:t>
            </a:r>
            <a:r>
              <a:rPr lang="en-GB" sz="1200" err="1">
                <a:ea typeface="Calibri" panose="020F0502020204030204"/>
                <a:cs typeface="Calibri" panose="020F0502020204030204"/>
              </a:rPr>
              <a:t>makeSound</a:t>
            </a:r>
            <a:r>
              <a:rPr lang="en-GB" sz="1200">
                <a:ea typeface="Calibri" panose="020F0502020204030204"/>
                <a:cs typeface="Calibri" panose="020F0502020204030204"/>
              </a:rPr>
              <a:t>() method that print "make some generic sound" in a parent class called Animal, which is being overridden by a child class called Dog that prints "woof </a:t>
            </a:r>
            <a:r>
              <a:rPr lang="en-GB" sz="1200" err="1">
                <a:ea typeface="Calibri" panose="020F0502020204030204"/>
                <a:cs typeface="Calibri" panose="020F0502020204030204"/>
              </a:rPr>
              <a:t>woof</a:t>
            </a:r>
            <a:r>
              <a:rPr lang="en-GB" sz="1200">
                <a:ea typeface="Calibri" panose="020F0502020204030204"/>
                <a:cs typeface="Calibri" panose="020F0502020204030204"/>
              </a:rPr>
              <a:t>", we can also override the </a:t>
            </a:r>
            <a:r>
              <a:rPr lang="en-GB" sz="1200" err="1">
                <a:ea typeface="Calibri" panose="020F0502020204030204"/>
                <a:cs typeface="Calibri" panose="020F0502020204030204"/>
              </a:rPr>
              <a:t>makeSound</a:t>
            </a:r>
            <a:r>
              <a:rPr lang="en-GB" sz="1200">
                <a:ea typeface="Calibri" panose="020F0502020204030204"/>
                <a:cs typeface="Calibri" panose="020F0502020204030204"/>
              </a:rPr>
              <a:t>() method in a Cat class to print "meow".</a:t>
            </a:r>
          </a:p>
          <a:p>
            <a:pPr>
              <a:buAutoNum type="romanLcPeriod"/>
            </a:pPr>
            <a:r>
              <a:rPr lang="en-GB" sz="1200">
                <a:ea typeface="Calibri" panose="020F0502020204030204"/>
                <a:cs typeface="Calibri" panose="020F0502020204030204"/>
              </a:rPr>
              <a:t>Code re-useability :- it promotes code re-useability by allowing a sub-class to re-use the method of it's super class.</a:t>
            </a:r>
          </a:p>
          <a:p>
            <a:pPr>
              <a:buAutoNum type="romanLcPeriod"/>
            </a:pPr>
            <a:r>
              <a:rPr lang="en-GB" sz="1200">
                <a:ea typeface="Calibri" panose="020F0502020204030204"/>
                <a:cs typeface="Calibri" panose="020F0502020204030204"/>
              </a:rPr>
              <a:t>Flexibility and extensibility :- sub-classes can extend the functionality of their super class by providing their own implementation of certain methods without affecting the correctness of the program.</a:t>
            </a:r>
          </a:p>
          <a:p>
            <a:pPr marL="0" indent="0">
              <a:buNone/>
            </a:pPr>
            <a:r>
              <a:rPr lang="en-GB" sz="1200">
                <a:ea typeface="Calibri" panose="020F0502020204030204"/>
                <a:cs typeface="Calibri" panose="020F0502020204030204"/>
              </a:rPr>
              <a:t>Rules of using method overriding :</a:t>
            </a:r>
          </a:p>
          <a:p>
            <a:pPr>
              <a:buAutoNum type="romanLcPeriod"/>
            </a:pPr>
            <a:r>
              <a:rPr lang="en-GB" sz="1200">
                <a:ea typeface="Calibri" panose="020F0502020204030204"/>
                <a:cs typeface="Calibri" panose="020F0502020204030204"/>
              </a:rPr>
              <a:t>Method in child class must have the same name as with the parent class.</a:t>
            </a:r>
          </a:p>
          <a:p>
            <a:pPr>
              <a:buAutoNum type="romanLcPeriod"/>
            </a:pPr>
            <a:r>
              <a:rPr lang="en-GB" sz="1200">
                <a:ea typeface="Calibri" panose="020F0502020204030204"/>
                <a:cs typeface="Calibri" panose="020F0502020204030204"/>
              </a:rPr>
              <a:t>Method in child class must have same parameters as with the parent class.</a:t>
            </a:r>
          </a:p>
          <a:p>
            <a:pPr>
              <a:buAutoNum type="romanLcPeriod"/>
            </a:pPr>
            <a:r>
              <a:rPr lang="en-GB" sz="1200">
                <a:ea typeface="Calibri" panose="020F0502020204030204"/>
                <a:cs typeface="Calibri" panose="020F0502020204030204"/>
              </a:rPr>
              <a:t>The child class must be sharing relationship with the parent class through inheritance</a:t>
            </a:r>
          </a:p>
          <a:p>
            <a:pPr marL="0" indent="0">
              <a:buNone/>
            </a:pPr>
            <a:endParaRPr lang="en-GB" sz="1200">
              <a:ea typeface="Calibri" panose="020F0502020204030204"/>
              <a:cs typeface="Calibri" panose="020F0502020204030204"/>
            </a:endParaRPr>
          </a:p>
          <a:p>
            <a:pPr marL="0" indent="0">
              <a:buNone/>
            </a:pPr>
            <a:endParaRPr lang="en-GB" sz="1200">
              <a:ea typeface="Calibri" panose="020F0502020204030204"/>
              <a:cs typeface="Calibri" panose="020F0502020204030204"/>
            </a:endParaRPr>
          </a:p>
        </p:txBody>
      </p:sp>
    </p:spTree>
    <p:extLst>
      <p:ext uri="{BB962C8B-B14F-4D97-AF65-F5344CB8AC3E}">
        <p14:creationId xmlns:p14="http://schemas.microsoft.com/office/powerpoint/2010/main" val="31712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F318-93D6-EF19-F96C-E7160457A17B}"/>
              </a:ext>
            </a:extLst>
          </p:cNvPr>
          <p:cNvSpPr>
            <a:spLocks noGrp="1"/>
          </p:cNvSpPr>
          <p:nvPr>
            <p:ph type="title"/>
          </p:nvPr>
        </p:nvSpPr>
        <p:spPr/>
        <p:txBody>
          <a:bodyPr/>
          <a:lstStyle/>
          <a:p>
            <a:pPr algn="ctr"/>
            <a:r>
              <a:rPr lang="en-GB" b="1">
                <a:solidFill>
                  <a:schemeClr val="accent6"/>
                </a:solidFill>
                <a:ea typeface="+mj-lt"/>
                <a:cs typeface="+mj-lt"/>
              </a:rPr>
              <a:t>Principles of OOP cont.</a:t>
            </a:r>
            <a:endParaRPr lang="en-GB">
              <a:solidFill>
                <a:srgbClr val="70AD47"/>
              </a:solidFill>
              <a:ea typeface="+mj-lt"/>
              <a:cs typeface="+mj-lt"/>
            </a:endParaRPr>
          </a:p>
          <a:p>
            <a:endParaRPr lang="en-GB">
              <a:ea typeface="Calibri Light"/>
              <a:cs typeface="Calibri Light"/>
            </a:endParaRPr>
          </a:p>
        </p:txBody>
      </p:sp>
      <p:sp>
        <p:nvSpPr>
          <p:cNvPr id="3" name="Content Placeholder 2">
            <a:extLst>
              <a:ext uri="{FF2B5EF4-FFF2-40B4-BE49-F238E27FC236}">
                <a16:creationId xmlns:a16="http://schemas.microsoft.com/office/drawing/2014/main" id="{14D12A46-A481-D195-798D-A1879781068D}"/>
              </a:ext>
            </a:extLst>
          </p:cNvPr>
          <p:cNvSpPr>
            <a:spLocks noGrp="1"/>
          </p:cNvSpPr>
          <p:nvPr>
            <p:ph idx="1"/>
          </p:nvPr>
        </p:nvSpPr>
        <p:spPr/>
        <p:txBody>
          <a:bodyPr vert="horz" lIns="91440" tIns="45720" rIns="91440" bIns="45720" rtlCol="0" anchor="t">
            <a:normAutofit/>
          </a:bodyPr>
          <a:lstStyle/>
          <a:p>
            <a:pPr marL="0" indent="0">
              <a:buNone/>
            </a:pPr>
            <a:r>
              <a:rPr lang="en-GB" sz="1200">
                <a:ea typeface="Calibri" panose="020F0502020204030204"/>
                <a:cs typeface="Calibri" panose="020F0502020204030204"/>
              </a:rPr>
              <a:t>Class activity 3A – let's understand the problem if we do not use method overriding :</a:t>
            </a:r>
          </a:p>
          <a:p>
            <a:pPr marL="0" indent="0">
              <a:buNone/>
            </a:pPr>
            <a:r>
              <a:rPr lang="en-GB" sz="1200">
                <a:ea typeface="Calibri" panose="020F0502020204030204"/>
                <a:cs typeface="Calibri" panose="020F0502020204030204"/>
              </a:rPr>
              <a:t>Class exercise  – </a:t>
            </a:r>
            <a:r>
              <a:rPr lang="en-US" sz="1300">
                <a:ea typeface="+mn-lt"/>
                <a:cs typeface="+mn-lt"/>
              </a:rPr>
              <a:t>Write a Java program to create a class called Animal with a method called </a:t>
            </a:r>
            <a:r>
              <a:rPr lang="en-US" sz="1300" err="1">
                <a:ea typeface="+mn-lt"/>
                <a:cs typeface="+mn-lt"/>
              </a:rPr>
              <a:t>makeSound</a:t>
            </a:r>
            <a:r>
              <a:rPr lang="en-US" sz="1300">
                <a:ea typeface="+mn-lt"/>
                <a:cs typeface="+mn-lt"/>
              </a:rPr>
              <a:t>() that prints "some generic sound". Create a subclass called Dog that overrides the </a:t>
            </a:r>
            <a:r>
              <a:rPr lang="en-US" sz="1300" err="1">
                <a:ea typeface="+mn-lt"/>
                <a:cs typeface="+mn-lt"/>
              </a:rPr>
              <a:t>makeSound</a:t>
            </a:r>
            <a:r>
              <a:rPr lang="en-US" sz="1300">
                <a:ea typeface="+mn-lt"/>
                <a:cs typeface="+mn-lt"/>
              </a:rPr>
              <a:t>() method to print "bark". Create an instance of your Dog class to call the </a:t>
            </a:r>
            <a:r>
              <a:rPr lang="en-US" sz="1300" err="1">
                <a:ea typeface="+mn-lt"/>
                <a:cs typeface="+mn-lt"/>
              </a:rPr>
              <a:t>makeSound</a:t>
            </a:r>
            <a:r>
              <a:rPr lang="en-US" sz="1300">
                <a:ea typeface="+mn-lt"/>
                <a:cs typeface="+mn-lt"/>
              </a:rPr>
              <a:t>() method.</a:t>
            </a:r>
          </a:p>
          <a:p>
            <a:pPr marL="0" indent="0">
              <a:buNone/>
            </a:pPr>
            <a:r>
              <a:rPr lang="en-US" sz="1300">
                <a:ea typeface="+mn-lt"/>
                <a:cs typeface="+mn-lt"/>
              </a:rPr>
              <a:t>Class exercise  – peer-to-peer programming : </a:t>
            </a:r>
            <a:r>
              <a:rPr lang="en-US" sz="1200">
                <a:solidFill>
                  <a:srgbClr val="333333"/>
                </a:solidFill>
                <a:ea typeface="+mn-lt"/>
                <a:cs typeface="+mn-lt"/>
              </a:rPr>
              <a:t>Consider a banking scenario where CBN is a parent class that provides functionality to get the rate of interest at 0%. However, the rate of interest varies according to banks. For example, UBA, GTB and ZENITH banks could provide 8%, 7%, and 9% rate of interest.</a:t>
            </a:r>
          </a:p>
          <a:p>
            <a:pPr marL="0" indent="0">
              <a:buNone/>
            </a:pPr>
            <a:r>
              <a:rPr lang="en-US" sz="1200">
                <a:solidFill>
                  <a:srgbClr val="333333"/>
                </a:solidFill>
                <a:ea typeface="+mn-lt"/>
                <a:cs typeface="+mn-lt"/>
              </a:rPr>
              <a:t>Encapsulation :- what is java encapsulation? -- encapsulation refers to the wrapping of data(attributes or fields) and methods(functions and procedures) that operates on the data into a single unit. It also involves controlling access to the internal details of the object. In java, encapsulation is achieved through the use of access modfiers such as private and protected which control the visibility of the class members(fields and methods) to the outside world.</a:t>
            </a:r>
          </a:p>
          <a:p>
            <a:pPr marL="0" indent="0">
              <a:buNone/>
            </a:pPr>
            <a:r>
              <a:rPr lang="en-US" sz="1200">
                <a:solidFill>
                  <a:srgbClr val="333333"/>
                </a:solidFill>
                <a:ea typeface="+mn-lt"/>
                <a:cs typeface="+mn-lt"/>
              </a:rPr>
              <a:t>Why is encapsulation used in java? :-</a:t>
            </a:r>
          </a:p>
          <a:p>
            <a:pPr>
              <a:buAutoNum type="romanLcPeriod"/>
            </a:pPr>
            <a:r>
              <a:rPr lang="en-US" sz="1200">
                <a:solidFill>
                  <a:srgbClr val="333333"/>
                </a:solidFill>
                <a:ea typeface="+mn-lt"/>
                <a:cs typeface="+mn-lt"/>
              </a:rPr>
              <a:t>Data hiding :- it hide the internal implementation details of the class from the user and exposes only what is necessary.</a:t>
            </a:r>
          </a:p>
          <a:p>
            <a:pPr>
              <a:buAutoNum type="romanLcPeriod"/>
            </a:pPr>
            <a:r>
              <a:rPr lang="en-US" sz="1200">
                <a:solidFill>
                  <a:srgbClr val="333333"/>
                </a:solidFill>
                <a:ea typeface="+mn-lt"/>
                <a:cs typeface="+mn-lt"/>
              </a:rPr>
              <a:t>Security :- it helps in protecting the internal state of an object by restricting direct access to it's data, this prevent unauthorized access or modification of the objects internal details.</a:t>
            </a:r>
          </a:p>
          <a:p>
            <a:pPr>
              <a:buAutoNum type="romanLcPeriod"/>
            </a:pPr>
            <a:r>
              <a:rPr lang="en-US" sz="1200">
                <a:solidFill>
                  <a:srgbClr val="333333"/>
                </a:solidFill>
                <a:ea typeface="+mn-lt"/>
                <a:cs typeface="+mn-lt"/>
              </a:rPr>
              <a:t>Controlled access :- through the use of getters and setters you can make the class read or write only.</a:t>
            </a:r>
          </a:p>
          <a:p>
            <a:pPr marL="0" indent="0">
              <a:buNone/>
            </a:pPr>
            <a:r>
              <a:rPr lang="en-US" sz="1200">
                <a:solidFill>
                  <a:srgbClr val="333333"/>
                </a:solidFill>
                <a:ea typeface="+mn-lt"/>
                <a:cs typeface="+mn-lt"/>
              </a:rPr>
              <a:t>Class activity 4A -- How to use encapsulation? Let's see an example of encapsulation that has only one field with it's getter and setter methods</a:t>
            </a:r>
          </a:p>
        </p:txBody>
      </p:sp>
    </p:spTree>
    <p:extLst>
      <p:ext uri="{BB962C8B-B14F-4D97-AF65-F5344CB8AC3E}">
        <p14:creationId xmlns:p14="http://schemas.microsoft.com/office/powerpoint/2010/main" val="160199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57DB5-2B5D-F661-FE4E-85C8E562E200}"/>
              </a:ext>
            </a:extLst>
          </p:cNvPr>
          <p:cNvSpPr>
            <a:spLocks noGrp="1"/>
          </p:cNvSpPr>
          <p:nvPr>
            <p:ph type="title"/>
          </p:nvPr>
        </p:nvSpPr>
        <p:spPr/>
        <p:txBody>
          <a:bodyPr/>
          <a:lstStyle/>
          <a:p>
            <a:pPr algn="ctr"/>
            <a:r>
              <a:rPr lang="en-GB" b="1">
                <a:solidFill>
                  <a:schemeClr val="accent6"/>
                </a:solidFill>
                <a:ea typeface="+mj-lt"/>
                <a:cs typeface="+mj-lt"/>
              </a:rPr>
              <a:t>Principles of OOP cont.</a:t>
            </a:r>
            <a:endParaRPr lang="en-GB">
              <a:solidFill>
                <a:srgbClr val="70AD47"/>
              </a:solidFill>
              <a:ea typeface="+mj-lt"/>
              <a:cs typeface="+mj-lt"/>
            </a:endParaRPr>
          </a:p>
          <a:p>
            <a:endParaRPr lang="en-GB">
              <a:ea typeface="Calibri Light"/>
              <a:cs typeface="Calibri Light"/>
            </a:endParaRPr>
          </a:p>
        </p:txBody>
      </p:sp>
      <p:sp>
        <p:nvSpPr>
          <p:cNvPr id="3" name="Content Placeholder 2">
            <a:extLst>
              <a:ext uri="{FF2B5EF4-FFF2-40B4-BE49-F238E27FC236}">
                <a16:creationId xmlns:a16="http://schemas.microsoft.com/office/drawing/2014/main" id="{B39A3C81-560D-8417-DA10-80C0AA553D95}"/>
              </a:ext>
            </a:extLst>
          </p:cNvPr>
          <p:cNvSpPr>
            <a:spLocks noGrp="1"/>
          </p:cNvSpPr>
          <p:nvPr>
            <p:ph idx="1"/>
          </p:nvPr>
        </p:nvSpPr>
        <p:spPr/>
        <p:txBody>
          <a:bodyPr vert="horz" lIns="91440" tIns="45720" rIns="91440" bIns="45720" rtlCol="0" anchor="t">
            <a:normAutofit lnSpcReduction="10000"/>
          </a:bodyPr>
          <a:lstStyle/>
          <a:p>
            <a:pPr marL="0" indent="0">
              <a:buNone/>
            </a:pPr>
            <a:r>
              <a:rPr lang="en-GB" sz="1200">
                <a:ea typeface="Calibri" panose="020F0502020204030204"/>
                <a:cs typeface="Calibri" panose="020F0502020204030204"/>
              </a:rPr>
              <a:t>Abstraction :- what is java abstraction? --  abstraction involves simplifying complex systems by modelling classes based on their essential characteristics and ignoring non-essential details. In java we achieve abstraction via abstract classes and interfaces.</a:t>
            </a:r>
          </a:p>
          <a:p>
            <a:r>
              <a:rPr lang="en-GB" sz="1200">
                <a:ea typeface="Calibri" panose="020F0502020204030204"/>
                <a:cs typeface="Calibri" panose="020F0502020204030204"/>
              </a:rPr>
              <a:t>What is an abstract class? :-  an abstract class is a class that can not be instantiated on it's own, and may contain abstract methods. An abstract class needs to be extended and it’s method implemented. An abstract class can not be instantiated.</a:t>
            </a:r>
          </a:p>
          <a:p>
            <a:pPr marL="0" indent="0">
              <a:buNone/>
            </a:pPr>
            <a:r>
              <a:rPr lang="en-GB" sz="1200">
                <a:ea typeface="Calibri" panose="020F0502020204030204"/>
                <a:cs typeface="Calibri" panose="020F0502020204030204"/>
              </a:rPr>
              <a:t>Points to remember :</a:t>
            </a:r>
          </a:p>
          <a:p>
            <a:pPr marL="171450" indent="-171450"/>
            <a:r>
              <a:rPr lang="en-GB" sz="1200">
                <a:ea typeface="Calibri" panose="020F0502020204030204"/>
                <a:cs typeface="Calibri" panose="020F0502020204030204"/>
              </a:rPr>
              <a:t>An abstract class must be declared with an abstract keyword.</a:t>
            </a:r>
          </a:p>
          <a:p>
            <a:pPr marL="171450" indent="-171450"/>
            <a:r>
              <a:rPr lang="en-GB" sz="1200">
                <a:ea typeface="Calibri" panose="020F0502020204030204"/>
                <a:cs typeface="Calibri" panose="020F0502020204030204"/>
              </a:rPr>
              <a:t>It can have abstract and non-abstract methods.</a:t>
            </a:r>
          </a:p>
          <a:p>
            <a:pPr marL="171450" indent="-171450"/>
            <a:r>
              <a:rPr lang="en-GB" sz="1200">
                <a:ea typeface="Calibri" panose="020F0502020204030204"/>
                <a:cs typeface="Calibri" panose="020F0502020204030204"/>
              </a:rPr>
              <a:t>It can not be instantiated.</a:t>
            </a:r>
          </a:p>
          <a:p>
            <a:pPr marL="171450" indent="-171450"/>
            <a:r>
              <a:rPr lang="en-GB" sz="1200">
                <a:ea typeface="Calibri" panose="020F0502020204030204"/>
                <a:cs typeface="Calibri" panose="020F0502020204030204"/>
              </a:rPr>
              <a:t>It can have constructors and static methods.</a:t>
            </a:r>
          </a:p>
          <a:p>
            <a:pPr marL="0" indent="0">
              <a:buNone/>
            </a:pPr>
            <a:r>
              <a:rPr lang="en-GB" sz="1200">
                <a:ea typeface="Calibri" panose="020F0502020204030204"/>
                <a:cs typeface="Calibri" panose="020F0502020204030204"/>
              </a:rPr>
              <a:t>Syntax of an abstract class</a:t>
            </a:r>
          </a:p>
          <a:p>
            <a:pPr marL="0" indent="0">
              <a:buNone/>
            </a:pPr>
            <a:r>
              <a:rPr lang="en-GB" sz="1200">
                <a:ea typeface="Calibri" panose="020F0502020204030204"/>
                <a:cs typeface="Calibri" panose="020F0502020204030204"/>
              </a:rPr>
              <a:t>abstract class A{</a:t>
            </a:r>
          </a:p>
          <a:p>
            <a:pPr marL="0" indent="0">
              <a:buNone/>
            </a:pPr>
            <a:r>
              <a:rPr lang="en-GB" sz="1200">
                <a:ea typeface="Calibri" panose="020F0502020204030204"/>
                <a:cs typeface="Calibri" panose="020F0502020204030204"/>
              </a:rPr>
              <a:t>// fields</a:t>
            </a:r>
          </a:p>
          <a:p>
            <a:pPr marL="0" indent="0">
              <a:buNone/>
            </a:pPr>
            <a:r>
              <a:rPr lang="en-GB" sz="1200">
                <a:ea typeface="Calibri" panose="020F0502020204030204"/>
                <a:cs typeface="Calibri" panose="020F0502020204030204"/>
              </a:rPr>
              <a:t>}</a:t>
            </a:r>
          </a:p>
          <a:p>
            <a:pPr marL="171450" indent="-171450"/>
            <a:r>
              <a:rPr lang="en-GB" sz="1200">
                <a:ea typeface="Calibri" panose="020F0502020204030204"/>
                <a:cs typeface="Calibri" panose="020F0502020204030204"/>
              </a:rPr>
              <a:t>What is an abstract method? -- is a method which is declared as abstract and does not have any implementation.</a:t>
            </a:r>
          </a:p>
          <a:p>
            <a:pPr marL="0" indent="0">
              <a:buNone/>
            </a:pPr>
            <a:r>
              <a:rPr lang="en-GB" sz="1200">
                <a:ea typeface="Calibri" panose="020F0502020204030204"/>
                <a:cs typeface="Calibri" panose="020F0502020204030204"/>
              </a:rPr>
              <a:t>Syntax :</a:t>
            </a:r>
          </a:p>
          <a:p>
            <a:pPr marL="0" indent="0">
              <a:buNone/>
            </a:pPr>
            <a:r>
              <a:rPr lang="en-GB" sz="1200">
                <a:ea typeface="Calibri" panose="020F0502020204030204"/>
                <a:cs typeface="Calibri" panose="020F0502020204030204"/>
              </a:rPr>
              <a:t>Abstract void draw(); // no method body for implementation</a:t>
            </a:r>
          </a:p>
          <a:p>
            <a:pPr marL="171450" indent="-171450"/>
            <a:endParaRPr lang="en-GB" sz="1200">
              <a:ea typeface="Calibri" panose="020F0502020204030204"/>
              <a:cs typeface="Calibri" panose="020F0502020204030204"/>
            </a:endParaRPr>
          </a:p>
          <a:p>
            <a:pPr marL="0" indent="0">
              <a:buNone/>
            </a:pPr>
            <a:endParaRPr lang="en-GB" sz="1200">
              <a:ea typeface="Calibri" panose="020F0502020204030204"/>
              <a:cs typeface="Calibri" panose="020F0502020204030204"/>
            </a:endParaRPr>
          </a:p>
        </p:txBody>
      </p:sp>
    </p:spTree>
    <p:extLst>
      <p:ext uri="{BB962C8B-B14F-4D97-AF65-F5344CB8AC3E}">
        <p14:creationId xmlns:p14="http://schemas.microsoft.com/office/powerpoint/2010/main" val="1539916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Week 3 curriculum scope</vt:lpstr>
      <vt:lpstr>Basics concepts of OOP</vt:lpstr>
      <vt:lpstr>What are OOPs?</vt:lpstr>
      <vt:lpstr>Principles of OOP</vt:lpstr>
      <vt:lpstr>Principles of OOP cont.</vt:lpstr>
      <vt:lpstr>Principles of OOP cont.</vt:lpstr>
      <vt:lpstr>Principles of OOP cont. </vt:lpstr>
      <vt:lpstr>Principles of OOP cont. </vt:lpstr>
      <vt:lpstr>Principles of OOP cont. </vt:lpstr>
      <vt:lpstr>Principles of OOP cont.</vt:lpstr>
      <vt:lpstr>Principles of OOP cont. </vt:lpstr>
      <vt:lpstr>Unit testing</vt:lpstr>
      <vt:lpstr>This and Super keywords</vt:lpstr>
      <vt:lpstr>Final and static keyword</vt:lpstr>
      <vt:lpstr>Final and static keyword </vt:lpstr>
      <vt:lpstr>Introduction to exception handling</vt:lpstr>
      <vt:lpstr>Introduction to exception handling cont. </vt:lpstr>
      <vt:lpstr>Introduction to exception handling cont. </vt:lpstr>
      <vt:lpstr>String class</vt:lpstr>
      <vt:lpstr>String class cont. </vt:lpstr>
      <vt:lpstr>String methods</vt:lpstr>
      <vt:lpstr>String methods cont. </vt:lpstr>
      <vt:lpstr>Java Arrays</vt:lpstr>
      <vt:lpstr>Java Arrays</vt:lpstr>
      <vt:lpstr>Java collections</vt:lpstr>
      <vt:lpstr>Method of Collections interface</vt:lpstr>
      <vt:lpstr> Collections interface </vt:lpstr>
      <vt:lpstr> Collections interface </vt:lpstr>
      <vt:lpstr> Collections interface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2138</cp:revision>
  <dcterms:created xsi:type="dcterms:W3CDTF">2024-01-31T23:04:36Z</dcterms:created>
  <dcterms:modified xsi:type="dcterms:W3CDTF">2024-05-06T12:02:04Z</dcterms:modified>
</cp:coreProperties>
</file>