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7" r:id="rId5"/>
    <p:sldId id="259" r:id="rId6"/>
    <p:sldId id="258" r:id="rId7"/>
    <p:sldId id="264" r:id="rId8"/>
    <p:sldId id="265" r:id="rId9"/>
    <p:sldId id="266" r:id="rId10"/>
    <p:sldId id="267" r:id="rId11"/>
    <p:sldId id="260" r:id="rId12"/>
    <p:sldId id="261" r:id="rId13"/>
    <p:sldId id="263" r:id="rId14"/>
    <p:sldId id="269" r:id="rId15"/>
    <p:sldId id="262" r:id="rId16"/>
    <p:sldId id="268"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196F691-D9C0-325F-EC83-DEE2783DF40B}" name="Vwegba" initials="Vw" userId="S::vwegba@decagonhq.com::da9f3c8b-4009-4d2e-b4cd-997500e48d8b" providerId="AD"/>
  <p188:author id="{7ABDF8C1-F921-A02C-F70D-5E19AD959799}" name="Deborah E." initials="DE" userId="S::deborahe@decagonhq.com::42c9b8d9-4bd5-4386-8805-c53d602cf3d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7D50EB-54C5-9AB5-819E-9DFABCEFFCD6}" v="147" dt="2024-06-06T08:11:53.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B91E67-72C7-42E0-AFEB-E7FDF3AFACA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991CB13-EAD8-4B86-BEA3-21F6A47E97EE}">
      <dgm:prSet/>
      <dgm:spPr/>
      <dgm:t>
        <a:bodyPr/>
        <a:lstStyle/>
        <a:p>
          <a:pPr>
            <a:lnSpc>
              <a:spcPct val="100000"/>
            </a:lnSpc>
          </a:pPr>
          <a:r>
            <a:rPr lang="en-US" b="1">
              <a:solidFill>
                <a:schemeClr val="accent6">
                  <a:lumMod val="75000"/>
                </a:schemeClr>
              </a:solidFill>
              <a:latin typeface="Georgia"/>
            </a:rPr>
            <a:t>Human centric</a:t>
          </a:r>
          <a:r>
            <a:rPr lang="en-US">
              <a:latin typeface="Georgia"/>
            </a:rPr>
            <a:t> : It seeks to deeply understand users' needs, behaviors and experiences to create effective solutions catering to their unique challenges and desires. </a:t>
          </a:r>
        </a:p>
      </dgm:t>
    </dgm:pt>
    <dgm:pt modelId="{2BA7293F-560A-482A-AB35-D7EC72224F8F}" type="parTrans" cxnId="{EC395D91-DA6B-46AE-89DE-FA509B5C0D34}">
      <dgm:prSet/>
      <dgm:spPr/>
      <dgm:t>
        <a:bodyPr/>
        <a:lstStyle/>
        <a:p>
          <a:endParaRPr lang="en-US"/>
        </a:p>
      </dgm:t>
    </dgm:pt>
    <dgm:pt modelId="{9F2CE2A8-20DD-49D3-A78D-887E729734C4}" type="sibTrans" cxnId="{EC395D91-DA6B-46AE-89DE-FA509B5C0D34}">
      <dgm:prSet/>
      <dgm:spPr/>
      <dgm:t>
        <a:bodyPr/>
        <a:lstStyle/>
        <a:p>
          <a:endParaRPr lang="en-US"/>
        </a:p>
      </dgm:t>
    </dgm:pt>
    <dgm:pt modelId="{65F1874E-FDCE-4EB7-B8C5-2BC21D1C065C}">
      <dgm:prSet/>
      <dgm:spPr/>
      <dgm:t>
        <a:bodyPr/>
        <a:lstStyle/>
        <a:p>
          <a:pPr>
            <a:lnSpc>
              <a:spcPct val="100000"/>
            </a:lnSpc>
          </a:pPr>
          <a:r>
            <a:rPr lang="en-US" b="1">
              <a:solidFill>
                <a:schemeClr val="accent6">
                  <a:lumMod val="75000"/>
                </a:schemeClr>
              </a:solidFill>
              <a:latin typeface="Georgia"/>
            </a:rPr>
            <a:t>Iterative process</a:t>
          </a:r>
          <a:r>
            <a:rPr lang="en-US">
              <a:latin typeface="Georgia"/>
            </a:rPr>
            <a:t>: It allows for continuous improvement. Solutions are refined through prototyping and testing, reducing the risk of failure and saving time and resources in the long run.</a:t>
          </a:r>
        </a:p>
      </dgm:t>
    </dgm:pt>
    <dgm:pt modelId="{DE486718-CD75-491B-8170-F83108944444}" type="parTrans" cxnId="{C2214AFB-8376-4BEA-B068-3332F45D1F86}">
      <dgm:prSet/>
      <dgm:spPr/>
      <dgm:t>
        <a:bodyPr/>
        <a:lstStyle/>
        <a:p>
          <a:endParaRPr lang="en-US"/>
        </a:p>
      </dgm:t>
    </dgm:pt>
    <dgm:pt modelId="{EA9DD4E0-0D79-458B-9F1A-BCD2DC392263}" type="sibTrans" cxnId="{C2214AFB-8376-4BEA-B068-3332F45D1F86}">
      <dgm:prSet/>
      <dgm:spPr/>
      <dgm:t>
        <a:bodyPr/>
        <a:lstStyle/>
        <a:p>
          <a:endParaRPr lang="en-US"/>
        </a:p>
      </dgm:t>
    </dgm:pt>
    <dgm:pt modelId="{9B4DEF8C-0143-4BEA-A5DC-57C6270CF05A}">
      <dgm:prSet/>
      <dgm:spPr/>
      <dgm:t>
        <a:bodyPr/>
        <a:lstStyle/>
        <a:p>
          <a:pPr>
            <a:lnSpc>
              <a:spcPct val="100000"/>
            </a:lnSpc>
          </a:pPr>
          <a:r>
            <a:rPr lang="en-US" b="1">
              <a:solidFill>
                <a:schemeClr val="accent6">
                  <a:lumMod val="75000"/>
                </a:schemeClr>
              </a:solidFill>
              <a:latin typeface="Georgia"/>
            </a:rPr>
            <a:t>Redefines problems</a:t>
          </a:r>
          <a:r>
            <a:rPr lang="en-US">
              <a:latin typeface="Georgia"/>
            </a:rPr>
            <a:t>: It emphasizes properly defining the problem, which is often as important as finding the solution. This helps avoid "solution bias" and ensures efforts are directed toward the right problem.</a:t>
          </a:r>
        </a:p>
      </dgm:t>
    </dgm:pt>
    <dgm:pt modelId="{9D2F85FB-6A56-4F17-9016-D471E62105C9}" type="parTrans" cxnId="{D728972E-1827-4765-AEE0-01E5623F91B8}">
      <dgm:prSet/>
      <dgm:spPr/>
      <dgm:t>
        <a:bodyPr/>
        <a:lstStyle/>
        <a:p>
          <a:endParaRPr lang="en-US"/>
        </a:p>
      </dgm:t>
    </dgm:pt>
    <dgm:pt modelId="{AB58F4B6-1161-4A62-BF5E-E5217741067F}" type="sibTrans" cxnId="{D728972E-1827-4765-AEE0-01E5623F91B8}">
      <dgm:prSet/>
      <dgm:spPr/>
      <dgm:t>
        <a:bodyPr/>
        <a:lstStyle/>
        <a:p>
          <a:endParaRPr lang="en-US"/>
        </a:p>
      </dgm:t>
    </dgm:pt>
    <dgm:pt modelId="{B15FC17B-2EB7-4226-8B32-8A1D9B71C729}">
      <dgm:prSet/>
      <dgm:spPr/>
      <dgm:t>
        <a:bodyPr/>
        <a:lstStyle/>
        <a:p>
          <a:pPr>
            <a:lnSpc>
              <a:spcPct val="100000"/>
            </a:lnSpc>
          </a:pPr>
          <a:r>
            <a:rPr lang="en-US" b="1">
              <a:solidFill>
                <a:schemeClr val="accent6">
                  <a:lumMod val="75000"/>
                </a:schemeClr>
              </a:solidFill>
              <a:latin typeface="Georgia"/>
            </a:rPr>
            <a:t>Empathy</a:t>
          </a:r>
          <a:r>
            <a:rPr lang="en-US">
              <a:latin typeface="Georgia"/>
            </a:rPr>
            <a:t>: Design thinking begins with empathy, where designers seek to understand the perspectives, emotions, and pain points of the people they are designing for.</a:t>
          </a:r>
        </a:p>
      </dgm:t>
    </dgm:pt>
    <dgm:pt modelId="{F54D5378-AA98-42F2-B697-903FB278F909}" type="parTrans" cxnId="{C739E079-4C07-4435-B3FD-CBB272380A2E}">
      <dgm:prSet/>
      <dgm:spPr/>
      <dgm:t>
        <a:bodyPr/>
        <a:lstStyle/>
        <a:p>
          <a:endParaRPr lang="en-US"/>
        </a:p>
      </dgm:t>
    </dgm:pt>
    <dgm:pt modelId="{97DFAF2A-5DE0-406A-9642-8D7F89B0053B}" type="sibTrans" cxnId="{C739E079-4C07-4435-B3FD-CBB272380A2E}">
      <dgm:prSet/>
      <dgm:spPr/>
      <dgm:t>
        <a:bodyPr/>
        <a:lstStyle/>
        <a:p>
          <a:endParaRPr lang="en-US"/>
        </a:p>
      </dgm:t>
    </dgm:pt>
    <dgm:pt modelId="{A72E2A81-AC13-496A-A235-3CFC37D023A7}">
      <dgm:prSet/>
      <dgm:spPr/>
      <dgm:t>
        <a:bodyPr/>
        <a:lstStyle/>
        <a:p>
          <a:pPr>
            <a:lnSpc>
              <a:spcPct val="100000"/>
            </a:lnSpc>
          </a:pPr>
          <a:r>
            <a:rPr lang="en-US" b="1">
              <a:solidFill>
                <a:schemeClr val="accent6">
                  <a:lumMod val="75000"/>
                </a:schemeClr>
              </a:solidFill>
              <a:latin typeface="Georgia"/>
            </a:rPr>
            <a:t>Solution based approach</a:t>
          </a:r>
          <a:r>
            <a:rPr lang="en-US">
              <a:latin typeface="Georgia"/>
            </a:rPr>
            <a:t>: The emphasis of design thinking is on the desired outcome rather than the problems. Using a design thinking process, we can solve more complicated problems that require a bit more depth of knowledge and data. </a:t>
          </a:r>
        </a:p>
      </dgm:t>
    </dgm:pt>
    <dgm:pt modelId="{1D7BFCEF-43A4-4FF1-9580-4F82040714FF}" type="parTrans" cxnId="{3B021EF2-0122-4484-AF26-79761A42192A}">
      <dgm:prSet/>
      <dgm:spPr/>
      <dgm:t>
        <a:bodyPr/>
        <a:lstStyle/>
        <a:p>
          <a:endParaRPr lang="en-US"/>
        </a:p>
      </dgm:t>
    </dgm:pt>
    <dgm:pt modelId="{B0C1F15D-7434-417F-83C5-1D9BEA3C762D}" type="sibTrans" cxnId="{3B021EF2-0122-4484-AF26-79761A42192A}">
      <dgm:prSet/>
      <dgm:spPr/>
      <dgm:t>
        <a:bodyPr/>
        <a:lstStyle/>
        <a:p>
          <a:endParaRPr lang="en-US"/>
        </a:p>
      </dgm:t>
    </dgm:pt>
    <dgm:pt modelId="{2E22B850-3CC6-4A41-9775-B475C48FE64A}" type="pres">
      <dgm:prSet presAssocID="{ADB91E67-72C7-42E0-AFEB-E7FDF3AFACA7}" presName="root" presStyleCnt="0">
        <dgm:presLayoutVars>
          <dgm:dir/>
          <dgm:resizeHandles val="exact"/>
        </dgm:presLayoutVars>
      </dgm:prSet>
      <dgm:spPr/>
    </dgm:pt>
    <dgm:pt modelId="{ADBBDA60-E506-477E-95BF-381C1BDFC1F4}" type="pres">
      <dgm:prSet presAssocID="{0991CB13-EAD8-4B86-BEA3-21F6A47E97EE}" presName="compNode" presStyleCnt="0"/>
      <dgm:spPr/>
    </dgm:pt>
    <dgm:pt modelId="{C3A6D602-4D5C-43C4-AC16-44BC66DE4D1C}" type="pres">
      <dgm:prSet presAssocID="{0991CB13-EAD8-4B86-BEA3-21F6A47E97EE}" presName="bgRect" presStyleLbl="bgShp" presStyleIdx="0" presStyleCnt="5"/>
      <dgm:spPr/>
    </dgm:pt>
    <dgm:pt modelId="{DB9CEA8D-C091-49D0-BEBA-D551033F96A0}" type="pres">
      <dgm:prSet presAssocID="{0991CB13-EAD8-4B86-BEA3-21F6A47E97E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Idea"/>
        </a:ext>
      </dgm:extLst>
    </dgm:pt>
    <dgm:pt modelId="{9C9C103B-09D6-4407-87D7-81DBFC2373EF}" type="pres">
      <dgm:prSet presAssocID="{0991CB13-EAD8-4B86-BEA3-21F6A47E97EE}" presName="spaceRect" presStyleCnt="0"/>
      <dgm:spPr/>
    </dgm:pt>
    <dgm:pt modelId="{67EC6B4C-A6EA-4723-8BA7-BDB88B094E16}" type="pres">
      <dgm:prSet presAssocID="{0991CB13-EAD8-4B86-BEA3-21F6A47E97EE}" presName="parTx" presStyleLbl="revTx" presStyleIdx="0" presStyleCnt="5">
        <dgm:presLayoutVars>
          <dgm:chMax val="0"/>
          <dgm:chPref val="0"/>
        </dgm:presLayoutVars>
      </dgm:prSet>
      <dgm:spPr/>
    </dgm:pt>
    <dgm:pt modelId="{B44BAF9C-BEA6-44BE-9411-AC59EFACF5DD}" type="pres">
      <dgm:prSet presAssocID="{9F2CE2A8-20DD-49D3-A78D-887E729734C4}" presName="sibTrans" presStyleCnt="0"/>
      <dgm:spPr/>
    </dgm:pt>
    <dgm:pt modelId="{11650205-32C6-4690-A766-AD83BB801549}" type="pres">
      <dgm:prSet presAssocID="{65F1874E-FDCE-4EB7-B8C5-2BC21D1C065C}" presName="compNode" presStyleCnt="0"/>
      <dgm:spPr/>
    </dgm:pt>
    <dgm:pt modelId="{2F1983A2-2D15-462E-B7A5-F215FFFD5227}" type="pres">
      <dgm:prSet presAssocID="{65F1874E-FDCE-4EB7-B8C5-2BC21D1C065C}" presName="bgRect" presStyleLbl="bgShp" presStyleIdx="1" presStyleCnt="5"/>
      <dgm:spPr/>
    </dgm:pt>
    <dgm:pt modelId="{94325677-A0BF-49DF-A043-07A09C5D8F59}" type="pres">
      <dgm:prSet presAssocID="{65F1874E-FDCE-4EB7-B8C5-2BC21D1C065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4C146B33-7448-4CF5-913E-D821746EAE6C}" type="pres">
      <dgm:prSet presAssocID="{65F1874E-FDCE-4EB7-B8C5-2BC21D1C065C}" presName="spaceRect" presStyleCnt="0"/>
      <dgm:spPr/>
    </dgm:pt>
    <dgm:pt modelId="{59C0CBDB-34F9-40BA-B92D-7FEB76A903CB}" type="pres">
      <dgm:prSet presAssocID="{65F1874E-FDCE-4EB7-B8C5-2BC21D1C065C}" presName="parTx" presStyleLbl="revTx" presStyleIdx="1" presStyleCnt="5">
        <dgm:presLayoutVars>
          <dgm:chMax val="0"/>
          <dgm:chPref val="0"/>
        </dgm:presLayoutVars>
      </dgm:prSet>
      <dgm:spPr/>
    </dgm:pt>
    <dgm:pt modelId="{A5148816-9C09-4859-B3F8-42317835BB75}" type="pres">
      <dgm:prSet presAssocID="{EA9DD4E0-0D79-458B-9F1A-BCD2DC392263}" presName="sibTrans" presStyleCnt="0"/>
      <dgm:spPr/>
    </dgm:pt>
    <dgm:pt modelId="{D8E115DC-7E3E-48D4-964F-13E5480BEA79}" type="pres">
      <dgm:prSet presAssocID="{9B4DEF8C-0143-4BEA-A5DC-57C6270CF05A}" presName="compNode" presStyleCnt="0"/>
      <dgm:spPr/>
    </dgm:pt>
    <dgm:pt modelId="{C3503DED-5D72-49C9-AAC9-C2410A806D62}" type="pres">
      <dgm:prSet presAssocID="{9B4DEF8C-0143-4BEA-A5DC-57C6270CF05A}" presName="bgRect" presStyleLbl="bgShp" presStyleIdx="2" presStyleCnt="5"/>
      <dgm:spPr/>
    </dgm:pt>
    <dgm:pt modelId="{9A599224-0450-4074-B380-623387321661}" type="pres">
      <dgm:prSet presAssocID="{9B4DEF8C-0143-4BEA-A5DC-57C6270CF05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ze"/>
        </a:ext>
      </dgm:extLst>
    </dgm:pt>
    <dgm:pt modelId="{23D6875F-AEF6-435D-BF1B-85C0FA41C367}" type="pres">
      <dgm:prSet presAssocID="{9B4DEF8C-0143-4BEA-A5DC-57C6270CF05A}" presName="spaceRect" presStyleCnt="0"/>
      <dgm:spPr/>
    </dgm:pt>
    <dgm:pt modelId="{73A5BA0D-2E0B-40D2-86CF-9F082E2C07F0}" type="pres">
      <dgm:prSet presAssocID="{9B4DEF8C-0143-4BEA-A5DC-57C6270CF05A}" presName="parTx" presStyleLbl="revTx" presStyleIdx="2" presStyleCnt="5">
        <dgm:presLayoutVars>
          <dgm:chMax val="0"/>
          <dgm:chPref val="0"/>
        </dgm:presLayoutVars>
      </dgm:prSet>
      <dgm:spPr/>
    </dgm:pt>
    <dgm:pt modelId="{3ACBB16E-5DA7-4A01-81AB-3DC3D6CB3350}" type="pres">
      <dgm:prSet presAssocID="{AB58F4B6-1161-4A62-BF5E-E5217741067F}" presName="sibTrans" presStyleCnt="0"/>
      <dgm:spPr/>
    </dgm:pt>
    <dgm:pt modelId="{8BBD6089-5EAE-4687-8B8F-1F6441B421DC}" type="pres">
      <dgm:prSet presAssocID="{B15FC17B-2EB7-4226-8B32-8A1D9B71C729}" presName="compNode" presStyleCnt="0"/>
      <dgm:spPr/>
    </dgm:pt>
    <dgm:pt modelId="{0D87423A-3F4F-4A1C-A581-7E485A8FCC3F}" type="pres">
      <dgm:prSet presAssocID="{B15FC17B-2EB7-4226-8B32-8A1D9B71C729}" presName="bgRect" presStyleLbl="bgShp" presStyleIdx="3" presStyleCnt="5"/>
      <dgm:spPr/>
    </dgm:pt>
    <dgm:pt modelId="{EC31B109-4B09-41A8-B09E-D19CB5B85BBA}" type="pres">
      <dgm:prSet presAssocID="{B15FC17B-2EB7-4226-8B32-8A1D9B71C72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3DF48B5E-086A-470C-97B4-981B8431D796}" type="pres">
      <dgm:prSet presAssocID="{B15FC17B-2EB7-4226-8B32-8A1D9B71C729}" presName="spaceRect" presStyleCnt="0"/>
      <dgm:spPr/>
    </dgm:pt>
    <dgm:pt modelId="{7F90EB0C-100E-4CA6-A84A-7585FE2C94F0}" type="pres">
      <dgm:prSet presAssocID="{B15FC17B-2EB7-4226-8B32-8A1D9B71C729}" presName="parTx" presStyleLbl="revTx" presStyleIdx="3" presStyleCnt="5">
        <dgm:presLayoutVars>
          <dgm:chMax val="0"/>
          <dgm:chPref val="0"/>
        </dgm:presLayoutVars>
      </dgm:prSet>
      <dgm:spPr/>
    </dgm:pt>
    <dgm:pt modelId="{89F5D5F3-8967-4032-AC51-9E4B9B8E68F3}" type="pres">
      <dgm:prSet presAssocID="{97DFAF2A-5DE0-406A-9642-8D7F89B0053B}" presName="sibTrans" presStyleCnt="0"/>
      <dgm:spPr/>
    </dgm:pt>
    <dgm:pt modelId="{79446886-5B6B-4F4E-BEA5-39A46B222B18}" type="pres">
      <dgm:prSet presAssocID="{A72E2A81-AC13-496A-A235-3CFC37D023A7}" presName="compNode" presStyleCnt="0"/>
      <dgm:spPr/>
    </dgm:pt>
    <dgm:pt modelId="{CC2C5B38-90D2-4E28-8ECC-E7B5EC40579F}" type="pres">
      <dgm:prSet presAssocID="{A72E2A81-AC13-496A-A235-3CFC37D023A7}" presName="bgRect" presStyleLbl="bgShp" presStyleIdx="4" presStyleCnt="5"/>
      <dgm:spPr/>
    </dgm:pt>
    <dgm:pt modelId="{DB5BAFBB-B5D5-41C7-8C10-E1A1782AC090}" type="pres">
      <dgm:prSet presAssocID="{A72E2A81-AC13-496A-A235-3CFC37D023A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ight Bulb and Gear"/>
        </a:ext>
      </dgm:extLst>
    </dgm:pt>
    <dgm:pt modelId="{E6A927C4-F156-45F7-B4CB-A6B7CD3D1511}" type="pres">
      <dgm:prSet presAssocID="{A72E2A81-AC13-496A-A235-3CFC37D023A7}" presName="spaceRect" presStyleCnt="0"/>
      <dgm:spPr/>
    </dgm:pt>
    <dgm:pt modelId="{133C04DC-BA7C-4609-A7A6-82E2C0848ECC}" type="pres">
      <dgm:prSet presAssocID="{A72E2A81-AC13-496A-A235-3CFC37D023A7}" presName="parTx" presStyleLbl="revTx" presStyleIdx="4" presStyleCnt="5">
        <dgm:presLayoutVars>
          <dgm:chMax val="0"/>
          <dgm:chPref val="0"/>
        </dgm:presLayoutVars>
      </dgm:prSet>
      <dgm:spPr/>
    </dgm:pt>
  </dgm:ptLst>
  <dgm:cxnLst>
    <dgm:cxn modelId="{E9E6D60C-5E89-425D-A742-4A7B8FAB6E1D}" type="presOf" srcId="{0991CB13-EAD8-4B86-BEA3-21F6A47E97EE}" destId="{67EC6B4C-A6EA-4723-8BA7-BDB88B094E16}" srcOrd="0" destOrd="0" presId="urn:microsoft.com/office/officeart/2018/2/layout/IconVerticalSolidList"/>
    <dgm:cxn modelId="{D728972E-1827-4765-AEE0-01E5623F91B8}" srcId="{ADB91E67-72C7-42E0-AFEB-E7FDF3AFACA7}" destId="{9B4DEF8C-0143-4BEA-A5DC-57C6270CF05A}" srcOrd="2" destOrd="0" parTransId="{9D2F85FB-6A56-4F17-9016-D471E62105C9}" sibTransId="{AB58F4B6-1161-4A62-BF5E-E5217741067F}"/>
    <dgm:cxn modelId="{0743C32F-D2AF-4C75-9900-4E6ED1E87A27}" type="presOf" srcId="{A72E2A81-AC13-496A-A235-3CFC37D023A7}" destId="{133C04DC-BA7C-4609-A7A6-82E2C0848ECC}" srcOrd="0" destOrd="0" presId="urn:microsoft.com/office/officeart/2018/2/layout/IconVerticalSolidList"/>
    <dgm:cxn modelId="{C739E079-4C07-4435-B3FD-CBB272380A2E}" srcId="{ADB91E67-72C7-42E0-AFEB-E7FDF3AFACA7}" destId="{B15FC17B-2EB7-4226-8B32-8A1D9B71C729}" srcOrd="3" destOrd="0" parTransId="{F54D5378-AA98-42F2-B697-903FB278F909}" sibTransId="{97DFAF2A-5DE0-406A-9642-8D7F89B0053B}"/>
    <dgm:cxn modelId="{EC395D91-DA6B-46AE-89DE-FA509B5C0D34}" srcId="{ADB91E67-72C7-42E0-AFEB-E7FDF3AFACA7}" destId="{0991CB13-EAD8-4B86-BEA3-21F6A47E97EE}" srcOrd="0" destOrd="0" parTransId="{2BA7293F-560A-482A-AB35-D7EC72224F8F}" sibTransId="{9F2CE2A8-20DD-49D3-A78D-887E729734C4}"/>
    <dgm:cxn modelId="{A7AC6EAB-F7FB-4CA8-ACB6-2FAA06676755}" type="presOf" srcId="{B15FC17B-2EB7-4226-8B32-8A1D9B71C729}" destId="{7F90EB0C-100E-4CA6-A84A-7585FE2C94F0}" srcOrd="0" destOrd="0" presId="urn:microsoft.com/office/officeart/2018/2/layout/IconVerticalSolidList"/>
    <dgm:cxn modelId="{6A7C18B7-B748-4739-9F4D-8E1D43688081}" type="presOf" srcId="{65F1874E-FDCE-4EB7-B8C5-2BC21D1C065C}" destId="{59C0CBDB-34F9-40BA-B92D-7FEB76A903CB}" srcOrd="0" destOrd="0" presId="urn:microsoft.com/office/officeart/2018/2/layout/IconVerticalSolidList"/>
    <dgm:cxn modelId="{A0132ED4-003E-4E09-9077-679337B2472E}" type="presOf" srcId="{ADB91E67-72C7-42E0-AFEB-E7FDF3AFACA7}" destId="{2E22B850-3CC6-4A41-9775-B475C48FE64A}" srcOrd="0" destOrd="0" presId="urn:microsoft.com/office/officeart/2018/2/layout/IconVerticalSolidList"/>
    <dgm:cxn modelId="{829DC1DA-AAA2-459D-B85F-1B880CBF3303}" type="presOf" srcId="{9B4DEF8C-0143-4BEA-A5DC-57C6270CF05A}" destId="{73A5BA0D-2E0B-40D2-86CF-9F082E2C07F0}" srcOrd="0" destOrd="0" presId="urn:microsoft.com/office/officeart/2018/2/layout/IconVerticalSolidList"/>
    <dgm:cxn modelId="{3B021EF2-0122-4484-AF26-79761A42192A}" srcId="{ADB91E67-72C7-42E0-AFEB-E7FDF3AFACA7}" destId="{A72E2A81-AC13-496A-A235-3CFC37D023A7}" srcOrd="4" destOrd="0" parTransId="{1D7BFCEF-43A4-4FF1-9580-4F82040714FF}" sibTransId="{B0C1F15D-7434-417F-83C5-1D9BEA3C762D}"/>
    <dgm:cxn modelId="{C2214AFB-8376-4BEA-B068-3332F45D1F86}" srcId="{ADB91E67-72C7-42E0-AFEB-E7FDF3AFACA7}" destId="{65F1874E-FDCE-4EB7-B8C5-2BC21D1C065C}" srcOrd="1" destOrd="0" parTransId="{DE486718-CD75-491B-8170-F83108944444}" sibTransId="{EA9DD4E0-0D79-458B-9F1A-BCD2DC392263}"/>
    <dgm:cxn modelId="{CEE776C2-AAAB-479C-9164-2F2893DDBAA0}" type="presParOf" srcId="{2E22B850-3CC6-4A41-9775-B475C48FE64A}" destId="{ADBBDA60-E506-477E-95BF-381C1BDFC1F4}" srcOrd="0" destOrd="0" presId="urn:microsoft.com/office/officeart/2018/2/layout/IconVerticalSolidList"/>
    <dgm:cxn modelId="{3FE75FCF-9A5F-47FE-A659-085861388A9E}" type="presParOf" srcId="{ADBBDA60-E506-477E-95BF-381C1BDFC1F4}" destId="{C3A6D602-4D5C-43C4-AC16-44BC66DE4D1C}" srcOrd="0" destOrd="0" presId="urn:microsoft.com/office/officeart/2018/2/layout/IconVerticalSolidList"/>
    <dgm:cxn modelId="{FFEEAC3F-14CB-4DFA-96F4-4DFA97AEA1C9}" type="presParOf" srcId="{ADBBDA60-E506-477E-95BF-381C1BDFC1F4}" destId="{DB9CEA8D-C091-49D0-BEBA-D551033F96A0}" srcOrd="1" destOrd="0" presId="urn:microsoft.com/office/officeart/2018/2/layout/IconVerticalSolidList"/>
    <dgm:cxn modelId="{BDF64BA3-8DE1-4D8E-B473-66A07F86CBC4}" type="presParOf" srcId="{ADBBDA60-E506-477E-95BF-381C1BDFC1F4}" destId="{9C9C103B-09D6-4407-87D7-81DBFC2373EF}" srcOrd="2" destOrd="0" presId="urn:microsoft.com/office/officeart/2018/2/layout/IconVerticalSolidList"/>
    <dgm:cxn modelId="{A3C4A2BE-7B57-4257-8D23-1D6188D9345F}" type="presParOf" srcId="{ADBBDA60-E506-477E-95BF-381C1BDFC1F4}" destId="{67EC6B4C-A6EA-4723-8BA7-BDB88B094E16}" srcOrd="3" destOrd="0" presId="urn:microsoft.com/office/officeart/2018/2/layout/IconVerticalSolidList"/>
    <dgm:cxn modelId="{653F95EC-78DF-449C-8281-4BD01AFB0498}" type="presParOf" srcId="{2E22B850-3CC6-4A41-9775-B475C48FE64A}" destId="{B44BAF9C-BEA6-44BE-9411-AC59EFACF5DD}" srcOrd="1" destOrd="0" presId="urn:microsoft.com/office/officeart/2018/2/layout/IconVerticalSolidList"/>
    <dgm:cxn modelId="{DAE9100B-D5A7-47D0-A2BA-575EBF989E92}" type="presParOf" srcId="{2E22B850-3CC6-4A41-9775-B475C48FE64A}" destId="{11650205-32C6-4690-A766-AD83BB801549}" srcOrd="2" destOrd="0" presId="urn:microsoft.com/office/officeart/2018/2/layout/IconVerticalSolidList"/>
    <dgm:cxn modelId="{EB9B22CB-0216-43E1-AB89-C0938D05049B}" type="presParOf" srcId="{11650205-32C6-4690-A766-AD83BB801549}" destId="{2F1983A2-2D15-462E-B7A5-F215FFFD5227}" srcOrd="0" destOrd="0" presId="urn:microsoft.com/office/officeart/2018/2/layout/IconVerticalSolidList"/>
    <dgm:cxn modelId="{2C52E3AC-65D6-4506-B995-30F91AA0E655}" type="presParOf" srcId="{11650205-32C6-4690-A766-AD83BB801549}" destId="{94325677-A0BF-49DF-A043-07A09C5D8F59}" srcOrd="1" destOrd="0" presId="urn:microsoft.com/office/officeart/2018/2/layout/IconVerticalSolidList"/>
    <dgm:cxn modelId="{86772989-5F12-46A0-BD05-9B221E41FA61}" type="presParOf" srcId="{11650205-32C6-4690-A766-AD83BB801549}" destId="{4C146B33-7448-4CF5-913E-D821746EAE6C}" srcOrd="2" destOrd="0" presId="urn:microsoft.com/office/officeart/2018/2/layout/IconVerticalSolidList"/>
    <dgm:cxn modelId="{45CA4F94-F007-45BB-B1C9-F9A4D61C9DDC}" type="presParOf" srcId="{11650205-32C6-4690-A766-AD83BB801549}" destId="{59C0CBDB-34F9-40BA-B92D-7FEB76A903CB}" srcOrd="3" destOrd="0" presId="urn:microsoft.com/office/officeart/2018/2/layout/IconVerticalSolidList"/>
    <dgm:cxn modelId="{22A5E73F-983B-4B96-B4AC-948A9B1D923C}" type="presParOf" srcId="{2E22B850-3CC6-4A41-9775-B475C48FE64A}" destId="{A5148816-9C09-4859-B3F8-42317835BB75}" srcOrd="3" destOrd="0" presId="urn:microsoft.com/office/officeart/2018/2/layout/IconVerticalSolidList"/>
    <dgm:cxn modelId="{6B36A303-CA3F-414A-9BA4-478B0A94E228}" type="presParOf" srcId="{2E22B850-3CC6-4A41-9775-B475C48FE64A}" destId="{D8E115DC-7E3E-48D4-964F-13E5480BEA79}" srcOrd="4" destOrd="0" presId="urn:microsoft.com/office/officeart/2018/2/layout/IconVerticalSolidList"/>
    <dgm:cxn modelId="{937408BF-7F88-4115-8802-C684B1E893F2}" type="presParOf" srcId="{D8E115DC-7E3E-48D4-964F-13E5480BEA79}" destId="{C3503DED-5D72-49C9-AAC9-C2410A806D62}" srcOrd="0" destOrd="0" presId="urn:microsoft.com/office/officeart/2018/2/layout/IconVerticalSolidList"/>
    <dgm:cxn modelId="{04292FC1-16C7-453C-8941-21FA4593A282}" type="presParOf" srcId="{D8E115DC-7E3E-48D4-964F-13E5480BEA79}" destId="{9A599224-0450-4074-B380-623387321661}" srcOrd="1" destOrd="0" presId="urn:microsoft.com/office/officeart/2018/2/layout/IconVerticalSolidList"/>
    <dgm:cxn modelId="{3EB8A9CA-CF2C-4404-99E7-6FCC8BE029CC}" type="presParOf" srcId="{D8E115DC-7E3E-48D4-964F-13E5480BEA79}" destId="{23D6875F-AEF6-435D-BF1B-85C0FA41C367}" srcOrd="2" destOrd="0" presId="urn:microsoft.com/office/officeart/2018/2/layout/IconVerticalSolidList"/>
    <dgm:cxn modelId="{72509918-3E92-4F71-A503-62B22E83AA43}" type="presParOf" srcId="{D8E115DC-7E3E-48D4-964F-13E5480BEA79}" destId="{73A5BA0D-2E0B-40D2-86CF-9F082E2C07F0}" srcOrd="3" destOrd="0" presId="urn:microsoft.com/office/officeart/2018/2/layout/IconVerticalSolidList"/>
    <dgm:cxn modelId="{77B0C872-4B31-4C58-9110-BF955671DFE2}" type="presParOf" srcId="{2E22B850-3CC6-4A41-9775-B475C48FE64A}" destId="{3ACBB16E-5DA7-4A01-81AB-3DC3D6CB3350}" srcOrd="5" destOrd="0" presId="urn:microsoft.com/office/officeart/2018/2/layout/IconVerticalSolidList"/>
    <dgm:cxn modelId="{EE21CA30-A52D-4371-9024-B79C63DB53F8}" type="presParOf" srcId="{2E22B850-3CC6-4A41-9775-B475C48FE64A}" destId="{8BBD6089-5EAE-4687-8B8F-1F6441B421DC}" srcOrd="6" destOrd="0" presId="urn:microsoft.com/office/officeart/2018/2/layout/IconVerticalSolidList"/>
    <dgm:cxn modelId="{BD0BD434-7869-41E9-BD48-E115361DF68E}" type="presParOf" srcId="{8BBD6089-5EAE-4687-8B8F-1F6441B421DC}" destId="{0D87423A-3F4F-4A1C-A581-7E485A8FCC3F}" srcOrd="0" destOrd="0" presId="urn:microsoft.com/office/officeart/2018/2/layout/IconVerticalSolidList"/>
    <dgm:cxn modelId="{12330C94-205D-4F6B-854E-9D0E5661EE85}" type="presParOf" srcId="{8BBD6089-5EAE-4687-8B8F-1F6441B421DC}" destId="{EC31B109-4B09-41A8-B09E-D19CB5B85BBA}" srcOrd="1" destOrd="0" presId="urn:microsoft.com/office/officeart/2018/2/layout/IconVerticalSolidList"/>
    <dgm:cxn modelId="{F4E54E1C-33CA-4706-9DF6-13C76E7E8C84}" type="presParOf" srcId="{8BBD6089-5EAE-4687-8B8F-1F6441B421DC}" destId="{3DF48B5E-086A-470C-97B4-981B8431D796}" srcOrd="2" destOrd="0" presId="urn:microsoft.com/office/officeart/2018/2/layout/IconVerticalSolidList"/>
    <dgm:cxn modelId="{CF67E5CF-4FED-4651-947B-98F78C40072C}" type="presParOf" srcId="{8BBD6089-5EAE-4687-8B8F-1F6441B421DC}" destId="{7F90EB0C-100E-4CA6-A84A-7585FE2C94F0}" srcOrd="3" destOrd="0" presId="urn:microsoft.com/office/officeart/2018/2/layout/IconVerticalSolidList"/>
    <dgm:cxn modelId="{62C62B72-1CF8-496D-A87A-7864891CD8A6}" type="presParOf" srcId="{2E22B850-3CC6-4A41-9775-B475C48FE64A}" destId="{89F5D5F3-8967-4032-AC51-9E4B9B8E68F3}" srcOrd="7" destOrd="0" presId="urn:microsoft.com/office/officeart/2018/2/layout/IconVerticalSolidList"/>
    <dgm:cxn modelId="{BA6FE64A-71AC-4945-8083-E6E8A31E1755}" type="presParOf" srcId="{2E22B850-3CC6-4A41-9775-B475C48FE64A}" destId="{79446886-5B6B-4F4E-BEA5-39A46B222B18}" srcOrd="8" destOrd="0" presId="urn:microsoft.com/office/officeart/2018/2/layout/IconVerticalSolidList"/>
    <dgm:cxn modelId="{1A0D08F8-ED78-41D6-A23C-41DCE44EEA5C}" type="presParOf" srcId="{79446886-5B6B-4F4E-BEA5-39A46B222B18}" destId="{CC2C5B38-90D2-4E28-8ECC-E7B5EC40579F}" srcOrd="0" destOrd="0" presId="urn:microsoft.com/office/officeart/2018/2/layout/IconVerticalSolidList"/>
    <dgm:cxn modelId="{0EB9D044-0538-4250-BE0F-9D5D67303077}" type="presParOf" srcId="{79446886-5B6B-4F4E-BEA5-39A46B222B18}" destId="{DB5BAFBB-B5D5-41C7-8C10-E1A1782AC090}" srcOrd="1" destOrd="0" presId="urn:microsoft.com/office/officeart/2018/2/layout/IconVerticalSolidList"/>
    <dgm:cxn modelId="{085A1CD3-6D80-481D-9D27-B26D7712DDD5}" type="presParOf" srcId="{79446886-5B6B-4F4E-BEA5-39A46B222B18}" destId="{E6A927C4-F156-45F7-B4CB-A6B7CD3D1511}" srcOrd="2" destOrd="0" presId="urn:microsoft.com/office/officeart/2018/2/layout/IconVerticalSolidList"/>
    <dgm:cxn modelId="{FD5A7E3E-8B5F-46AE-80F0-45C5ED759015}" type="presParOf" srcId="{79446886-5B6B-4F4E-BEA5-39A46B222B18}" destId="{133C04DC-BA7C-4609-A7A6-82E2C0848E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6D602-4D5C-43C4-AC16-44BC66DE4D1C}">
      <dsp:nvSpPr>
        <dsp:cNvPr id="0" name=""/>
        <dsp:cNvSpPr/>
      </dsp:nvSpPr>
      <dsp:spPr>
        <a:xfrm>
          <a:off x="0" y="3985"/>
          <a:ext cx="10515600" cy="8489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CEA8D-C091-49D0-BEBA-D551033F96A0}">
      <dsp:nvSpPr>
        <dsp:cNvPr id="0" name=""/>
        <dsp:cNvSpPr/>
      </dsp:nvSpPr>
      <dsp:spPr>
        <a:xfrm>
          <a:off x="256804" y="194997"/>
          <a:ext cx="466917" cy="4669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EC6B4C-A6EA-4723-8BA7-BDB88B094E16}">
      <dsp:nvSpPr>
        <dsp:cNvPr id="0" name=""/>
        <dsp:cNvSpPr/>
      </dsp:nvSpPr>
      <dsp:spPr>
        <a:xfrm>
          <a:off x="980526" y="3985"/>
          <a:ext cx="9535073" cy="848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46" tIns="89846" rIns="89846" bIns="89846" numCol="1" spcCol="1270" anchor="ctr" anchorCtr="0">
          <a:noAutofit/>
        </a:bodyPr>
        <a:lstStyle/>
        <a:p>
          <a:pPr marL="0" lvl="0" indent="0" algn="l" defTabSz="666750">
            <a:lnSpc>
              <a:spcPct val="100000"/>
            </a:lnSpc>
            <a:spcBef>
              <a:spcPct val="0"/>
            </a:spcBef>
            <a:spcAft>
              <a:spcPct val="35000"/>
            </a:spcAft>
            <a:buNone/>
          </a:pPr>
          <a:r>
            <a:rPr lang="en-US" sz="1500" b="1" kern="1200">
              <a:solidFill>
                <a:schemeClr val="accent6">
                  <a:lumMod val="75000"/>
                </a:schemeClr>
              </a:solidFill>
              <a:latin typeface="Georgia"/>
            </a:rPr>
            <a:t>Human centric</a:t>
          </a:r>
          <a:r>
            <a:rPr lang="en-US" sz="1500" kern="1200">
              <a:latin typeface="Georgia"/>
            </a:rPr>
            <a:t> : It seeks to deeply understand users' needs, behaviors and experiences to create effective solutions catering to their unique challenges and desires. </a:t>
          </a:r>
        </a:p>
      </dsp:txBody>
      <dsp:txXfrm>
        <a:off x="980526" y="3985"/>
        <a:ext cx="9535073" cy="848940"/>
      </dsp:txXfrm>
    </dsp:sp>
    <dsp:sp modelId="{2F1983A2-2D15-462E-B7A5-F215FFFD5227}">
      <dsp:nvSpPr>
        <dsp:cNvPr id="0" name=""/>
        <dsp:cNvSpPr/>
      </dsp:nvSpPr>
      <dsp:spPr>
        <a:xfrm>
          <a:off x="0" y="1065160"/>
          <a:ext cx="10515600" cy="8489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325677-A0BF-49DF-A043-07A09C5D8F59}">
      <dsp:nvSpPr>
        <dsp:cNvPr id="0" name=""/>
        <dsp:cNvSpPr/>
      </dsp:nvSpPr>
      <dsp:spPr>
        <a:xfrm>
          <a:off x="256804" y="1256172"/>
          <a:ext cx="466917" cy="4669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C0CBDB-34F9-40BA-B92D-7FEB76A903CB}">
      <dsp:nvSpPr>
        <dsp:cNvPr id="0" name=""/>
        <dsp:cNvSpPr/>
      </dsp:nvSpPr>
      <dsp:spPr>
        <a:xfrm>
          <a:off x="980526" y="1065160"/>
          <a:ext cx="9535073" cy="848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46" tIns="89846" rIns="89846" bIns="89846" numCol="1" spcCol="1270" anchor="ctr" anchorCtr="0">
          <a:noAutofit/>
        </a:bodyPr>
        <a:lstStyle/>
        <a:p>
          <a:pPr marL="0" lvl="0" indent="0" algn="l" defTabSz="666750">
            <a:lnSpc>
              <a:spcPct val="100000"/>
            </a:lnSpc>
            <a:spcBef>
              <a:spcPct val="0"/>
            </a:spcBef>
            <a:spcAft>
              <a:spcPct val="35000"/>
            </a:spcAft>
            <a:buNone/>
          </a:pPr>
          <a:r>
            <a:rPr lang="en-US" sz="1500" b="1" kern="1200">
              <a:solidFill>
                <a:schemeClr val="accent6">
                  <a:lumMod val="75000"/>
                </a:schemeClr>
              </a:solidFill>
              <a:latin typeface="Georgia"/>
            </a:rPr>
            <a:t>Iterative process</a:t>
          </a:r>
          <a:r>
            <a:rPr lang="en-US" sz="1500" kern="1200">
              <a:latin typeface="Georgia"/>
            </a:rPr>
            <a:t>: It allows for continuous improvement. Solutions are refined through prototyping and testing, reducing the risk of failure and saving time and resources in the long run.</a:t>
          </a:r>
        </a:p>
      </dsp:txBody>
      <dsp:txXfrm>
        <a:off x="980526" y="1065160"/>
        <a:ext cx="9535073" cy="848940"/>
      </dsp:txXfrm>
    </dsp:sp>
    <dsp:sp modelId="{C3503DED-5D72-49C9-AAC9-C2410A806D62}">
      <dsp:nvSpPr>
        <dsp:cNvPr id="0" name=""/>
        <dsp:cNvSpPr/>
      </dsp:nvSpPr>
      <dsp:spPr>
        <a:xfrm>
          <a:off x="0" y="2126336"/>
          <a:ext cx="10515600" cy="8489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599224-0450-4074-B380-623387321661}">
      <dsp:nvSpPr>
        <dsp:cNvPr id="0" name=""/>
        <dsp:cNvSpPr/>
      </dsp:nvSpPr>
      <dsp:spPr>
        <a:xfrm>
          <a:off x="256804" y="2317347"/>
          <a:ext cx="466917" cy="4669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A5BA0D-2E0B-40D2-86CF-9F082E2C07F0}">
      <dsp:nvSpPr>
        <dsp:cNvPr id="0" name=""/>
        <dsp:cNvSpPr/>
      </dsp:nvSpPr>
      <dsp:spPr>
        <a:xfrm>
          <a:off x="980526" y="2126336"/>
          <a:ext cx="9535073" cy="848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46" tIns="89846" rIns="89846" bIns="89846" numCol="1" spcCol="1270" anchor="ctr" anchorCtr="0">
          <a:noAutofit/>
        </a:bodyPr>
        <a:lstStyle/>
        <a:p>
          <a:pPr marL="0" lvl="0" indent="0" algn="l" defTabSz="666750">
            <a:lnSpc>
              <a:spcPct val="100000"/>
            </a:lnSpc>
            <a:spcBef>
              <a:spcPct val="0"/>
            </a:spcBef>
            <a:spcAft>
              <a:spcPct val="35000"/>
            </a:spcAft>
            <a:buNone/>
          </a:pPr>
          <a:r>
            <a:rPr lang="en-US" sz="1500" b="1" kern="1200">
              <a:solidFill>
                <a:schemeClr val="accent6">
                  <a:lumMod val="75000"/>
                </a:schemeClr>
              </a:solidFill>
              <a:latin typeface="Georgia"/>
            </a:rPr>
            <a:t>Redefines problems</a:t>
          </a:r>
          <a:r>
            <a:rPr lang="en-US" sz="1500" kern="1200">
              <a:latin typeface="Georgia"/>
            </a:rPr>
            <a:t>: It emphasizes properly defining the problem, which is often as important as finding the solution. This helps avoid "solution bias" and ensures efforts are directed toward the right problem.</a:t>
          </a:r>
        </a:p>
      </dsp:txBody>
      <dsp:txXfrm>
        <a:off x="980526" y="2126336"/>
        <a:ext cx="9535073" cy="848940"/>
      </dsp:txXfrm>
    </dsp:sp>
    <dsp:sp modelId="{0D87423A-3F4F-4A1C-A581-7E485A8FCC3F}">
      <dsp:nvSpPr>
        <dsp:cNvPr id="0" name=""/>
        <dsp:cNvSpPr/>
      </dsp:nvSpPr>
      <dsp:spPr>
        <a:xfrm>
          <a:off x="0" y="3187511"/>
          <a:ext cx="10515600" cy="8489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31B109-4B09-41A8-B09E-D19CB5B85BBA}">
      <dsp:nvSpPr>
        <dsp:cNvPr id="0" name=""/>
        <dsp:cNvSpPr/>
      </dsp:nvSpPr>
      <dsp:spPr>
        <a:xfrm>
          <a:off x="256804" y="3378523"/>
          <a:ext cx="466917" cy="4669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90EB0C-100E-4CA6-A84A-7585FE2C94F0}">
      <dsp:nvSpPr>
        <dsp:cNvPr id="0" name=""/>
        <dsp:cNvSpPr/>
      </dsp:nvSpPr>
      <dsp:spPr>
        <a:xfrm>
          <a:off x="980526" y="3187511"/>
          <a:ext cx="9535073" cy="848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46" tIns="89846" rIns="89846" bIns="89846" numCol="1" spcCol="1270" anchor="ctr" anchorCtr="0">
          <a:noAutofit/>
        </a:bodyPr>
        <a:lstStyle/>
        <a:p>
          <a:pPr marL="0" lvl="0" indent="0" algn="l" defTabSz="666750">
            <a:lnSpc>
              <a:spcPct val="100000"/>
            </a:lnSpc>
            <a:spcBef>
              <a:spcPct val="0"/>
            </a:spcBef>
            <a:spcAft>
              <a:spcPct val="35000"/>
            </a:spcAft>
            <a:buNone/>
          </a:pPr>
          <a:r>
            <a:rPr lang="en-US" sz="1500" b="1" kern="1200">
              <a:solidFill>
                <a:schemeClr val="accent6">
                  <a:lumMod val="75000"/>
                </a:schemeClr>
              </a:solidFill>
              <a:latin typeface="Georgia"/>
            </a:rPr>
            <a:t>Empathy</a:t>
          </a:r>
          <a:r>
            <a:rPr lang="en-US" sz="1500" kern="1200">
              <a:latin typeface="Georgia"/>
            </a:rPr>
            <a:t>: Design thinking begins with empathy, where designers seek to understand the perspectives, emotions, and pain points of the people they are designing for.</a:t>
          </a:r>
        </a:p>
      </dsp:txBody>
      <dsp:txXfrm>
        <a:off x="980526" y="3187511"/>
        <a:ext cx="9535073" cy="848940"/>
      </dsp:txXfrm>
    </dsp:sp>
    <dsp:sp modelId="{CC2C5B38-90D2-4E28-8ECC-E7B5EC40579F}">
      <dsp:nvSpPr>
        <dsp:cNvPr id="0" name=""/>
        <dsp:cNvSpPr/>
      </dsp:nvSpPr>
      <dsp:spPr>
        <a:xfrm>
          <a:off x="0" y="4248687"/>
          <a:ext cx="10515600" cy="8489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BAFBB-B5D5-41C7-8C10-E1A1782AC090}">
      <dsp:nvSpPr>
        <dsp:cNvPr id="0" name=""/>
        <dsp:cNvSpPr/>
      </dsp:nvSpPr>
      <dsp:spPr>
        <a:xfrm>
          <a:off x="256804" y="4439698"/>
          <a:ext cx="466917" cy="4669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3C04DC-BA7C-4609-A7A6-82E2C0848ECC}">
      <dsp:nvSpPr>
        <dsp:cNvPr id="0" name=""/>
        <dsp:cNvSpPr/>
      </dsp:nvSpPr>
      <dsp:spPr>
        <a:xfrm>
          <a:off x="980526" y="4248687"/>
          <a:ext cx="9535073" cy="848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46" tIns="89846" rIns="89846" bIns="89846" numCol="1" spcCol="1270" anchor="ctr" anchorCtr="0">
          <a:noAutofit/>
        </a:bodyPr>
        <a:lstStyle/>
        <a:p>
          <a:pPr marL="0" lvl="0" indent="0" algn="l" defTabSz="666750">
            <a:lnSpc>
              <a:spcPct val="100000"/>
            </a:lnSpc>
            <a:spcBef>
              <a:spcPct val="0"/>
            </a:spcBef>
            <a:spcAft>
              <a:spcPct val="35000"/>
            </a:spcAft>
            <a:buNone/>
          </a:pPr>
          <a:r>
            <a:rPr lang="en-US" sz="1500" b="1" kern="1200">
              <a:solidFill>
                <a:schemeClr val="accent6">
                  <a:lumMod val="75000"/>
                </a:schemeClr>
              </a:solidFill>
              <a:latin typeface="Georgia"/>
            </a:rPr>
            <a:t>Solution based approach</a:t>
          </a:r>
          <a:r>
            <a:rPr lang="en-US" sz="1500" kern="1200">
              <a:latin typeface="Georgia"/>
            </a:rPr>
            <a:t>: The emphasis of design thinking is on the desired outcome rather than the problems. Using a design thinking process, we can solve more complicated problems that require a bit more depth of knowledge and data. </a:t>
          </a:r>
        </a:p>
      </dsp:txBody>
      <dsp:txXfrm>
        <a:off x="980526" y="4248687"/>
        <a:ext cx="9535073" cy="8489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8BCDA-341D-4BD5-ACD4-3245DCB20374}" type="datetimeFigureOut">
              <a:t>6/6/2024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6FE6B-49D4-466D-879E-E0A73637EB3B}" type="slidenum">
              <a:t>‹#›</a:t>
            </a:fld>
            <a:endParaRPr lang="en-GB"/>
          </a:p>
        </p:txBody>
      </p:sp>
    </p:spTree>
    <p:extLst>
      <p:ext uri="{BB962C8B-B14F-4D97-AF65-F5344CB8AC3E}">
        <p14:creationId xmlns:p14="http://schemas.microsoft.com/office/powerpoint/2010/main" val="262594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6807e5291c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g26807e5291c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6807e5291c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6807e5291c_0_13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6807e5291c_0_1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6807e5291c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26807e5291c_0_2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515569" y="111760"/>
            <a:ext cx="8179441" cy="1073579"/>
          </a:xfrm>
        </p:spPr>
        <p:txBody>
          <a:bodyPr anchor="b"/>
          <a:lstStyle>
            <a:lvl1pPr>
              <a:defRPr>
                <a:solidFill>
                  <a:schemeClr val="accent5">
                    <a:lumMod val="50000"/>
                  </a:schemeClr>
                </a:solidFill>
              </a:defRPr>
            </a:lvl1pPr>
          </a:lstStyle>
          <a:p>
            <a:r>
              <a:rPr lang="en-US"/>
              <a:t>Click to add title</a:t>
            </a:r>
          </a:p>
        </p:txBody>
      </p:sp>
      <p:sp>
        <p:nvSpPr>
          <p:cNvPr id="44" name="Text Placeholder 43">
            <a:extLst>
              <a:ext uri="{FF2B5EF4-FFF2-40B4-BE49-F238E27FC236}">
                <a16:creationId xmlns:a16="http://schemas.microsoft.com/office/drawing/2014/main" id="{EAE7AC08-8ACF-8A47-6539-ABE76AAE434E}"/>
              </a:ext>
            </a:extLst>
          </p:cNvPr>
          <p:cNvSpPr>
            <a:spLocks noGrp="1"/>
          </p:cNvSpPr>
          <p:nvPr userDrawn="1">
            <p:ph type="body" sz="quarter" idx="10" hasCustomPrompt="1"/>
          </p:nvPr>
        </p:nvSpPr>
        <p:spPr>
          <a:xfrm>
            <a:off x="516671" y="1209039"/>
            <a:ext cx="8178363" cy="386081"/>
          </a:xfrm>
        </p:spPr>
        <p:txBody>
          <a:bodyPr tIns="0" anchor="ctr">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add text</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515569" y="1608089"/>
            <a:ext cx="7216430" cy="4943379"/>
          </a:xfrm>
        </p:spPr>
        <p:txBody>
          <a:bodyPr>
            <a:normAutofit/>
          </a:bodyPr>
          <a:lstStyle>
            <a:lvl1pPr>
              <a:defRPr sz="2000">
                <a:solidFill>
                  <a:schemeClr val="accent5">
                    <a:lumMod val="50000"/>
                  </a:schemeClr>
                </a:solidFill>
              </a:defRPr>
            </a:lvl1pPr>
            <a:lvl2pPr>
              <a:defRPr sz="1800">
                <a:solidFill>
                  <a:schemeClr val="accent5">
                    <a:lumMod val="50000"/>
                  </a:schemeClr>
                </a:solidFill>
              </a:defRPr>
            </a:lvl2pPr>
            <a:lvl3pPr>
              <a:defRPr sz="1600">
                <a:solidFill>
                  <a:schemeClr val="accent5">
                    <a:lumMod val="50000"/>
                  </a:schemeClr>
                </a:solidFill>
              </a:defRPr>
            </a:lvl3pPr>
            <a:lvl4pPr>
              <a:defRPr sz="1400">
                <a:solidFill>
                  <a:schemeClr val="accent5">
                    <a:lumMod val="50000"/>
                  </a:schemeClr>
                </a:solidFill>
              </a:defRPr>
            </a:lvl4pPr>
            <a:lvl5pPr>
              <a:defRPr sz="1400">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EFD58403-87BD-C72A-405B-69365E022C0E}"/>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114" r="15244"/>
          <a:stretch/>
        </p:blipFill>
        <p:spPr>
          <a:xfrm>
            <a:off x="9486900" y="2973678"/>
            <a:ext cx="2705100" cy="3884322"/>
          </a:xfrm>
          <a:prstGeom prst="rect">
            <a:avLst/>
          </a:prstGeom>
        </p:spPr>
      </p:pic>
    </p:spTree>
    <p:extLst>
      <p:ext uri="{BB962C8B-B14F-4D97-AF65-F5344CB8AC3E}">
        <p14:creationId xmlns:p14="http://schemas.microsoft.com/office/powerpoint/2010/main" val="2055457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8"/>
        <p:cNvGrpSpPr/>
        <p:nvPr/>
      </p:nvGrpSpPr>
      <p:grpSpPr>
        <a:xfrm>
          <a:off x="0" y="0"/>
          <a:ext cx="0" cy="0"/>
          <a:chOff x="0" y="0"/>
          <a:chExt cx="0" cy="0"/>
        </a:xfrm>
      </p:grpSpPr>
      <p:sp>
        <p:nvSpPr>
          <p:cNvPr id="109" name="Google Shape;109;p27"/>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10" name="Google Shape;110;p2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585" lvl="0" indent="-457189" algn="l" rtl="0">
              <a:lnSpc>
                <a:spcPct val="115000"/>
              </a:lnSpc>
              <a:spcBef>
                <a:spcPts val="0"/>
              </a:spcBef>
              <a:spcAft>
                <a:spcPts val="0"/>
              </a:spcAft>
              <a:buSzPts val="1800"/>
              <a:buChar char="●"/>
              <a:defRPr/>
            </a:lvl1pPr>
            <a:lvl2pPr marL="1219170" lvl="1" indent="-423323" algn="l" rtl="0">
              <a:lnSpc>
                <a:spcPct val="115000"/>
              </a:lnSpc>
              <a:spcBef>
                <a:spcPts val="0"/>
              </a:spcBef>
              <a:spcAft>
                <a:spcPts val="0"/>
              </a:spcAft>
              <a:buSzPts val="1400"/>
              <a:buChar char="○"/>
              <a:defRPr/>
            </a:lvl2pPr>
            <a:lvl3pPr marL="1828754" lvl="2" indent="-423323" algn="l" rtl="0">
              <a:lnSpc>
                <a:spcPct val="115000"/>
              </a:lnSpc>
              <a:spcBef>
                <a:spcPts val="0"/>
              </a:spcBef>
              <a:spcAft>
                <a:spcPts val="0"/>
              </a:spcAft>
              <a:buSzPts val="1400"/>
              <a:buChar char="■"/>
              <a:defRPr/>
            </a:lvl3pPr>
            <a:lvl4pPr marL="2438339" lvl="3" indent="-423323" algn="l" rtl="0">
              <a:lnSpc>
                <a:spcPct val="115000"/>
              </a:lnSpc>
              <a:spcBef>
                <a:spcPts val="0"/>
              </a:spcBef>
              <a:spcAft>
                <a:spcPts val="0"/>
              </a:spcAft>
              <a:buSzPts val="1400"/>
              <a:buChar char="●"/>
              <a:defRPr/>
            </a:lvl4pPr>
            <a:lvl5pPr marL="3047924" lvl="4" indent="-423323" algn="l" rtl="0">
              <a:lnSpc>
                <a:spcPct val="115000"/>
              </a:lnSpc>
              <a:spcBef>
                <a:spcPts val="0"/>
              </a:spcBef>
              <a:spcAft>
                <a:spcPts val="0"/>
              </a:spcAft>
              <a:buSzPts val="1400"/>
              <a:buChar char="○"/>
              <a:defRPr/>
            </a:lvl5pPr>
            <a:lvl6pPr marL="3657509" lvl="5" indent="-423323" algn="l" rtl="0">
              <a:lnSpc>
                <a:spcPct val="115000"/>
              </a:lnSpc>
              <a:spcBef>
                <a:spcPts val="0"/>
              </a:spcBef>
              <a:spcAft>
                <a:spcPts val="0"/>
              </a:spcAft>
              <a:buSzPts val="1400"/>
              <a:buChar char="■"/>
              <a:defRPr/>
            </a:lvl6pPr>
            <a:lvl7pPr marL="4267093" lvl="6" indent="-423323" algn="l" rtl="0">
              <a:lnSpc>
                <a:spcPct val="115000"/>
              </a:lnSpc>
              <a:spcBef>
                <a:spcPts val="0"/>
              </a:spcBef>
              <a:spcAft>
                <a:spcPts val="0"/>
              </a:spcAft>
              <a:buSzPts val="1400"/>
              <a:buChar char="●"/>
              <a:defRPr/>
            </a:lvl7pPr>
            <a:lvl8pPr marL="4876678" lvl="7" indent="-423323" algn="l" rtl="0">
              <a:lnSpc>
                <a:spcPct val="115000"/>
              </a:lnSpc>
              <a:spcBef>
                <a:spcPts val="0"/>
              </a:spcBef>
              <a:spcAft>
                <a:spcPts val="0"/>
              </a:spcAft>
              <a:buSzPts val="1400"/>
              <a:buChar char="○"/>
              <a:defRPr/>
            </a:lvl8pPr>
            <a:lvl9pPr marL="5486263" lvl="8" indent="-423323" algn="l" rtl="0">
              <a:lnSpc>
                <a:spcPct val="115000"/>
              </a:lnSpc>
              <a:spcBef>
                <a:spcPts val="0"/>
              </a:spcBef>
              <a:spcAft>
                <a:spcPts val="0"/>
              </a:spcAft>
              <a:buSzPts val="1400"/>
              <a:buChar char="■"/>
              <a:defRPr/>
            </a:lvl9pPr>
          </a:lstStyle>
          <a:p>
            <a:endParaRPr/>
          </a:p>
        </p:txBody>
      </p:sp>
      <p:sp>
        <p:nvSpPr>
          <p:cNvPr id="111" name="Google Shape;111;p2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951717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06/06/2024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06/06/2024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06/06/2024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06/06/2024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3047"/>
        </a:solidFill>
        <a:effectLst/>
      </p:bgPr>
    </p:bg>
    <p:spTree>
      <p:nvGrpSpPr>
        <p:cNvPr id="1" name="Shape 158"/>
        <p:cNvGrpSpPr/>
        <p:nvPr/>
      </p:nvGrpSpPr>
      <p:grpSpPr>
        <a:xfrm>
          <a:off x="0" y="0"/>
          <a:ext cx="0" cy="0"/>
          <a:chOff x="0" y="0"/>
          <a:chExt cx="0" cy="0"/>
        </a:xfrm>
      </p:grpSpPr>
      <p:pic>
        <p:nvPicPr>
          <p:cNvPr id="159" name="Google Shape;159;p39"/>
          <p:cNvPicPr preferRelativeResize="0"/>
          <p:nvPr/>
        </p:nvPicPr>
        <p:blipFill rotWithShape="1">
          <a:blip r:embed="rId3">
            <a:alphaModFix amt="35000"/>
          </a:blip>
          <a:srcRect/>
          <a:stretch/>
        </p:blipFill>
        <p:spPr>
          <a:xfrm>
            <a:off x="6759669" y="1105631"/>
            <a:ext cx="4936633" cy="4847333"/>
          </a:xfrm>
          <a:prstGeom prst="rect">
            <a:avLst/>
          </a:prstGeom>
          <a:noFill/>
          <a:ln>
            <a:noFill/>
          </a:ln>
          <a:effectLst>
            <a:outerShdw blurRad="50800" dist="38100" dir="2700000" algn="tl" rotWithShape="0">
              <a:srgbClr val="000000">
                <a:alpha val="44710"/>
              </a:srgbClr>
            </a:outerShdw>
          </a:effectLst>
        </p:spPr>
      </p:pic>
      <p:sp>
        <p:nvSpPr>
          <p:cNvPr id="160" name="Google Shape;160;p39"/>
          <p:cNvSpPr txBox="1">
            <a:spLocks noGrp="1"/>
          </p:cNvSpPr>
          <p:nvPr>
            <p:ph type="subTitle" idx="1"/>
          </p:nvPr>
        </p:nvSpPr>
        <p:spPr>
          <a:xfrm>
            <a:off x="-797152" y="4983838"/>
            <a:ext cx="7572400" cy="1811600"/>
          </a:xfrm>
          <a:prstGeom prst="rect">
            <a:avLst/>
          </a:prstGeom>
          <a:noFill/>
          <a:ln>
            <a:noFill/>
          </a:ln>
        </p:spPr>
        <p:txBody>
          <a:bodyPr spcFirstLastPara="1" wrap="square" lIns="91433" tIns="45700" rIns="91433"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lnSpc>
                <a:spcPct val="105000"/>
              </a:lnSpc>
            </a:pPr>
            <a:r>
              <a:rPr lang="en-GB" sz="2000" b="1">
                <a:solidFill>
                  <a:schemeClr val="bg1"/>
                </a:solidFill>
                <a:ea typeface="Quattrocento Sans"/>
              </a:rPr>
              <a:t>Design Thinking for Innovation 1</a:t>
            </a:r>
            <a:endParaRPr lang="en-GB" sz="2000">
              <a:solidFill>
                <a:schemeClr val="bg1"/>
              </a:solidFill>
              <a:ea typeface="Quattrocento Sans"/>
            </a:endParaRPr>
          </a:p>
        </p:txBody>
      </p:sp>
      <p:pic>
        <p:nvPicPr>
          <p:cNvPr id="161" name="Google Shape;161;p39"/>
          <p:cNvPicPr preferRelativeResize="0"/>
          <p:nvPr/>
        </p:nvPicPr>
        <p:blipFill rotWithShape="1">
          <a:blip r:embed="rId4">
            <a:alphaModFix/>
          </a:blip>
          <a:srcRect/>
          <a:stretch/>
        </p:blipFill>
        <p:spPr>
          <a:xfrm>
            <a:off x="627028" y="1597912"/>
            <a:ext cx="5757003" cy="1447045"/>
          </a:xfrm>
          <a:prstGeom prst="rect">
            <a:avLst/>
          </a:prstGeom>
          <a:noFill/>
          <a:ln>
            <a:noFill/>
          </a:ln>
          <a:effectLst>
            <a:outerShdw blurRad="50800" dist="38100" dir="2700000" algn="tl" rotWithShape="0">
              <a:srgbClr val="000000">
                <a:alpha val="40000"/>
              </a:srgbClr>
            </a:outerShdw>
          </a:effectLst>
        </p:spPr>
      </p:pic>
      <p:sp>
        <p:nvSpPr>
          <p:cNvPr id="162" name="Google Shape;162;p39"/>
          <p:cNvSpPr txBox="1"/>
          <p:nvPr/>
        </p:nvSpPr>
        <p:spPr>
          <a:xfrm>
            <a:off x="627025" y="6344379"/>
            <a:ext cx="3519200" cy="276800"/>
          </a:xfrm>
          <a:prstGeom prst="rect">
            <a:avLst/>
          </a:prstGeom>
          <a:noFill/>
          <a:ln>
            <a:noFill/>
          </a:ln>
        </p:spPr>
        <p:txBody>
          <a:bodyPr spcFirstLastPara="1" wrap="square" lIns="91433" tIns="45700" rIns="91433"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900"/>
              <a:buFont typeface="Arial"/>
              <a:buNone/>
            </a:pPr>
            <a:endParaRPr sz="1200" b="0" i="0" u="none" strike="noStrike" cap="none">
              <a:solidFill>
                <a:srgbClr val="A5A5A5"/>
              </a:solidFill>
              <a:latin typeface="Arial"/>
              <a:ea typeface="Arial"/>
              <a:cs typeface="Arial"/>
              <a:sym typeface="Arial"/>
            </a:endParaRPr>
          </a:p>
        </p:txBody>
      </p:sp>
    </p:spTree>
    <p:extLst>
      <p:ext uri="{BB962C8B-B14F-4D97-AF65-F5344CB8AC3E}">
        <p14:creationId xmlns:p14="http://schemas.microsoft.com/office/powerpoint/2010/main" val="309132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18BE5-DE8B-CD4D-A453-9D1F4404317A}"/>
              </a:ext>
            </a:extLst>
          </p:cNvPr>
          <p:cNvSpPr>
            <a:spLocks noGrp="1"/>
          </p:cNvSpPr>
          <p:nvPr>
            <p:ph type="title"/>
          </p:nvPr>
        </p:nvSpPr>
        <p:spPr>
          <a:xfrm>
            <a:off x="1757596" y="2686000"/>
            <a:ext cx="3722933" cy="1143651"/>
          </a:xfrm>
          <a:ln w="25400" cap="sq">
            <a:solidFill>
              <a:srgbClr val="FFFFFF"/>
            </a:solidFill>
            <a:miter lim="800000"/>
          </a:ln>
        </p:spPr>
        <p:txBody>
          <a:bodyPr wrap="square">
            <a:normAutofit/>
          </a:bodyPr>
          <a:lstStyle/>
          <a:p>
            <a:pPr algn="ctr"/>
            <a:r>
              <a:rPr lang="en-GB" sz="2400" b="1">
                <a:solidFill>
                  <a:schemeClr val="accent6">
                    <a:lumMod val="75000"/>
                  </a:schemeClr>
                </a:solidFill>
                <a:latin typeface="Georgia"/>
                <a:ea typeface="+mj-lt"/>
                <a:cs typeface="+mj-lt"/>
              </a:rPr>
              <a:t>Innovation Management Process</a:t>
            </a:r>
            <a:endParaRPr lang="en-US" sz="2400" b="1">
              <a:solidFill>
                <a:schemeClr val="accent6">
                  <a:lumMod val="75000"/>
                </a:schemeClr>
              </a:solidFill>
              <a:latin typeface="Georgia"/>
            </a:endParaRPr>
          </a:p>
          <a:p>
            <a:pPr algn="ctr"/>
            <a:endParaRPr lang="en-GB" sz="2400" b="1">
              <a:solidFill>
                <a:schemeClr val="accent2">
                  <a:lumMod val="50000"/>
                </a:schemeClr>
              </a:solidFill>
            </a:endParaRPr>
          </a:p>
        </p:txBody>
      </p:sp>
      <p:sp>
        <p:nvSpPr>
          <p:cNvPr id="28" name="Rectangle 27">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A15AC3-1ED5-9776-7F7F-812E9F3EE4FA}"/>
              </a:ext>
            </a:extLst>
          </p:cNvPr>
          <p:cNvSpPr>
            <a:spLocks noGrp="1"/>
          </p:cNvSpPr>
          <p:nvPr>
            <p:ph sz="half" idx="1"/>
          </p:nvPr>
        </p:nvSpPr>
        <p:spPr>
          <a:xfrm>
            <a:off x="6539367" y="370450"/>
            <a:ext cx="5053066" cy="2863126"/>
          </a:xfrm>
        </p:spPr>
        <p:txBody>
          <a:bodyPr vert="horz" lIns="91440" tIns="45720" rIns="91440" bIns="45720" rtlCol="0" anchor="t">
            <a:noAutofit/>
          </a:bodyPr>
          <a:lstStyle/>
          <a:p>
            <a:pPr algn="just">
              <a:lnSpc>
                <a:spcPct val="150000"/>
              </a:lnSpc>
            </a:pPr>
            <a:r>
              <a:rPr lang="en-GB" sz="1800" b="1">
                <a:solidFill>
                  <a:schemeClr val="accent6"/>
                </a:solidFill>
                <a:latin typeface="Georgia"/>
              </a:rPr>
              <a:t>Push vs. Pull</a:t>
            </a:r>
            <a:endParaRPr lang="en-US" sz="1800" b="1">
              <a:solidFill>
                <a:schemeClr val="accent6"/>
              </a:solidFill>
            </a:endParaRPr>
          </a:p>
          <a:p>
            <a:pPr marL="0" indent="0" algn="just">
              <a:lnSpc>
                <a:spcPct val="150000"/>
              </a:lnSpc>
              <a:buNone/>
            </a:pPr>
            <a:r>
              <a:rPr lang="en-GB" sz="1800" dirty="0">
                <a:latin typeface="Georgia"/>
                <a:ea typeface="+mn-lt"/>
                <a:cs typeface="+mn-lt"/>
              </a:rPr>
              <a:t>Push strategy involves actively pushing products or services to customers through advertising and promotions, while pull strategy focuses on creating demand by attracting customers toward the product or service.</a:t>
            </a:r>
          </a:p>
          <a:p>
            <a:pPr algn="just">
              <a:lnSpc>
                <a:spcPct val="150000"/>
              </a:lnSpc>
            </a:pPr>
            <a:endParaRPr lang="en-GB" sz="1800" dirty="0"/>
          </a:p>
        </p:txBody>
      </p:sp>
      <p:sp>
        <p:nvSpPr>
          <p:cNvPr id="4" name="Content Placeholder 3">
            <a:extLst>
              <a:ext uri="{FF2B5EF4-FFF2-40B4-BE49-F238E27FC236}">
                <a16:creationId xmlns:a16="http://schemas.microsoft.com/office/drawing/2014/main" id="{B0440F34-E5A8-FC13-4ABE-311C31F663F8}"/>
              </a:ext>
            </a:extLst>
          </p:cNvPr>
          <p:cNvSpPr>
            <a:spLocks noGrp="1"/>
          </p:cNvSpPr>
          <p:nvPr>
            <p:ph sz="half" idx="2"/>
          </p:nvPr>
        </p:nvSpPr>
        <p:spPr>
          <a:xfrm>
            <a:off x="6514987" y="3008706"/>
            <a:ext cx="5057398" cy="2546605"/>
          </a:xfrm>
        </p:spPr>
        <p:txBody>
          <a:bodyPr vert="horz" lIns="91440" tIns="45720" rIns="91440" bIns="45720" rtlCol="0" anchor="t">
            <a:noAutofit/>
          </a:bodyPr>
          <a:lstStyle/>
          <a:p>
            <a:pPr algn="just">
              <a:lnSpc>
                <a:spcPct val="150000"/>
              </a:lnSpc>
            </a:pPr>
            <a:r>
              <a:rPr lang="en-GB" sz="1700" b="1" dirty="0">
                <a:solidFill>
                  <a:schemeClr val="accent6"/>
                </a:solidFill>
                <a:latin typeface="Georgia"/>
              </a:rPr>
              <a:t>Lean Start- Up</a:t>
            </a:r>
            <a:endParaRPr lang="en-US" sz="1700" b="1">
              <a:solidFill>
                <a:schemeClr val="accent6"/>
              </a:solidFill>
            </a:endParaRPr>
          </a:p>
          <a:p>
            <a:pPr marL="0" indent="0" algn="just">
              <a:lnSpc>
                <a:spcPct val="150000"/>
              </a:lnSpc>
              <a:buNone/>
            </a:pPr>
            <a:r>
              <a:rPr lang="en-GB" sz="1700" dirty="0">
                <a:latin typeface="Georgia"/>
              </a:rPr>
              <a:t>This is a</a:t>
            </a:r>
            <a:r>
              <a:rPr lang="en-GB" sz="1700" dirty="0">
                <a:latin typeface="Georgia"/>
                <a:ea typeface="+mn-lt"/>
                <a:cs typeface="+mn-lt"/>
              </a:rPr>
              <a:t> way for you to use a feedback loop to test your business idea by reducing waste and optimizing resource allocation. The lean startup method advocates developing products that consumers have already demonstrated they desire so that a market will already exist as soon as the product is launched. As opposed to developing a product and then hoping that demand will emerge.</a:t>
            </a:r>
            <a:endParaRPr lang="en-GB" sz="1700" dirty="0">
              <a:latin typeface="Georgia"/>
            </a:endParaRPr>
          </a:p>
          <a:p>
            <a:pPr marL="0" indent="0" algn="just">
              <a:buNone/>
            </a:pPr>
            <a:endParaRPr lang="en-GB" sz="1700" dirty="0">
              <a:latin typeface="Georgia"/>
            </a:endParaRPr>
          </a:p>
        </p:txBody>
      </p:sp>
      <p:sp>
        <p:nvSpPr>
          <p:cNvPr id="6" name="Google Shape;147;p6">
            <a:extLst>
              <a:ext uri="{FF2B5EF4-FFF2-40B4-BE49-F238E27FC236}">
                <a16:creationId xmlns:a16="http://schemas.microsoft.com/office/drawing/2014/main" id="{3F65B37C-A128-B8A8-EDCE-652C01162ADC}"/>
              </a:ext>
            </a:extLst>
          </p:cNvPr>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148;p6">
            <a:extLst>
              <a:ext uri="{FF2B5EF4-FFF2-40B4-BE49-F238E27FC236}">
                <a16:creationId xmlns:a16="http://schemas.microsoft.com/office/drawing/2014/main" id="{05B8182A-8539-4E3F-DC89-D51C11DDCBEB}"/>
              </a:ext>
            </a:extLst>
          </p:cNvPr>
          <p:cNvSpPr/>
          <p:nvPr/>
        </p:nvSpPr>
        <p:spPr>
          <a:xfrm>
            <a:off x="6095999" y="6775380"/>
            <a:ext cx="6096000" cy="136500"/>
          </a:xfrm>
          <a:prstGeom prst="rect">
            <a:avLst/>
          </a:prstGeom>
          <a:solidFill>
            <a:srgbClr val="3AA757"/>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145106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18BE5-DE8B-CD4D-A453-9D1F4404317A}"/>
              </a:ext>
            </a:extLst>
          </p:cNvPr>
          <p:cNvSpPr>
            <a:spLocks noGrp="1"/>
          </p:cNvSpPr>
          <p:nvPr>
            <p:ph type="title"/>
          </p:nvPr>
        </p:nvSpPr>
        <p:spPr>
          <a:xfrm>
            <a:off x="1757596" y="2686000"/>
            <a:ext cx="3722933" cy="1143651"/>
          </a:xfrm>
          <a:ln w="25400" cap="sq">
            <a:solidFill>
              <a:srgbClr val="FFFFFF"/>
            </a:solidFill>
            <a:miter lim="800000"/>
          </a:ln>
        </p:spPr>
        <p:txBody>
          <a:bodyPr wrap="square">
            <a:normAutofit/>
          </a:bodyPr>
          <a:lstStyle/>
          <a:p>
            <a:pPr algn="ctr"/>
            <a:r>
              <a:rPr lang="en-GB" sz="2400" b="1">
                <a:solidFill>
                  <a:schemeClr val="accent6">
                    <a:lumMod val="75000"/>
                  </a:schemeClr>
                </a:solidFill>
                <a:latin typeface="Georgia"/>
                <a:ea typeface="+mj-lt"/>
                <a:cs typeface="+mj-lt"/>
              </a:rPr>
              <a:t>Innovation Management Process</a:t>
            </a:r>
            <a:endParaRPr lang="en-US" sz="2400" b="1">
              <a:solidFill>
                <a:schemeClr val="accent6">
                  <a:lumMod val="75000"/>
                </a:schemeClr>
              </a:solidFill>
              <a:latin typeface="Georgia"/>
            </a:endParaRPr>
          </a:p>
          <a:p>
            <a:pPr algn="ctr"/>
            <a:endParaRPr lang="en-GB" sz="2400" b="1">
              <a:solidFill>
                <a:schemeClr val="accent2">
                  <a:lumMod val="50000"/>
                </a:schemeClr>
              </a:solidFill>
            </a:endParaRPr>
          </a:p>
        </p:txBody>
      </p:sp>
      <p:sp>
        <p:nvSpPr>
          <p:cNvPr id="28" name="Rectangle 27">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47;p6">
            <a:extLst>
              <a:ext uri="{FF2B5EF4-FFF2-40B4-BE49-F238E27FC236}">
                <a16:creationId xmlns:a16="http://schemas.microsoft.com/office/drawing/2014/main" id="{3F65B37C-A128-B8A8-EDCE-652C01162ADC}"/>
              </a:ext>
            </a:extLst>
          </p:cNvPr>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 name="Google Shape;148;p6">
            <a:extLst>
              <a:ext uri="{FF2B5EF4-FFF2-40B4-BE49-F238E27FC236}">
                <a16:creationId xmlns:a16="http://schemas.microsoft.com/office/drawing/2014/main" id="{05B8182A-8539-4E3F-DC89-D51C11DDCBEB}"/>
              </a:ext>
            </a:extLst>
          </p:cNvPr>
          <p:cNvSpPr/>
          <p:nvPr/>
        </p:nvSpPr>
        <p:spPr>
          <a:xfrm>
            <a:off x="6095999" y="6775380"/>
            <a:ext cx="6096000" cy="136500"/>
          </a:xfrm>
          <a:prstGeom prst="rect">
            <a:avLst/>
          </a:prstGeom>
          <a:solidFill>
            <a:srgbClr val="3AA757"/>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Content Placeholder 8">
            <a:extLst>
              <a:ext uri="{FF2B5EF4-FFF2-40B4-BE49-F238E27FC236}">
                <a16:creationId xmlns:a16="http://schemas.microsoft.com/office/drawing/2014/main" id="{4EDF79DC-C1A0-259D-1ABA-A19FF95210CB}"/>
              </a:ext>
            </a:extLst>
          </p:cNvPr>
          <p:cNvSpPr>
            <a:spLocks noGrp="1"/>
          </p:cNvSpPr>
          <p:nvPr>
            <p:ph sz="half" idx="1"/>
          </p:nvPr>
        </p:nvSpPr>
        <p:spPr>
          <a:xfrm>
            <a:off x="6347085" y="1450871"/>
            <a:ext cx="5181600" cy="4351338"/>
          </a:xfrm>
        </p:spPr>
        <p:txBody>
          <a:bodyPr vert="horz" lIns="91440" tIns="45720" rIns="91440" bIns="45720" rtlCol="0" anchor="t">
            <a:normAutofit/>
          </a:bodyPr>
          <a:lstStyle/>
          <a:p>
            <a:pPr marL="0" indent="0">
              <a:lnSpc>
                <a:spcPct val="150000"/>
              </a:lnSpc>
              <a:buNone/>
            </a:pPr>
            <a:r>
              <a:rPr lang="en-GB" sz="1800" b="1">
                <a:solidFill>
                  <a:schemeClr val="accent6">
                    <a:lumMod val="75000"/>
                  </a:schemeClr>
                </a:solidFill>
                <a:latin typeface="Georgia"/>
                <a:ea typeface="+mn-lt"/>
                <a:cs typeface="+mn-lt"/>
              </a:rPr>
              <a:t>Phase Gate </a:t>
            </a:r>
            <a:endParaRPr lang="en-GB" sz="1800">
              <a:solidFill>
                <a:schemeClr val="accent6">
                  <a:lumMod val="75000"/>
                </a:schemeClr>
              </a:solidFill>
              <a:latin typeface="Georgia"/>
              <a:ea typeface="+mn-lt"/>
              <a:cs typeface="+mn-lt"/>
            </a:endParaRPr>
          </a:p>
          <a:p>
            <a:pPr>
              <a:lnSpc>
                <a:spcPct val="150000"/>
              </a:lnSpc>
            </a:pPr>
            <a:r>
              <a:rPr lang="en-GB" sz="1800">
                <a:latin typeface="Georgia"/>
                <a:ea typeface="+mn-lt"/>
                <a:cs typeface="+mn-lt"/>
              </a:rPr>
              <a:t>The phase gate process is a technique that is used to guide a project from conception to launch. It requires a review of each project stage before moving on to the next. In the phase gate review process, specific criteria must be met to determine the success of a phase and the ongoing viability of a project.</a:t>
            </a:r>
            <a:endParaRPr lang="en-GB" sz="1800">
              <a:latin typeface="Georgia"/>
            </a:endParaRPr>
          </a:p>
          <a:p>
            <a:pPr>
              <a:lnSpc>
                <a:spcPct val="150000"/>
              </a:lnSpc>
            </a:pPr>
            <a:endParaRPr lang="en-GB">
              <a:latin typeface="Georgia"/>
            </a:endParaRPr>
          </a:p>
        </p:txBody>
      </p:sp>
    </p:spTree>
    <p:extLst>
      <p:ext uri="{BB962C8B-B14F-4D97-AF65-F5344CB8AC3E}">
        <p14:creationId xmlns:p14="http://schemas.microsoft.com/office/powerpoint/2010/main" val="3065919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4A7BC5-D77E-98A7-7986-0DBA5106C3D9}"/>
              </a:ext>
            </a:extLst>
          </p:cNvPr>
          <p:cNvSpPr>
            <a:spLocks noGrp="1"/>
          </p:cNvSpPr>
          <p:nvPr>
            <p:ph type="title"/>
          </p:nvPr>
        </p:nvSpPr>
        <p:spPr>
          <a:xfrm>
            <a:off x="838200" y="609600"/>
            <a:ext cx="3739341" cy="1330839"/>
          </a:xfrm>
        </p:spPr>
        <p:txBody>
          <a:bodyPr vert="horz" lIns="91440" tIns="45720" rIns="91440" bIns="45720" rtlCol="0" anchor="ctr">
            <a:normAutofit/>
          </a:bodyPr>
          <a:lstStyle/>
          <a:p>
            <a:pPr algn="ctr"/>
            <a:r>
              <a:rPr lang="en-US" sz="2400" b="1" kern="1200">
                <a:solidFill>
                  <a:schemeClr val="accent6"/>
                </a:solidFill>
                <a:latin typeface="Georgia"/>
              </a:rPr>
              <a:t>Innovation Risks and Dangers</a:t>
            </a:r>
            <a:endParaRPr lang="en-US"/>
          </a:p>
        </p:txBody>
      </p:sp>
      <p:sp>
        <p:nvSpPr>
          <p:cNvPr id="4" name="Text Placeholder 3">
            <a:extLst>
              <a:ext uri="{FF2B5EF4-FFF2-40B4-BE49-F238E27FC236}">
                <a16:creationId xmlns:a16="http://schemas.microsoft.com/office/drawing/2014/main" id="{48643628-076D-AEA2-4DB1-ED487B317F20}"/>
              </a:ext>
            </a:extLst>
          </p:cNvPr>
          <p:cNvSpPr>
            <a:spLocks noGrp="1"/>
          </p:cNvSpPr>
          <p:nvPr>
            <p:ph type="body" sz="half" idx="2"/>
          </p:nvPr>
        </p:nvSpPr>
        <p:spPr>
          <a:xfrm>
            <a:off x="205874" y="1713456"/>
            <a:ext cx="4341400" cy="4389232"/>
          </a:xfrm>
        </p:spPr>
        <p:txBody>
          <a:bodyPr vert="horz" lIns="91440" tIns="45720" rIns="91440" bIns="45720" rtlCol="0" anchor="t">
            <a:normAutofit/>
          </a:bodyPr>
          <a:lstStyle/>
          <a:p>
            <a:pPr indent="-228600" algn="just">
              <a:buFont typeface="Arial" panose="020B0604020202020204" pitchFamily="34" charset="0"/>
              <a:buChar char="•"/>
            </a:pPr>
            <a:endParaRPr lang="en-US" sz="2000"/>
          </a:p>
          <a:p>
            <a:pPr marL="285750" indent="-228600" algn="just">
              <a:buFont typeface="Arial" panose="020B0604020202020204" pitchFamily="34" charset="0"/>
              <a:buChar char="•"/>
            </a:pPr>
            <a:r>
              <a:rPr lang="en-US" sz="2000" dirty="0">
                <a:latin typeface="Georgia"/>
              </a:rPr>
              <a:t>Innovation Process Technological Failure</a:t>
            </a:r>
          </a:p>
          <a:p>
            <a:pPr marL="285750" indent="-228600" algn="just">
              <a:buFont typeface="Arial" panose="020B0604020202020204" pitchFamily="34" charset="0"/>
              <a:buChar char="•"/>
            </a:pPr>
            <a:r>
              <a:rPr lang="en-US" sz="2000" dirty="0">
                <a:latin typeface="Georgia"/>
              </a:rPr>
              <a:t>Financial Strain</a:t>
            </a:r>
          </a:p>
          <a:p>
            <a:pPr marL="285750" indent="-228600" algn="just">
              <a:buFont typeface="Arial" panose="020B0604020202020204" pitchFamily="34" charset="0"/>
              <a:buChar char="•"/>
            </a:pPr>
            <a:r>
              <a:rPr lang="en-US" sz="2000" dirty="0">
                <a:latin typeface="Georgia"/>
              </a:rPr>
              <a:t>Market Failure</a:t>
            </a:r>
          </a:p>
          <a:p>
            <a:pPr marL="285750" indent="-228600" algn="just">
              <a:buFont typeface="Arial" panose="020B0604020202020204" pitchFamily="34" charset="0"/>
              <a:buChar char="•"/>
            </a:pPr>
            <a:r>
              <a:rPr lang="en-US" sz="2000" dirty="0">
                <a:latin typeface="Georgia"/>
              </a:rPr>
              <a:t>Capacity lack of Implementation</a:t>
            </a:r>
          </a:p>
          <a:p>
            <a:pPr marL="285750" indent="-228600" algn="just">
              <a:buFont typeface="Arial" panose="020B0604020202020204" pitchFamily="34" charset="0"/>
              <a:buChar char="•"/>
            </a:pPr>
            <a:r>
              <a:rPr lang="en-US" sz="2000" dirty="0">
                <a:latin typeface="Georgia"/>
              </a:rPr>
              <a:t>Organizational risks</a:t>
            </a:r>
          </a:p>
          <a:p>
            <a:pPr marL="285750" indent="-228600" algn="just">
              <a:buFont typeface="Arial" panose="020B0604020202020204" pitchFamily="34" charset="0"/>
              <a:buChar char="•"/>
            </a:pPr>
            <a:r>
              <a:rPr lang="en-US" sz="2000" dirty="0">
                <a:latin typeface="Georgia"/>
              </a:rPr>
              <a:t>Unpredictable risks</a:t>
            </a:r>
          </a:p>
          <a:p>
            <a:pPr indent="-228600" algn="just">
              <a:buFont typeface="Arial" panose="020B0604020202020204" pitchFamily="34" charset="0"/>
              <a:buChar char="•"/>
            </a:pPr>
            <a:endParaRPr lang="en-US" sz="2000"/>
          </a:p>
        </p:txBody>
      </p:sp>
      <p:pic>
        <p:nvPicPr>
          <p:cNvPr id="5" name="Content Placeholder 4" descr="What is a risk? It's not what you think it is RISK-ACADEMY Blog">
            <a:extLst>
              <a:ext uri="{FF2B5EF4-FFF2-40B4-BE49-F238E27FC236}">
                <a16:creationId xmlns:a16="http://schemas.microsoft.com/office/drawing/2014/main" id="{EB99C9EA-DEB4-BB04-66B9-418CC4E51C2E}"/>
              </a:ext>
            </a:extLst>
          </p:cNvPr>
          <p:cNvPicPr>
            <a:picLocks noGrp="1" noChangeAspect="1"/>
          </p:cNvPicPr>
          <p:nvPr>
            <p:ph idx="1"/>
          </p:nvPr>
        </p:nvPicPr>
        <p:blipFill>
          <a:blip r:embed="rId2"/>
          <a:stretch>
            <a:fillRect/>
          </a:stretch>
        </p:blipFill>
        <p:spPr>
          <a:xfrm>
            <a:off x="5445457" y="1801978"/>
            <a:ext cx="6155141" cy="3277784"/>
          </a:xfrm>
          <a:prstGeom prst="rect">
            <a:avLst/>
          </a:prstGeom>
        </p:spPr>
      </p:pic>
      <p:sp>
        <p:nvSpPr>
          <p:cNvPr id="3" name="Google Shape;147;p6">
            <a:extLst>
              <a:ext uri="{FF2B5EF4-FFF2-40B4-BE49-F238E27FC236}">
                <a16:creationId xmlns:a16="http://schemas.microsoft.com/office/drawing/2014/main" id="{3F65B37C-A128-B8A8-EDCE-652C01162ADC}"/>
              </a:ext>
            </a:extLst>
          </p:cNvPr>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8;p6">
            <a:extLst>
              <a:ext uri="{FF2B5EF4-FFF2-40B4-BE49-F238E27FC236}">
                <a16:creationId xmlns:a16="http://schemas.microsoft.com/office/drawing/2014/main" id="{D08E8518-0EBA-788A-0B1B-7CEA366A3F08}"/>
              </a:ext>
            </a:extLst>
          </p:cNvPr>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207578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35C0-774D-029F-BE93-B5D5403E25E1}"/>
              </a:ext>
            </a:extLst>
          </p:cNvPr>
          <p:cNvSpPr>
            <a:spLocks noGrp="1"/>
          </p:cNvSpPr>
          <p:nvPr>
            <p:ph type="title"/>
          </p:nvPr>
        </p:nvSpPr>
        <p:spPr>
          <a:xfrm>
            <a:off x="3973124" y="224283"/>
            <a:ext cx="4243964" cy="815109"/>
          </a:xfrm>
        </p:spPr>
        <p:txBody>
          <a:bodyPr>
            <a:normAutofit fontScale="90000"/>
          </a:bodyPr>
          <a:lstStyle/>
          <a:p>
            <a:pPr algn="ctr"/>
            <a:r>
              <a:rPr lang="en-US" b="1"/>
              <a:t>       </a:t>
            </a:r>
            <a:r>
              <a:rPr lang="en-US" b="1">
                <a:solidFill>
                  <a:schemeClr val="accent6">
                    <a:lumMod val="75000"/>
                  </a:schemeClr>
                </a:solidFill>
                <a:latin typeface="Georgia"/>
              </a:rPr>
              <a:t>CLASS ACTIVITY</a:t>
            </a:r>
            <a:endParaRPr lang="en-US" b="1">
              <a:solidFill>
                <a:schemeClr val="accent6">
                  <a:lumMod val="75000"/>
                </a:schemeClr>
              </a:solidFill>
            </a:endParaRPr>
          </a:p>
        </p:txBody>
      </p:sp>
      <p:sp>
        <p:nvSpPr>
          <p:cNvPr id="3" name="Content Placeholder 2">
            <a:extLst>
              <a:ext uri="{FF2B5EF4-FFF2-40B4-BE49-F238E27FC236}">
                <a16:creationId xmlns:a16="http://schemas.microsoft.com/office/drawing/2014/main" id="{FEB379E6-F7DE-3E3D-4919-54DA33B7012C}"/>
              </a:ext>
            </a:extLst>
          </p:cNvPr>
          <p:cNvSpPr>
            <a:spLocks noGrp="1"/>
          </p:cNvSpPr>
          <p:nvPr>
            <p:ph idx="1"/>
          </p:nvPr>
        </p:nvSpPr>
        <p:spPr>
          <a:xfrm>
            <a:off x="365903" y="1039708"/>
            <a:ext cx="10975108" cy="5626207"/>
          </a:xfrm>
        </p:spPr>
        <p:txBody>
          <a:bodyPr vert="horz" lIns="91440" tIns="45720" rIns="91440" bIns="45720" rtlCol="0" anchor="t">
            <a:noAutofit/>
          </a:bodyPr>
          <a:lstStyle/>
          <a:p>
            <a:pPr>
              <a:buNone/>
            </a:pPr>
            <a:r>
              <a:rPr lang="en-US" sz="2000" dirty="0">
                <a:latin typeface="Georgia"/>
              </a:rPr>
              <a:t>  </a:t>
            </a:r>
            <a:r>
              <a:rPr lang="en-US" sz="2000" dirty="0">
                <a:solidFill>
                  <a:schemeClr val="accent6">
                    <a:lumMod val="75000"/>
                  </a:schemeClr>
                </a:solidFill>
                <a:latin typeface="Georgia"/>
              </a:rPr>
              <a:t>CONTEXT</a:t>
            </a:r>
          </a:p>
          <a:p>
            <a:pPr algn="just">
              <a:buNone/>
            </a:pPr>
            <a:r>
              <a:rPr lang="en-US" sz="2000" dirty="0">
                <a:latin typeface="Georgia"/>
              </a:rPr>
              <a:t>    You and your team of software developers are working for a financial services company that aims to improve financial literacy among its clients. The company recognizes the challenges individuals face in managing their personal finances, including budgeting, saving, and investing wisely. Your team has been assigned to develop a new app that will empower users to take control of their financial well-being by providing them with personalized insights and tools.</a:t>
            </a:r>
            <a:endParaRPr lang="en-US" sz="2000"/>
          </a:p>
          <a:p>
            <a:pPr algn="just">
              <a:buNone/>
            </a:pPr>
            <a:r>
              <a:rPr lang="en-US" sz="2000" dirty="0">
                <a:latin typeface="Georgia"/>
              </a:rPr>
              <a:t>   In the context of designing this financial management app, how would you employ design thinking principles to ensure that the user experience is not only intuitive and effective but also addresses the emotional aspects associated with personal finance, fostering a positive and empowering relationship between users and their financial well-being?</a:t>
            </a:r>
          </a:p>
          <a:p>
            <a:pPr algn="just">
              <a:buNone/>
            </a:pPr>
            <a:endParaRPr lang="en-US" sz="2000" dirty="0">
              <a:latin typeface="Georgia"/>
            </a:endParaRPr>
          </a:p>
          <a:p>
            <a:pPr algn="just">
              <a:buNone/>
            </a:pPr>
            <a:r>
              <a:rPr lang="en-US" sz="2000" dirty="0">
                <a:solidFill>
                  <a:schemeClr val="accent6">
                    <a:lumMod val="75000"/>
                  </a:schemeClr>
                </a:solidFill>
                <a:latin typeface="Georgia"/>
              </a:rPr>
              <a:t>INSTRUCTIONS</a:t>
            </a:r>
          </a:p>
          <a:p>
            <a:pPr algn="just">
              <a:lnSpc>
                <a:spcPct val="70000"/>
              </a:lnSpc>
            </a:pPr>
            <a:r>
              <a:rPr lang="en-US" sz="2000" dirty="0">
                <a:solidFill>
                  <a:srgbClr val="000000"/>
                </a:solidFill>
                <a:latin typeface="Georgia"/>
              </a:rPr>
              <a:t>Divide the class into 3 groups</a:t>
            </a:r>
          </a:p>
          <a:p>
            <a:pPr algn="just">
              <a:lnSpc>
                <a:spcPct val="70000"/>
              </a:lnSpc>
            </a:pPr>
            <a:r>
              <a:rPr lang="en-US" sz="2000" dirty="0">
                <a:solidFill>
                  <a:srgbClr val="000000"/>
                </a:solidFill>
                <a:latin typeface="Georgia"/>
              </a:rPr>
              <a:t>You have 15 mins to brainstorm.</a:t>
            </a:r>
          </a:p>
          <a:p>
            <a:pPr algn="just">
              <a:lnSpc>
                <a:spcPct val="70000"/>
              </a:lnSpc>
            </a:pPr>
            <a:r>
              <a:rPr lang="en-US" sz="2000" dirty="0">
                <a:solidFill>
                  <a:srgbClr val="000000"/>
                </a:solidFill>
                <a:latin typeface="Georgia"/>
              </a:rPr>
              <a:t>Present your ideas using PowerPoint.</a:t>
            </a:r>
          </a:p>
          <a:p>
            <a:pPr algn="just">
              <a:lnSpc>
                <a:spcPct val="70000"/>
              </a:lnSpc>
            </a:pPr>
            <a:r>
              <a:rPr lang="en-US" sz="2000" dirty="0">
                <a:solidFill>
                  <a:srgbClr val="000000"/>
                </a:solidFill>
                <a:latin typeface="Georgia"/>
              </a:rPr>
              <a:t>5 mins each for presentation</a:t>
            </a:r>
          </a:p>
          <a:p>
            <a:pPr algn="just">
              <a:lnSpc>
                <a:spcPct val="70000"/>
              </a:lnSpc>
              <a:buNone/>
            </a:pPr>
            <a:endParaRPr lang="en-US" sz="2000" dirty="0">
              <a:solidFill>
                <a:srgbClr val="000000"/>
              </a:solidFill>
              <a:latin typeface="Georgia"/>
            </a:endParaRPr>
          </a:p>
          <a:p>
            <a:pPr algn="just">
              <a:buNone/>
            </a:pPr>
            <a:endParaRPr lang="en-US" sz="2000" dirty="0">
              <a:solidFill>
                <a:srgbClr val="000000"/>
              </a:solidFill>
              <a:latin typeface="Georgia"/>
            </a:endParaRPr>
          </a:p>
          <a:p>
            <a:pPr marL="0" indent="0">
              <a:buNone/>
            </a:pPr>
            <a:endParaRPr lang="en-US" sz="2000" dirty="0">
              <a:latin typeface="Aptos" panose="020B0004020202020204"/>
            </a:endParaRPr>
          </a:p>
        </p:txBody>
      </p:sp>
      <p:sp>
        <p:nvSpPr>
          <p:cNvPr id="5" name="Google Shape;147;p6">
            <a:extLst>
              <a:ext uri="{FF2B5EF4-FFF2-40B4-BE49-F238E27FC236}">
                <a16:creationId xmlns:a16="http://schemas.microsoft.com/office/drawing/2014/main" id="{3F65B37C-A128-B8A8-EDCE-652C01162ADC}"/>
              </a:ext>
            </a:extLst>
          </p:cNvPr>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8;p6">
            <a:extLst>
              <a:ext uri="{FF2B5EF4-FFF2-40B4-BE49-F238E27FC236}">
                <a16:creationId xmlns:a16="http://schemas.microsoft.com/office/drawing/2014/main" id="{651C75B3-1924-8D2F-4D28-4B573283BB8F}"/>
              </a:ext>
            </a:extLst>
          </p:cNvPr>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66085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a:spLocks noGrp="1"/>
          </p:cNvSpPr>
          <p:nvPr>
            <p:ph type="title"/>
          </p:nvPr>
        </p:nvSpPr>
        <p:spPr>
          <a:xfrm>
            <a:off x="612525" y="0"/>
            <a:ext cx="10515600" cy="1325600"/>
          </a:xfrm>
          <a:prstGeom prst="rect">
            <a:avLst/>
          </a:prstGeom>
        </p:spPr>
        <p:txBody>
          <a:bodyPr spcFirstLastPara="1" wrap="square" lIns="91433" tIns="45700" rIns="91433"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lnSpc>
                <a:spcPct val="100000"/>
              </a:lnSpc>
              <a:spcBef>
                <a:spcPts val="1067"/>
              </a:spcBef>
              <a:spcAft>
                <a:spcPts val="0"/>
              </a:spcAft>
              <a:buClr>
                <a:schemeClr val="dk1"/>
              </a:buClr>
              <a:buSzPts val="1100"/>
              <a:buFont typeface="Arial"/>
              <a:buNone/>
            </a:pPr>
            <a:r>
              <a:rPr lang="en" sz="5067" b="1">
                <a:solidFill>
                  <a:schemeClr val="dk2"/>
                </a:solidFill>
                <a:latin typeface="Georgia"/>
                <a:ea typeface="Georgia"/>
                <a:cs typeface="Georgia"/>
                <a:sym typeface="Georgia"/>
              </a:rPr>
              <a:t>Agile Leadership</a:t>
            </a:r>
            <a:endParaRPr sz="6000" b="1">
              <a:solidFill>
                <a:srgbClr val="6AA84F"/>
              </a:solidFill>
              <a:latin typeface="Georgia"/>
              <a:ea typeface="Georgia"/>
              <a:cs typeface="Georgia"/>
              <a:sym typeface="Georgia"/>
            </a:endParaRPr>
          </a:p>
        </p:txBody>
      </p:sp>
      <p:sp>
        <p:nvSpPr>
          <p:cNvPr id="169" name="Google Shape;169;p40"/>
          <p:cNvSpPr txBox="1">
            <a:spLocks noGrp="1"/>
          </p:cNvSpPr>
          <p:nvPr>
            <p:ph type="body" idx="1"/>
          </p:nvPr>
        </p:nvSpPr>
        <p:spPr>
          <a:xfrm>
            <a:off x="-133" y="1396767"/>
            <a:ext cx="12192000" cy="5102800"/>
          </a:xfrm>
          <a:prstGeom prst="rect">
            <a:avLst/>
          </a:prstGeom>
          <a:solidFill>
            <a:srgbClr val="D9EAD3"/>
          </a:solidFill>
        </p:spPr>
        <p:txBody>
          <a:bodyPr spcFirstLastPara="1" wrap="square" lIns="91433" tIns="45700" rIns="91433"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lnSpc>
                <a:spcPct val="100000"/>
              </a:lnSpc>
              <a:spcBef>
                <a:spcPts val="1067"/>
              </a:spcBef>
              <a:spcAft>
                <a:spcPts val="0"/>
              </a:spcAft>
              <a:buNone/>
            </a:pPr>
            <a:endParaRPr sz="5067" b="1"/>
          </a:p>
          <a:p>
            <a:pPr marL="609585" lvl="0" indent="-660383" algn="ctr" rtl="0">
              <a:lnSpc>
                <a:spcPct val="90000"/>
              </a:lnSpc>
              <a:spcBef>
                <a:spcPts val="0"/>
              </a:spcBef>
              <a:spcAft>
                <a:spcPts val="0"/>
              </a:spcAft>
              <a:buClr>
                <a:srgbClr val="6AA84F"/>
              </a:buClr>
              <a:buSzPts val="4200"/>
              <a:buFont typeface="Georgia"/>
              <a:buChar char="-"/>
            </a:pPr>
            <a:r>
              <a:rPr lang="en" sz="5600" b="1">
                <a:solidFill>
                  <a:srgbClr val="6AA84F"/>
                </a:solidFill>
                <a:latin typeface="Georgia"/>
                <a:ea typeface="Georgia"/>
                <a:cs typeface="Georgia"/>
                <a:sym typeface="Georgia"/>
              </a:rPr>
              <a:t>Our Motto -</a:t>
            </a:r>
            <a:endParaRPr sz="3867" b="1">
              <a:latin typeface="Georgia"/>
              <a:ea typeface="Georgia"/>
              <a:cs typeface="Georgia"/>
              <a:sym typeface="Georgia"/>
            </a:endParaRPr>
          </a:p>
          <a:p>
            <a:pPr marL="0" lvl="0" indent="0" algn="ctr" rtl="0">
              <a:lnSpc>
                <a:spcPct val="100000"/>
              </a:lnSpc>
              <a:spcBef>
                <a:spcPts val="1067"/>
              </a:spcBef>
              <a:spcAft>
                <a:spcPts val="0"/>
              </a:spcAft>
              <a:buNone/>
            </a:pPr>
            <a:r>
              <a:rPr lang="en" sz="4533" b="1">
                <a:latin typeface="Courier New"/>
                <a:ea typeface="Courier New"/>
                <a:cs typeface="Courier New"/>
                <a:sym typeface="Courier New"/>
              </a:rPr>
              <a:t> “Delivering Value through  People,Passionate learning and Innovation”</a:t>
            </a:r>
            <a:endParaRPr sz="4533" b="1">
              <a:latin typeface="Courier New"/>
              <a:ea typeface="Courier New"/>
              <a:cs typeface="Courier New"/>
              <a:sym typeface="Courier New"/>
            </a:endParaRPr>
          </a:p>
        </p:txBody>
      </p:sp>
    </p:spTree>
    <p:extLst>
      <p:ext uri="{BB962C8B-B14F-4D97-AF65-F5344CB8AC3E}">
        <p14:creationId xmlns:p14="http://schemas.microsoft.com/office/powerpoint/2010/main" val="12405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41"/>
          <p:cNvSpPr/>
          <p:nvPr/>
        </p:nvSpPr>
        <p:spPr>
          <a:xfrm>
            <a:off x="0" y="6764337"/>
            <a:ext cx="6096000" cy="136400"/>
          </a:xfrm>
          <a:prstGeom prst="rect">
            <a:avLst/>
          </a:prstGeom>
          <a:solidFill>
            <a:srgbClr val="B8D14F"/>
          </a:solidFill>
          <a:ln>
            <a:noFill/>
          </a:ln>
        </p:spPr>
        <p:txBody>
          <a:bodyPr spcFirstLastPara="1" wrap="square" lIns="91433" tIns="45700" rIns="91433"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rgbClr val="FFFFFF"/>
              </a:solidFill>
              <a:latin typeface="Calibri"/>
              <a:ea typeface="Calibri"/>
              <a:cs typeface="Calibri"/>
              <a:sym typeface="Calibri"/>
            </a:endParaRPr>
          </a:p>
        </p:txBody>
      </p:sp>
      <p:sp>
        <p:nvSpPr>
          <p:cNvPr id="176" name="Google Shape;176;p41"/>
          <p:cNvSpPr/>
          <p:nvPr/>
        </p:nvSpPr>
        <p:spPr>
          <a:xfrm>
            <a:off x="6095999" y="6764337"/>
            <a:ext cx="6096000" cy="136400"/>
          </a:xfrm>
          <a:prstGeom prst="rect">
            <a:avLst/>
          </a:prstGeom>
          <a:solidFill>
            <a:srgbClr val="3AA757"/>
          </a:solidFill>
          <a:ln>
            <a:noFill/>
          </a:ln>
        </p:spPr>
        <p:txBody>
          <a:bodyPr spcFirstLastPara="1" wrap="square" lIns="91433" tIns="45700" rIns="91433"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rgbClr val="FFFFFF"/>
              </a:solidFill>
              <a:latin typeface="Calibri"/>
              <a:ea typeface="Calibri"/>
              <a:cs typeface="Calibri"/>
              <a:sym typeface="Calibri"/>
            </a:endParaRPr>
          </a:p>
        </p:txBody>
      </p:sp>
      <p:grpSp>
        <p:nvGrpSpPr>
          <p:cNvPr id="177" name="Google Shape;177;p41"/>
          <p:cNvGrpSpPr/>
          <p:nvPr/>
        </p:nvGrpSpPr>
        <p:grpSpPr>
          <a:xfrm>
            <a:off x="8039" y="5457049"/>
            <a:ext cx="12193989" cy="1307164"/>
            <a:chOff x="1593000" y="2322568"/>
            <a:chExt cx="5957975" cy="643500"/>
          </a:xfrm>
        </p:grpSpPr>
        <p:sp>
          <p:nvSpPr>
            <p:cNvPr id="178" name="Google Shape;178;p41"/>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9" name="Google Shape;179;p41"/>
            <p:cNvSpPr/>
            <p:nvPr/>
          </p:nvSpPr>
          <p:spPr>
            <a:xfrm flipH="1">
              <a:off x="2283025" y="2322575"/>
              <a:ext cx="1844400" cy="642600"/>
            </a:xfrm>
            <a:prstGeom prst="rect">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0" name="Google Shape;180;p41"/>
            <p:cNvSpPr/>
            <p:nvPr/>
          </p:nvSpPr>
          <p:spPr>
            <a:xfrm rot="-5400000">
              <a:off x="3501574" y="1934671"/>
              <a:ext cx="643356" cy="1419149"/>
            </a:xfrm>
            <a:prstGeom prst="flowChartOffpageConnector">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1" name="Google Shape;181;p41"/>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15000"/>
                </a:lnSpc>
                <a:spcBef>
                  <a:spcPts val="0"/>
                </a:spcBef>
                <a:spcAft>
                  <a:spcPts val="0"/>
                </a:spcAft>
                <a:buClr>
                  <a:schemeClr val="dk1"/>
                </a:buClr>
                <a:buSzPts val="1100"/>
                <a:buFont typeface="Arial"/>
                <a:buNone/>
              </a:pPr>
              <a:r>
                <a:rPr lang="en" sz="1867" b="0" i="0" u="none" strike="noStrike" cap="none">
                  <a:solidFill>
                    <a:schemeClr val="lt1"/>
                  </a:solidFill>
                  <a:latin typeface="Georgia"/>
                  <a:ea typeface="Georgia"/>
                  <a:cs typeface="Georgia"/>
                  <a:sym typeface="Georgia"/>
                </a:rPr>
                <a:t>Assessment</a:t>
              </a:r>
              <a:endParaRPr sz="1333" b="0" i="0" u="none" strike="noStrike" cap="none">
                <a:solidFill>
                  <a:srgbClr val="FFFFFF"/>
                </a:solidFill>
                <a:latin typeface="Roboto"/>
                <a:ea typeface="Roboto"/>
                <a:cs typeface="Roboto"/>
                <a:sym typeface="Roboto"/>
              </a:endParaRPr>
            </a:p>
          </p:txBody>
        </p:sp>
        <p:sp>
          <p:nvSpPr>
            <p:cNvPr id="182" name="Google Shape;182;p41"/>
            <p:cNvSpPr/>
            <p:nvPr/>
          </p:nvSpPr>
          <p:spPr>
            <a:xfrm>
              <a:off x="1593000" y="2322568"/>
              <a:ext cx="690000" cy="642300"/>
            </a:xfrm>
            <a:prstGeom prst="rect">
              <a:avLst/>
            </a:prstGeom>
            <a:solidFill>
              <a:srgbClr val="0B7743"/>
            </a:solidFill>
            <a:ln>
              <a:noFill/>
            </a:ln>
            <a:effectLst>
              <a:outerShdw blurRad="71438" dist="28575" dir="2700000" algn="bl" rotWithShape="0">
                <a:srgbClr val="000000">
                  <a:alpha val="1686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3" name="Google Shape;183;p41"/>
            <p:cNvSpPr/>
            <p:nvPr/>
          </p:nvSpPr>
          <p:spPr>
            <a:xfrm>
              <a:off x="1593000" y="2322575"/>
              <a:ext cx="690000" cy="642600"/>
            </a:xfrm>
            <a:prstGeom prst="rect">
              <a:avLst/>
            </a:prstGeom>
            <a:solidFill>
              <a:srgbClr val="0C8148"/>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600"/>
                <a:buFont typeface="Arial"/>
                <a:buNone/>
              </a:pPr>
              <a:r>
                <a:rPr lang="en" sz="3467" b="0" i="0" u="none" strike="noStrike" cap="none">
                  <a:solidFill>
                    <a:srgbClr val="FFFFFF"/>
                  </a:solidFill>
                  <a:latin typeface="Roboto Thin"/>
                  <a:ea typeface="Roboto Thin"/>
                  <a:cs typeface="Roboto Thin"/>
                  <a:sym typeface="Roboto Thin"/>
                </a:rPr>
                <a:t>05</a:t>
              </a:r>
              <a:endParaRPr sz="3467" b="0" i="0" u="none" strike="noStrike" cap="none">
                <a:solidFill>
                  <a:srgbClr val="FFFFFF"/>
                </a:solidFill>
                <a:latin typeface="Roboto Thin"/>
                <a:ea typeface="Roboto Thin"/>
                <a:cs typeface="Roboto Thin"/>
                <a:sym typeface="Roboto Thin"/>
              </a:endParaRPr>
            </a:p>
          </p:txBody>
        </p:sp>
        <p:sp>
          <p:nvSpPr>
            <p:cNvPr id="184" name="Google Shape;184;p41"/>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a:lnSpc>
                  <a:spcPct val="115000"/>
                </a:lnSpc>
                <a:buClr>
                  <a:schemeClr val="dk1"/>
                </a:buClr>
                <a:buSzPts val="1100"/>
              </a:pPr>
              <a:r>
                <a:rPr lang="en" sz="1700" b="0" i="0" u="none" strike="noStrike" cap="none" dirty="0">
                  <a:solidFill>
                    <a:srgbClr val="0B7140"/>
                  </a:solidFill>
                  <a:latin typeface="Georgia"/>
                  <a:ea typeface="Georgia"/>
                  <a:cs typeface="Georgia"/>
                  <a:sym typeface="Georgia"/>
                </a:rPr>
                <a:t>The assessment for this course is attached to the last slide of this deck.</a:t>
              </a:r>
              <a:r>
                <a:rPr lang="en" sz="1700" dirty="0">
                  <a:solidFill>
                    <a:srgbClr val="0B7140"/>
                  </a:solidFill>
                  <a:latin typeface="Georgia"/>
                  <a:ea typeface="Georgia"/>
                  <a:cs typeface="Georgia"/>
                  <a:sym typeface="Georgia"/>
                </a:rPr>
                <a:t> </a:t>
              </a:r>
              <a:endParaRPr lang="en-US" sz="1700" b="0" i="0" u="none" strike="noStrike" cap="none">
                <a:solidFill>
                  <a:srgbClr val="0B7140"/>
                </a:solidFill>
                <a:latin typeface="Roboto"/>
                <a:ea typeface="Roboto"/>
                <a:cs typeface="Roboto"/>
              </a:endParaRPr>
            </a:p>
          </p:txBody>
        </p:sp>
      </p:grpSp>
      <p:grpSp>
        <p:nvGrpSpPr>
          <p:cNvPr id="185" name="Google Shape;185;p41"/>
          <p:cNvGrpSpPr/>
          <p:nvPr/>
        </p:nvGrpSpPr>
        <p:grpSpPr>
          <a:xfrm>
            <a:off x="15" y="4103865"/>
            <a:ext cx="12193989" cy="1353153"/>
            <a:chOff x="1593000" y="2322568"/>
            <a:chExt cx="5957975" cy="643500"/>
          </a:xfrm>
        </p:grpSpPr>
        <p:sp>
          <p:nvSpPr>
            <p:cNvPr id="186" name="Google Shape;186;p41"/>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7" name="Google Shape;187;p41"/>
            <p:cNvSpPr/>
            <p:nvPr/>
          </p:nvSpPr>
          <p:spPr>
            <a:xfrm flipH="1">
              <a:off x="2283025" y="2322575"/>
              <a:ext cx="1844400" cy="642600"/>
            </a:xfrm>
            <a:prstGeom prst="rect">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8" name="Google Shape;188;p41"/>
            <p:cNvSpPr/>
            <p:nvPr/>
          </p:nvSpPr>
          <p:spPr>
            <a:xfrm rot="-5400000">
              <a:off x="3501574" y="1934671"/>
              <a:ext cx="643356" cy="1419149"/>
            </a:xfrm>
            <a:prstGeom prst="flowChartOffpageConnector">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9" name="Google Shape;189;p41"/>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15000"/>
                </a:lnSpc>
                <a:spcBef>
                  <a:spcPts val="0"/>
                </a:spcBef>
                <a:spcAft>
                  <a:spcPts val="0"/>
                </a:spcAft>
                <a:buClr>
                  <a:schemeClr val="dk1"/>
                </a:buClr>
                <a:buSzPts val="1100"/>
                <a:buFont typeface="Arial"/>
                <a:buNone/>
              </a:pPr>
              <a:r>
                <a:rPr lang="en" sz="1867" b="0" i="0" u="none" strike="noStrike" cap="none">
                  <a:solidFill>
                    <a:schemeClr val="lt1"/>
                  </a:solidFill>
                  <a:latin typeface="Georgia"/>
                  <a:ea typeface="Georgia"/>
                  <a:cs typeface="Georgia"/>
                  <a:sym typeface="Georgia"/>
                </a:rPr>
                <a:t>Teaching Approach</a:t>
              </a:r>
              <a:endParaRPr sz="1333" b="0" i="0" u="none" strike="noStrike" cap="none">
                <a:solidFill>
                  <a:srgbClr val="FFFFFF"/>
                </a:solidFill>
                <a:latin typeface="Roboto"/>
                <a:ea typeface="Roboto"/>
                <a:cs typeface="Roboto"/>
                <a:sym typeface="Roboto"/>
              </a:endParaRPr>
            </a:p>
          </p:txBody>
        </p:sp>
        <p:sp>
          <p:nvSpPr>
            <p:cNvPr id="190" name="Google Shape;190;p41"/>
            <p:cNvSpPr/>
            <p:nvPr/>
          </p:nvSpPr>
          <p:spPr>
            <a:xfrm>
              <a:off x="1593000" y="2322568"/>
              <a:ext cx="690000" cy="642300"/>
            </a:xfrm>
            <a:prstGeom prst="rect">
              <a:avLst/>
            </a:prstGeom>
            <a:solidFill>
              <a:srgbClr val="0B7743"/>
            </a:solidFill>
            <a:ln>
              <a:noFill/>
            </a:ln>
            <a:effectLst>
              <a:outerShdw blurRad="71438" dist="28575" dir="2700000" algn="bl" rotWithShape="0">
                <a:srgbClr val="000000">
                  <a:alpha val="1686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91" name="Google Shape;191;p41"/>
            <p:cNvSpPr/>
            <p:nvPr/>
          </p:nvSpPr>
          <p:spPr>
            <a:xfrm>
              <a:off x="1593000" y="2322575"/>
              <a:ext cx="690000" cy="642600"/>
            </a:xfrm>
            <a:prstGeom prst="rect">
              <a:avLst/>
            </a:prstGeom>
            <a:solidFill>
              <a:srgbClr val="0C8148"/>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600"/>
                <a:buFont typeface="Arial"/>
                <a:buNone/>
              </a:pPr>
              <a:r>
                <a:rPr lang="en" sz="3467" b="0" i="0" u="none" strike="noStrike" cap="none">
                  <a:solidFill>
                    <a:srgbClr val="FFFFFF"/>
                  </a:solidFill>
                  <a:latin typeface="Roboto Thin"/>
                  <a:ea typeface="Roboto Thin"/>
                  <a:cs typeface="Roboto Thin"/>
                  <a:sym typeface="Roboto Thin"/>
                </a:rPr>
                <a:t>04</a:t>
              </a:r>
              <a:endParaRPr sz="3467" b="0" i="0" u="none" strike="noStrike" cap="none">
                <a:solidFill>
                  <a:srgbClr val="FFFFFF"/>
                </a:solidFill>
                <a:latin typeface="Roboto Thin"/>
                <a:ea typeface="Roboto Thin"/>
                <a:cs typeface="Roboto Thin"/>
                <a:sym typeface="Roboto Thin"/>
              </a:endParaRPr>
            </a:p>
          </p:txBody>
        </p:sp>
        <p:sp>
          <p:nvSpPr>
            <p:cNvPr id="192" name="Google Shape;192;p41"/>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marR="0" lvl="0" indent="0" algn="l" rtl="0">
                <a:lnSpc>
                  <a:spcPct val="115000"/>
                </a:lnSpc>
                <a:spcBef>
                  <a:spcPts val="0"/>
                </a:spcBef>
                <a:spcAft>
                  <a:spcPts val="0"/>
                </a:spcAft>
                <a:buClr>
                  <a:schemeClr val="dk1"/>
                </a:buClr>
                <a:buSzPts val="1100"/>
                <a:buFont typeface="Arial"/>
                <a:buNone/>
              </a:pPr>
              <a:r>
                <a:rPr lang="en" sz="1700" b="0" i="0" u="none" strike="noStrike" cap="none" dirty="0">
                  <a:solidFill>
                    <a:srgbClr val="0B7140"/>
                  </a:solidFill>
                  <a:latin typeface="Georgia"/>
                  <a:ea typeface="Georgia"/>
                  <a:cs typeface="Georgia"/>
                  <a:sym typeface="Georgia"/>
                </a:rPr>
                <a:t>Workshop/Discussion method</a:t>
              </a:r>
              <a:endParaRPr lang="en-US" sz="1700" b="0" i="0" u="none" strike="noStrike" cap="none" dirty="0">
                <a:solidFill>
                  <a:srgbClr val="0B7140"/>
                </a:solidFill>
                <a:latin typeface="Roboto"/>
                <a:ea typeface="Roboto"/>
                <a:cs typeface="Roboto"/>
              </a:endParaRPr>
            </a:p>
          </p:txBody>
        </p:sp>
      </p:grpSp>
      <p:grpSp>
        <p:nvGrpSpPr>
          <p:cNvPr id="193" name="Google Shape;193;p41"/>
          <p:cNvGrpSpPr/>
          <p:nvPr/>
        </p:nvGrpSpPr>
        <p:grpSpPr>
          <a:xfrm>
            <a:off x="22" y="2608556"/>
            <a:ext cx="12194148" cy="1486057"/>
            <a:chOff x="1593000" y="2322568"/>
            <a:chExt cx="5958053" cy="643500"/>
          </a:xfrm>
        </p:grpSpPr>
        <p:sp>
          <p:nvSpPr>
            <p:cNvPr id="194" name="Google Shape;194;p41"/>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95" name="Google Shape;195;p41"/>
            <p:cNvSpPr/>
            <p:nvPr/>
          </p:nvSpPr>
          <p:spPr>
            <a:xfrm flipH="1">
              <a:off x="2283025" y="2322575"/>
              <a:ext cx="1844400" cy="642600"/>
            </a:xfrm>
            <a:prstGeom prst="rect">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96" name="Google Shape;196;p41"/>
            <p:cNvSpPr/>
            <p:nvPr/>
          </p:nvSpPr>
          <p:spPr>
            <a:xfrm rot="-5400000">
              <a:off x="3501574" y="1934671"/>
              <a:ext cx="643356" cy="1419149"/>
            </a:xfrm>
            <a:prstGeom prst="flowChartOffpageConnector">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97" name="Google Shape;197;p41"/>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15000"/>
                </a:lnSpc>
                <a:spcBef>
                  <a:spcPts val="0"/>
                </a:spcBef>
                <a:spcAft>
                  <a:spcPts val="0"/>
                </a:spcAft>
                <a:buClr>
                  <a:schemeClr val="dk1"/>
                </a:buClr>
                <a:buSzPts val="1100"/>
                <a:buFont typeface="Arial"/>
                <a:buNone/>
              </a:pPr>
              <a:r>
                <a:rPr lang="en" sz="1867" b="0" i="0" u="none" strike="noStrike" cap="none">
                  <a:solidFill>
                    <a:schemeClr val="lt1"/>
                  </a:solidFill>
                  <a:latin typeface="Georgia"/>
                  <a:ea typeface="Georgia"/>
                  <a:cs typeface="Georgia"/>
                  <a:sym typeface="Georgia"/>
                </a:rPr>
                <a:t>Learning Outcome</a:t>
              </a:r>
              <a:endParaRPr sz="1333" b="0" i="0" u="none" strike="noStrike" cap="none">
                <a:solidFill>
                  <a:srgbClr val="FFFFFF"/>
                </a:solidFill>
                <a:latin typeface="Roboto"/>
                <a:ea typeface="Roboto"/>
                <a:cs typeface="Roboto"/>
                <a:sym typeface="Roboto"/>
              </a:endParaRPr>
            </a:p>
          </p:txBody>
        </p:sp>
        <p:sp>
          <p:nvSpPr>
            <p:cNvPr id="198" name="Google Shape;198;p41"/>
            <p:cNvSpPr/>
            <p:nvPr/>
          </p:nvSpPr>
          <p:spPr>
            <a:xfrm>
              <a:off x="1593000" y="2322568"/>
              <a:ext cx="690000" cy="642300"/>
            </a:xfrm>
            <a:prstGeom prst="rect">
              <a:avLst/>
            </a:prstGeom>
            <a:solidFill>
              <a:srgbClr val="0B7743"/>
            </a:solidFill>
            <a:ln>
              <a:noFill/>
            </a:ln>
            <a:effectLst>
              <a:outerShdw blurRad="71438" dist="28575" dir="2700000" algn="bl" rotWithShape="0">
                <a:srgbClr val="000000">
                  <a:alpha val="1686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99" name="Google Shape;199;p41"/>
            <p:cNvSpPr/>
            <p:nvPr/>
          </p:nvSpPr>
          <p:spPr>
            <a:xfrm>
              <a:off x="1593000" y="2322575"/>
              <a:ext cx="690000" cy="642600"/>
            </a:xfrm>
            <a:prstGeom prst="rect">
              <a:avLst/>
            </a:prstGeom>
            <a:solidFill>
              <a:srgbClr val="0C8148"/>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600"/>
                <a:buFont typeface="Arial"/>
                <a:buNone/>
              </a:pPr>
              <a:r>
                <a:rPr lang="en" sz="3467" b="0" i="0" u="none" strike="noStrike" cap="none">
                  <a:solidFill>
                    <a:srgbClr val="FFFFFF"/>
                  </a:solidFill>
                  <a:latin typeface="Roboto Thin"/>
                  <a:ea typeface="Roboto Thin"/>
                  <a:cs typeface="Roboto Thin"/>
                  <a:sym typeface="Roboto Thin"/>
                </a:rPr>
                <a:t>03</a:t>
              </a:r>
              <a:endParaRPr sz="3467" b="0" i="0" u="none" strike="noStrike" cap="none">
                <a:solidFill>
                  <a:srgbClr val="FFFFFF"/>
                </a:solidFill>
                <a:latin typeface="Roboto Thin"/>
                <a:ea typeface="Roboto Thin"/>
                <a:cs typeface="Roboto Thin"/>
                <a:sym typeface="Roboto Thin"/>
              </a:endParaRPr>
            </a:p>
          </p:txBody>
        </p:sp>
        <p:sp>
          <p:nvSpPr>
            <p:cNvPr id="200" name="Google Shape;200;p41"/>
            <p:cNvSpPr/>
            <p:nvPr/>
          </p:nvSpPr>
          <p:spPr>
            <a:xfrm>
              <a:off x="4387853" y="2323745"/>
              <a:ext cx="3163200" cy="6423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marR="0" lvl="0" indent="0" algn="l" rtl="0">
                <a:lnSpc>
                  <a:spcPct val="115000"/>
                </a:lnSpc>
                <a:spcBef>
                  <a:spcPts val="0"/>
                </a:spcBef>
                <a:spcAft>
                  <a:spcPts val="0"/>
                </a:spcAft>
                <a:buClr>
                  <a:srgbClr val="000000"/>
                </a:buClr>
                <a:buSzPts val="1100"/>
                <a:buFont typeface="Arial"/>
                <a:buNone/>
              </a:pPr>
              <a:endParaRPr lang="en-US" sz="1500" dirty="0">
                <a:solidFill>
                  <a:srgbClr val="0B7140"/>
                </a:solidFill>
                <a:highlight>
                  <a:srgbClr val="EDEBE9"/>
                </a:highlight>
                <a:latin typeface="Georgia"/>
                <a:ea typeface="Georgia"/>
                <a:cs typeface="Georgia"/>
              </a:endParaRPr>
            </a:p>
            <a:p>
              <a:pPr indent="608965">
                <a:lnSpc>
                  <a:spcPct val="115000"/>
                </a:lnSpc>
                <a:buSzPts val="1100"/>
              </a:pPr>
              <a:r>
                <a:rPr lang="en" sz="1500" b="0" i="0" u="none" strike="noStrike" cap="none" dirty="0">
                  <a:solidFill>
                    <a:srgbClr val="0B7140"/>
                  </a:solidFill>
                  <a:highlight>
                    <a:srgbClr val="EDEBE9"/>
                  </a:highlight>
                  <a:latin typeface="Georgia"/>
                  <a:ea typeface="Georgia"/>
                  <a:cs typeface="Georgia"/>
                  <a:sym typeface="Georgia"/>
                </a:rPr>
                <a:t>Upon completion of this course, </a:t>
              </a:r>
              <a:r>
                <a:rPr lang="en" sz="1500" b="0" i="0" u="none" strike="noStrike" cap="none" err="1">
                  <a:solidFill>
                    <a:srgbClr val="0B7140"/>
                  </a:solidFill>
                  <a:highlight>
                    <a:srgbClr val="EDEBE9"/>
                  </a:highlight>
                  <a:latin typeface="Georgia"/>
                  <a:ea typeface="Georgia"/>
                  <a:cs typeface="Georgia"/>
                  <a:sym typeface="Georgia"/>
                </a:rPr>
                <a:t>decadevs</a:t>
              </a:r>
              <a:r>
                <a:rPr lang="en" sz="1500" b="0" i="0" u="none" strike="noStrike" cap="none" dirty="0">
                  <a:solidFill>
                    <a:srgbClr val="0B7140"/>
                  </a:solidFill>
                  <a:highlight>
                    <a:srgbClr val="EDEBE9"/>
                  </a:highlight>
                  <a:latin typeface="Georgia"/>
                  <a:ea typeface="Georgia"/>
                  <a:cs typeface="Georgia"/>
                  <a:sym typeface="Georgia"/>
                </a:rPr>
                <a:t> are expected to:</a:t>
              </a:r>
              <a:r>
                <a:rPr lang="en" sz="1500" dirty="0">
                  <a:solidFill>
                    <a:srgbClr val="0B7140"/>
                  </a:solidFill>
                  <a:highlight>
                    <a:srgbClr val="EDEBE9"/>
                  </a:highlight>
                  <a:latin typeface="Georgia"/>
                  <a:ea typeface="Georgia"/>
                  <a:cs typeface="Georgia"/>
                  <a:sym typeface="Georgia"/>
                </a:rPr>
                <a:t> </a:t>
              </a:r>
              <a:endParaRPr sz="1500" b="0" i="0" u="none" strike="noStrike" cap="none">
                <a:solidFill>
                  <a:srgbClr val="0B7140"/>
                </a:solidFill>
                <a:latin typeface="Roboto"/>
                <a:ea typeface="Roboto"/>
                <a:cs typeface="Roboto"/>
              </a:endParaRPr>
            </a:p>
            <a:p>
              <a:pPr marL="725805" indent="-285750">
                <a:lnSpc>
                  <a:spcPct val="115000"/>
                </a:lnSpc>
                <a:buClr>
                  <a:schemeClr val="dk1"/>
                </a:buClr>
                <a:buSzPts val="1100"/>
                <a:buFont typeface="Arial"/>
                <a:buChar char="•"/>
              </a:pPr>
              <a:r>
                <a:rPr lang="en" sz="1500" dirty="0">
                  <a:solidFill>
                    <a:srgbClr val="0B7140"/>
                  </a:solidFill>
                  <a:highlight>
                    <a:srgbClr val="EDEBE9"/>
                  </a:highlight>
                  <a:latin typeface="Georgia"/>
                  <a:ea typeface="Georgia"/>
                  <a:cs typeface="Georgia"/>
                  <a:sym typeface="Georgia"/>
                </a:rPr>
                <a:t>To understand design thinking and when to use it</a:t>
              </a:r>
              <a:endParaRPr lang="en" sz="1500" dirty="0">
                <a:solidFill>
                  <a:srgbClr val="0B7140"/>
                </a:solidFill>
                <a:highlight>
                  <a:srgbClr val="EDEBE9"/>
                </a:highlight>
                <a:latin typeface="Georgia"/>
                <a:ea typeface="Georgia"/>
                <a:cs typeface="Georgia"/>
              </a:endParaRPr>
            </a:p>
            <a:p>
              <a:pPr marL="725805" indent="-285750">
                <a:lnSpc>
                  <a:spcPct val="114999"/>
                </a:lnSpc>
                <a:buSzPts val="1100"/>
                <a:buFont typeface="Arial"/>
                <a:buChar char="•"/>
              </a:pPr>
              <a:r>
                <a:rPr lang="en" sz="1500" dirty="0">
                  <a:solidFill>
                    <a:srgbClr val="0B7140"/>
                  </a:solidFill>
                  <a:highlight>
                    <a:srgbClr val="EDEBE9"/>
                  </a:highlight>
                  <a:latin typeface="Georgia"/>
                  <a:ea typeface="Georgia"/>
                  <a:cs typeface="Georgia"/>
                  <a:sym typeface="Georgia"/>
                </a:rPr>
                <a:t>Know how to site pain points of customers and provide a working solution to it.</a:t>
              </a:r>
              <a:endParaRPr lang="en" sz="1500" dirty="0">
                <a:solidFill>
                  <a:srgbClr val="0B7140"/>
                </a:solidFill>
                <a:highlight>
                  <a:srgbClr val="EDEBE9"/>
                </a:highlight>
                <a:latin typeface="Georgia"/>
                <a:ea typeface="Georgia"/>
                <a:cs typeface="Georgia"/>
              </a:endParaRPr>
            </a:p>
            <a:p>
              <a:pPr marL="725805" indent="-285750">
                <a:lnSpc>
                  <a:spcPct val="114999"/>
                </a:lnSpc>
                <a:buSzPts val="1100"/>
                <a:buFont typeface="Arial"/>
                <a:buChar char="•"/>
              </a:pPr>
              <a:r>
                <a:rPr lang="en" sz="1500" dirty="0">
                  <a:solidFill>
                    <a:srgbClr val="0B7140"/>
                  </a:solidFill>
                  <a:highlight>
                    <a:srgbClr val="EDEBE9"/>
                  </a:highlight>
                  <a:latin typeface="Georgia"/>
                  <a:ea typeface="Georgia"/>
                  <a:cs typeface="Georgia"/>
                </a:rPr>
                <a:t>Understand innovation management tools and the risks of innovation</a:t>
              </a:r>
            </a:p>
            <a:p>
              <a:pPr marL="608965" marR="0" lvl="0" indent="0" algn="l" rtl="0">
                <a:lnSpc>
                  <a:spcPct val="115000"/>
                </a:lnSpc>
                <a:spcBef>
                  <a:spcPts val="0"/>
                </a:spcBef>
                <a:spcAft>
                  <a:spcPts val="0"/>
                </a:spcAft>
                <a:buClr>
                  <a:srgbClr val="000000"/>
                </a:buClr>
                <a:buSzPts val="1000"/>
                <a:buFont typeface="Arial"/>
                <a:buNone/>
              </a:pPr>
              <a:endParaRPr sz="1500" dirty="0">
                <a:solidFill>
                  <a:srgbClr val="0B7140"/>
                </a:solidFill>
                <a:highlight>
                  <a:srgbClr val="EDEBE9"/>
                </a:highlight>
                <a:latin typeface="Georgia"/>
                <a:ea typeface="Georgia"/>
                <a:cs typeface="Georgia"/>
              </a:endParaRPr>
            </a:p>
          </p:txBody>
        </p:sp>
      </p:grpSp>
      <p:grpSp>
        <p:nvGrpSpPr>
          <p:cNvPr id="201" name="Google Shape;201;p41"/>
          <p:cNvGrpSpPr/>
          <p:nvPr/>
        </p:nvGrpSpPr>
        <p:grpSpPr>
          <a:xfrm>
            <a:off x="15" y="1255440"/>
            <a:ext cx="12193989" cy="1353153"/>
            <a:chOff x="1593000" y="2322568"/>
            <a:chExt cx="5957975" cy="643500"/>
          </a:xfrm>
        </p:grpSpPr>
        <p:sp>
          <p:nvSpPr>
            <p:cNvPr id="202" name="Google Shape;202;p41"/>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3" name="Google Shape;203;p41"/>
            <p:cNvSpPr/>
            <p:nvPr/>
          </p:nvSpPr>
          <p:spPr>
            <a:xfrm flipH="1">
              <a:off x="2283025" y="2322575"/>
              <a:ext cx="1844400" cy="642600"/>
            </a:xfrm>
            <a:prstGeom prst="rect">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4" name="Google Shape;204;p41"/>
            <p:cNvSpPr/>
            <p:nvPr/>
          </p:nvSpPr>
          <p:spPr>
            <a:xfrm rot="-5400000">
              <a:off x="3501574" y="1934671"/>
              <a:ext cx="643356" cy="1419149"/>
            </a:xfrm>
            <a:prstGeom prst="flowChartOffpageConnector">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5" name="Google Shape;205;p41"/>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15000"/>
                </a:lnSpc>
                <a:spcBef>
                  <a:spcPts val="0"/>
                </a:spcBef>
                <a:spcAft>
                  <a:spcPts val="0"/>
                </a:spcAft>
                <a:buClr>
                  <a:srgbClr val="000000"/>
                </a:buClr>
                <a:buSzPts val="1100"/>
                <a:buFont typeface="Arial"/>
                <a:buNone/>
              </a:pPr>
              <a:r>
                <a:rPr lang="en" sz="1867" b="0" i="0" u="none" strike="noStrike" cap="none">
                  <a:solidFill>
                    <a:schemeClr val="lt1"/>
                  </a:solidFill>
                  <a:latin typeface="Georgia"/>
                  <a:ea typeface="Georgia"/>
                  <a:cs typeface="Georgia"/>
                  <a:sym typeface="Georgia"/>
                </a:rPr>
                <a:t>Course Objective</a:t>
              </a:r>
              <a:endParaRPr sz="1333" b="0" i="0" u="none" strike="noStrike" cap="none">
                <a:solidFill>
                  <a:srgbClr val="FFFFFF"/>
                </a:solidFill>
                <a:latin typeface="Roboto"/>
                <a:ea typeface="Roboto"/>
                <a:cs typeface="Roboto"/>
                <a:sym typeface="Roboto"/>
              </a:endParaRPr>
            </a:p>
          </p:txBody>
        </p:sp>
        <p:sp>
          <p:nvSpPr>
            <p:cNvPr id="206" name="Google Shape;206;p41"/>
            <p:cNvSpPr/>
            <p:nvPr/>
          </p:nvSpPr>
          <p:spPr>
            <a:xfrm>
              <a:off x="1593000" y="2322568"/>
              <a:ext cx="690000" cy="642300"/>
            </a:xfrm>
            <a:prstGeom prst="rect">
              <a:avLst/>
            </a:prstGeom>
            <a:solidFill>
              <a:srgbClr val="0B7743"/>
            </a:solidFill>
            <a:ln>
              <a:noFill/>
            </a:ln>
            <a:effectLst>
              <a:outerShdw blurRad="71438" dist="28575" dir="2700000" algn="bl" rotWithShape="0">
                <a:srgbClr val="000000">
                  <a:alpha val="1686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7" name="Google Shape;207;p41"/>
            <p:cNvSpPr/>
            <p:nvPr/>
          </p:nvSpPr>
          <p:spPr>
            <a:xfrm>
              <a:off x="1593000" y="2322575"/>
              <a:ext cx="690000" cy="642600"/>
            </a:xfrm>
            <a:prstGeom prst="rect">
              <a:avLst/>
            </a:prstGeom>
            <a:solidFill>
              <a:srgbClr val="0C8148"/>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600"/>
                <a:buFont typeface="Arial"/>
                <a:buNone/>
              </a:pPr>
              <a:r>
                <a:rPr lang="en" sz="3467" b="0" i="0" u="none" strike="noStrike" cap="none">
                  <a:solidFill>
                    <a:srgbClr val="FFFFFF"/>
                  </a:solidFill>
                  <a:latin typeface="Roboto Thin"/>
                  <a:ea typeface="Roboto Thin"/>
                  <a:cs typeface="Roboto Thin"/>
                  <a:sym typeface="Roboto Thin"/>
                </a:rPr>
                <a:t>02</a:t>
              </a:r>
              <a:endParaRPr sz="3467" b="0" i="0" u="none" strike="noStrike" cap="none">
                <a:solidFill>
                  <a:srgbClr val="FFFFFF"/>
                </a:solidFill>
                <a:latin typeface="Roboto Thin"/>
                <a:ea typeface="Roboto Thin"/>
                <a:cs typeface="Roboto Thin"/>
                <a:sym typeface="Roboto Thin"/>
              </a:endParaRPr>
            </a:p>
          </p:txBody>
        </p:sp>
        <p:sp>
          <p:nvSpPr>
            <p:cNvPr id="208" name="Google Shape;208;p41"/>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a:lnSpc>
                  <a:spcPct val="115000"/>
                </a:lnSpc>
                <a:buSzPts val="1100"/>
              </a:pPr>
              <a:r>
                <a:rPr lang="en" sz="1700" b="0" i="0" u="none" strike="noStrike" cap="none" dirty="0">
                  <a:solidFill>
                    <a:srgbClr val="0B7140"/>
                  </a:solidFill>
                  <a:latin typeface="Georgia"/>
                  <a:ea typeface="Georgia"/>
                  <a:cs typeface="Georgia"/>
                  <a:sym typeface="Georgia"/>
                </a:rPr>
                <a:t>The core objective of this course to </a:t>
              </a:r>
              <a:r>
                <a:rPr lang="en" sz="1700" b="0" i="0" u="none" strike="noStrike" cap="none" dirty="0">
                  <a:solidFill>
                    <a:srgbClr val="0B7140"/>
                  </a:solidFill>
                  <a:highlight>
                    <a:srgbClr val="EDEBE9"/>
                  </a:highlight>
                  <a:latin typeface="Georgia"/>
                  <a:ea typeface="Georgia"/>
                  <a:cs typeface="Georgia"/>
                  <a:sym typeface="Georgia"/>
                </a:rPr>
                <a:t>e</a:t>
              </a:r>
              <a:r>
                <a:rPr lang="en" sz="1700" dirty="0">
                  <a:solidFill>
                    <a:srgbClr val="0B7140"/>
                  </a:solidFill>
                  <a:highlight>
                    <a:srgbClr val="EDEBE9"/>
                  </a:highlight>
                  <a:latin typeface="Georgia"/>
                  <a:ea typeface="Georgia"/>
                  <a:cs typeface="Georgia"/>
                  <a:sym typeface="Georgia"/>
                </a:rPr>
                <a:t>xpose </a:t>
              </a:r>
              <a:r>
                <a:rPr lang="en" sz="1700" dirty="0" err="1">
                  <a:solidFill>
                    <a:srgbClr val="0B7140"/>
                  </a:solidFill>
                  <a:highlight>
                    <a:srgbClr val="EDEBE9"/>
                  </a:highlight>
                  <a:latin typeface="Georgia"/>
                  <a:ea typeface="Georgia"/>
                  <a:cs typeface="Georgia"/>
                  <a:sym typeface="Georgia"/>
                </a:rPr>
                <a:t>decadevs</a:t>
              </a:r>
              <a:r>
                <a:rPr lang="en" sz="1700" dirty="0">
                  <a:solidFill>
                    <a:srgbClr val="0B7140"/>
                  </a:solidFill>
                  <a:highlight>
                    <a:srgbClr val="EDEBE9"/>
                  </a:highlight>
                  <a:latin typeface="Georgia"/>
                  <a:ea typeface="Georgia"/>
                  <a:cs typeface="Georgia"/>
                  <a:sym typeface="Georgia"/>
                </a:rPr>
                <a:t> to the importance of design thinking for innovation and problem solving. </a:t>
              </a:r>
              <a:endParaRPr lang="en-US" sz="1733" b="0" i="0" u="none" strike="noStrike" cap="none">
                <a:solidFill>
                  <a:srgbClr val="0B7140"/>
                </a:solidFill>
                <a:latin typeface="Roboto"/>
                <a:ea typeface="Roboto"/>
                <a:cs typeface="Roboto"/>
              </a:endParaRPr>
            </a:p>
          </p:txBody>
        </p:sp>
      </p:grpSp>
      <p:grpSp>
        <p:nvGrpSpPr>
          <p:cNvPr id="209" name="Google Shape;209;p41"/>
          <p:cNvGrpSpPr/>
          <p:nvPr/>
        </p:nvGrpSpPr>
        <p:grpSpPr>
          <a:xfrm>
            <a:off x="6" y="-51795"/>
            <a:ext cx="12193989" cy="1307164"/>
            <a:chOff x="1593000" y="2322568"/>
            <a:chExt cx="5957975" cy="643500"/>
          </a:xfrm>
        </p:grpSpPr>
        <p:sp>
          <p:nvSpPr>
            <p:cNvPr id="210" name="Google Shape;210;p41"/>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11" name="Google Shape;211;p41"/>
            <p:cNvSpPr/>
            <p:nvPr/>
          </p:nvSpPr>
          <p:spPr>
            <a:xfrm flipH="1">
              <a:off x="2283025" y="2322575"/>
              <a:ext cx="1844400" cy="642600"/>
            </a:xfrm>
            <a:prstGeom prst="rect">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12" name="Google Shape;212;p41"/>
            <p:cNvSpPr/>
            <p:nvPr/>
          </p:nvSpPr>
          <p:spPr>
            <a:xfrm rot="-5400000">
              <a:off x="3501574" y="1934671"/>
              <a:ext cx="643356" cy="1419149"/>
            </a:xfrm>
            <a:prstGeom prst="flowChartOffpageConnector">
              <a:avLst/>
            </a:prstGeom>
            <a:solidFill>
              <a:srgbClr val="0B714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13" name="Google Shape;213;p41"/>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15000"/>
                </a:lnSpc>
                <a:spcBef>
                  <a:spcPts val="0"/>
                </a:spcBef>
                <a:spcAft>
                  <a:spcPts val="0"/>
                </a:spcAft>
                <a:buClr>
                  <a:schemeClr val="dk1"/>
                </a:buClr>
                <a:buSzPts val="1100"/>
                <a:buFont typeface="Arial"/>
                <a:buNone/>
              </a:pPr>
              <a:r>
                <a:rPr lang="en" sz="1867" b="0" i="0" u="none" strike="noStrike" cap="none">
                  <a:solidFill>
                    <a:schemeClr val="lt1"/>
                  </a:solidFill>
                  <a:latin typeface="Georgia"/>
                  <a:ea typeface="Georgia"/>
                  <a:cs typeface="Georgia"/>
                  <a:sym typeface="Georgia"/>
                </a:rPr>
                <a:t>Course Overview</a:t>
              </a:r>
              <a:endParaRPr sz="1333" b="0" i="0" u="none" strike="noStrike" cap="none">
                <a:solidFill>
                  <a:srgbClr val="FFFFFF"/>
                </a:solidFill>
                <a:latin typeface="Roboto"/>
                <a:ea typeface="Roboto"/>
                <a:cs typeface="Roboto"/>
                <a:sym typeface="Roboto"/>
              </a:endParaRPr>
            </a:p>
          </p:txBody>
        </p:sp>
        <p:sp>
          <p:nvSpPr>
            <p:cNvPr id="214" name="Google Shape;214;p41"/>
            <p:cNvSpPr/>
            <p:nvPr/>
          </p:nvSpPr>
          <p:spPr>
            <a:xfrm>
              <a:off x="1593000" y="2322568"/>
              <a:ext cx="690000" cy="642300"/>
            </a:xfrm>
            <a:prstGeom prst="rect">
              <a:avLst/>
            </a:prstGeom>
            <a:solidFill>
              <a:srgbClr val="0B7743"/>
            </a:solidFill>
            <a:ln>
              <a:noFill/>
            </a:ln>
            <a:effectLst>
              <a:outerShdw blurRad="71438" dist="28575" dir="2700000" algn="bl" rotWithShape="0">
                <a:srgbClr val="000000">
                  <a:alpha val="1686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15" name="Google Shape;215;p41"/>
            <p:cNvSpPr/>
            <p:nvPr/>
          </p:nvSpPr>
          <p:spPr>
            <a:xfrm>
              <a:off x="1593000" y="2322575"/>
              <a:ext cx="690000" cy="642600"/>
            </a:xfrm>
            <a:prstGeom prst="rect">
              <a:avLst/>
            </a:prstGeom>
            <a:solidFill>
              <a:srgbClr val="0C8148"/>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600"/>
                <a:buFont typeface="Arial"/>
                <a:buNone/>
              </a:pPr>
              <a:r>
                <a:rPr lang="en" sz="3467" b="0" i="0" u="none" strike="noStrike" cap="none">
                  <a:solidFill>
                    <a:srgbClr val="FFFFFF"/>
                  </a:solidFill>
                  <a:latin typeface="Roboto Thin"/>
                  <a:ea typeface="Roboto Thin"/>
                  <a:cs typeface="Roboto Thin"/>
                  <a:sym typeface="Roboto Thin"/>
                </a:rPr>
                <a:t>01</a:t>
              </a:r>
              <a:endParaRPr sz="3467" b="0" i="0" u="none" strike="noStrike" cap="none">
                <a:solidFill>
                  <a:srgbClr val="FFFFFF"/>
                </a:solidFill>
                <a:latin typeface="Roboto Thin"/>
                <a:ea typeface="Roboto Thin"/>
                <a:cs typeface="Roboto Thin"/>
                <a:sym typeface="Roboto Thin"/>
              </a:endParaRPr>
            </a:p>
          </p:txBody>
        </p:sp>
        <p:sp>
          <p:nvSpPr>
            <p:cNvPr id="216" name="Google Shape;216;p41"/>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marR="0" lvl="0" indent="0" algn="l" rtl="0">
                <a:lnSpc>
                  <a:spcPct val="115000"/>
                </a:lnSpc>
                <a:spcBef>
                  <a:spcPts val="0"/>
                </a:spcBef>
                <a:spcAft>
                  <a:spcPts val="0"/>
                </a:spcAft>
                <a:buClr>
                  <a:srgbClr val="000000"/>
                </a:buClr>
                <a:buSzPts val="1100"/>
                <a:buFont typeface="Arial"/>
                <a:buNone/>
              </a:pPr>
              <a:r>
                <a:rPr lang="en" sz="1700" b="0" i="0" u="none" strike="noStrike" cap="none" dirty="0">
                  <a:solidFill>
                    <a:srgbClr val="0B7140"/>
                  </a:solidFill>
                  <a:highlight>
                    <a:srgbClr val="EDEBE9"/>
                  </a:highlight>
                  <a:latin typeface="Georgia"/>
                  <a:ea typeface="Georgia"/>
                  <a:cs typeface="Georgia"/>
                  <a:sym typeface="Georgia"/>
                </a:rPr>
                <a:t>This course explores </a:t>
              </a:r>
              <a:r>
                <a:rPr lang="en" sz="1700" dirty="0">
                  <a:solidFill>
                    <a:srgbClr val="0B7140"/>
                  </a:solidFill>
                  <a:highlight>
                    <a:srgbClr val="EDEBE9"/>
                  </a:highlight>
                  <a:latin typeface="Georgia"/>
                  <a:ea typeface="Georgia"/>
                  <a:cs typeface="Georgia"/>
                  <a:sym typeface="Georgia"/>
                </a:rPr>
                <a:t>Design Thinking for Innovation.​</a:t>
              </a:r>
              <a:endParaRPr lang="en-US" sz="1700" b="0" i="0" u="none" strike="noStrike" cap="none" dirty="0">
                <a:solidFill>
                  <a:srgbClr val="0B7140"/>
                </a:solidFill>
                <a:latin typeface="Roboto"/>
                <a:ea typeface="Roboto"/>
                <a:cs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77262-A235-CDE7-F7E8-5F7175A10513}"/>
              </a:ext>
            </a:extLst>
          </p:cNvPr>
          <p:cNvSpPr>
            <a:spLocks noGrp="1"/>
          </p:cNvSpPr>
          <p:nvPr>
            <p:ph type="title"/>
          </p:nvPr>
        </p:nvSpPr>
        <p:spPr>
          <a:xfrm>
            <a:off x="572493" y="238539"/>
            <a:ext cx="11018520" cy="1434415"/>
          </a:xfrm>
        </p:spPr>
        <p:txBody>
          <a:bodyPr anchor="b">
            <a:normAutofit/>
          </a:bodyPr>
          <a:lstStyle/>
          <a:p>
            <a:r>
              <a:rPr lang="en-US" sz="5400"/>
              <a:t>                   </a:t>
            </a:r>
            <a:r>
              <a:rPr lang="en-US" b="1">
                <a:solidFill>
                  <a:schemeClr val="accent6">
                    <a:lumMod val="75000"/>
                  </a:schemeClr>
                </a:solidFill>
                <a:latin typeface="Georgia"/>
              </a:rPr>
              <a:t>DESIGN THINKING</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B76E37-6EA2-37FF-6EF7-F32B1D496BCC}"/>
              </a:ext>
            </a:extLst>
          </p:cNvPr>
          <p:cNvSpPr>
            <a:spLocks noGrp="1"/>
          </p:cNvSpPr>
          <p:nvPr>
            <p:ph idx="1"/>
          </p:nvPr>
        </p:nvSpPr>
        <p:spPr>
          <a:xfrm>
            <a:off x="314586" y="2083039"/>
            <a:ext cx="6971459" cy="4037111"/>
          </a:xfrm>
        </p:spPr>
        <p:txBody>
          <a:bodyPr vert="horz" lIns="91440" tIns="45720" rIns="91440" bIns="45720" rtlCol="0" anchor="t">
            <a:noAutofit/>
          </a:bodyPr>
          <a:lstStyle/>
          <a:p>
            <a:pPr marL="342900" indent="-342900" algn="just">
              <a:buFont typeface="Wingdings" panose="020B0604020202020204" pitchFamily="34" charset="0"/>
              <a:buChar char="v"/>
            </a:pPr>
            <a:r>
              <a:rPr lang="en-US" sz="2300" dirty="0">
                <a:latin typeface="Georgia"/>
              </a:rPr>
              <a:t>Design thinking is an iterative method that helps resolve user issues or redefines problems in alternative strategies and solutions, the overall goal is to identify alternative strategies and solutions that are not instantly apparent with your initial level of understanding.</a:t>
            </a:r>
            <a:endParaRPr lang="en-US" sz="2300" dirty="0"/>
          </a:p>
          <a:p>
            <a:pPr algn="just">
              <a:lnSpc>
                <a:spcPct val="150000"/>
              </a:lnSpc>
              <a:buFont typeface="Wingdings" panose="020B0604020202020204" pitchFamily="34" charset="0"/>
              <a:buChar char="v"/>
            </a:pPr>
            <a:r>
              <a:rPr lang="en-US" sz="2300" dirty="0">
                <a:latin typeface="Georgia"/>
              </a:rPr>
              <a:t>Design thinking is more than just a process; it opens an entirely new way to think, and it offers a collection of hands-on methods to help you apply this new mindset.</a:t>
            </a:r>
            <a:endParaRPr lang="en-US" sz="2300" dirty="0"/>
          </a:p>
          <a:p>
            <a:pPr algn="just">
              <a:lnSpc>
                <a:spcPct val="150000"/>
              </a:lnSpc>
              <a:buNone/>
            </a:pPr>
            <a:endParaRPr lang="en-US" sz="2300" dirty="0">
              <a:latin typeface="Georgia"/>
            </a:endParaRPr>
          </a:p>
          <a:p>
            <a:pPr algn="just">
              <a:buNone/>
            </a:pPr>
            <a:endParaRPr lang="en-US" sz="2300" dirty="0">
              <a:latin typeface="Georgia"/>
            </a:endParaRPr>
          </a:p>
          <a:p>
            <a:pPr algn="just">
              <a:buNone/>
            </a:pPr>
            <a:endParaRPr lang="en-US" sz="2300" dirty="0"/>
          </a:p>
          <a:p>
            <a:pPr marL="0" indent="0" algn="just">
              <a:buNone/>
            </a:pPr>
            <a:endParaRPr lang="en-US" sz="2300" dirty="0"/>
          </a:p>
        </p:txBody>
      </p:sp>
      <p:pic>
        <p:nvPicPr>
          <p:cNvPr id="4" name="Picture 3" descr="570,600+ Design Thinking Stock Photos, Pictures &amp; Royalty ...">
            <a:extLst>
              <a:ext uri="{FF2B5EF4-FFF2-40B4-BE49-F238E27FC236}">
                <a16:creationId xmlns:a16="http://schemas.microsoft.com/office/drawing/2014/main" id="{73AB072E-2576-1E2D-14E5-E73BACDF73D4}"/>
              </a:ext>
            </a:extLst>
          </p:cNvPr>
          <p:cNvPicPr>
            <a:picLocks noChangeAspect="1"/>
          </p:cNvPicPr>
          <p:nvPr/>
        </p:nvPicPr>
        <p:blipFill rotWithShape="1">
          <a:blip r:embed="rId2"/>
          <a:srcRect l="31577" r="4445" b="-3"/>
          <a:stretch/>
        </p:blipFill>
        <p:spPr>
          <a:xfrm>
            <a:off x="7675658" y="2093976"/>
            <a:ext cx="3941064" cy="4096512"/>
          </a:xfrm>
          <a:prstGeom prst="rect">
            <a:avLst/>
          </a:prstGeom>
        </p:spPr>
      </p:pic>
      <p:sp>
        <p:nvSpPr>
          <p:cNvPr id="11" name="Google Shape;147;p6">
            <a:extLst>
              <a:ext uri="{FF2B5EF4-FFF2-40B4-BE49-F238E27FC236}">
                <a16:creationId xmlns:a16="http://schemas.microsoft.com/office/drawing/2014/main" id="{3F65B37C-A128-B8A8-EDCE-652C01162ADC}"/>
              </a:ext>
            </a:extLst>
          </p:cNvPr>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148;p6">
            <a:extLst>
              <a:ext uri="{FF2B5EF4-FFF2-40B4-BE49-F238E27FC236}">
                <a16:creationId xmlns:a16="http://schemas.microsoft.com/office/drawing/2014/main" id="{D8C29079-C463-9E70-582D-2C0AB3AF3CE3}"/>
              </a:ext>
            </a:extLst>
          </p:cNvPr>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276853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75EB-B298-AFD4-9DEA-6FFA918D4180}"/>
              </a:ext>
            </a:extLst>
          </p:cNvPr>
          <p:cNvSpPr>
            <a:spLocks noGrp="1"/>
          </p:cNvSpPr>
          <p:nvPr>
            <p:ph type="title"/>
          </p:nvPr>
        </p:nvSpPr>
        <p:spPr/>
        <p:txBody>
          <a:bodyPr/>
          <a:lstStyle/>
          <a:p>
            <a:r>
              <a:rPr lang="en-US" b="1"/>
              <a:t>     </a:t>
            </a:r>
            <a:r>
              <a:rPr lang="en-US" sz="3600" b="1">
                <a:solidFill>
                  <a:schemeClr val="accent6">
                    <a:lumMod val="75000"/>
                  </a:schemeClr>
                </a:solidFill>
                <a:latin typeface="Georgia"/>
              </a:rPr>
              <a:t>IMPORTANCE OF DESIGN THINKING</a:t>
            </a:r>
          </a:p>
        </p:txBody>
      </p:sp>
      <p:graphicFrame>
        <p:nvGraphicFramePr>
          <p:cNvPr id="11" name="Content Placeholder 2">
            <a:extLst>
              <a:ext uri="{FF2B5EF4-FFF2-40B4-BE49-F238E27FC236}">
                <a16:creationId xmlns:a16="http://schemas.microsoft.com/office/drawing/2014/main" id="{C09D6418-08BD-F913-A4E4-713C024753AE}"/>
              </a:ext>
            </a:extLst>
          </p:cNvPr>
          <p:cNvGraphicFramePr>
            <a:graphicFrameLocks noGrp="1"/>
          </p:cNvGraphicFramePr>
          <p:nvPr>
            <p:ph idx="1"/>
            <p:extLst>
              <p:ext uri="{D42A27DB-BD31-4B8C-83A1-F6EECF244321}">
                <p14:modId xmlns:p14="http://schemas.microsoft.com/office/powerpoint/2010/main" val="3887728817"/>
              </p:ext>
            </p:extLst>
          </p:nvPr>
        </p:nvGraphicFramePr>
        <p:xfrm>
          <a:off x="838200" y="1403595"/>
          <a:ext cx="10515600" cy="5101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41" name="Google Shape;147;p6">
            <a:extLst>
              <a:ext uri="{FF2B5EF4-FFF2-40B4-BE49-F238E27FC236}">
                <a16:creationId xmlns:a16="http://schemas.microsoft.com/office/drawing/2014/main" id="{3F65B37C-A128-B8A8-EDCE-652C01162ADC}"/>
              </a:ext>
            </a:extLst>
          </p:cNvPr>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2" name="Google Shape;148;p6">
            <a:extLst>
              <a:ext uri="{FF2B5EF4-FFF2-40B4-BE49-F238E27FC236}">
                <a16:creationId xmlns:a16="http://schemas.microsoft.com/office/drawing/2014/main" id="{D8C29079-C463-9E70-582D-2C0AB3AF3CE3}"/>
              </a:ext>
            </a:extLst>
          </p:cNvPr>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48180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0877E-5AB9-447F-7B48-4013C83DE3EF}"/>
              </a:ext>
            </a:extLst>
          </p:cNvPr>
          <p:cNvSpPr>
            <a:spLocks noGrp="1"/>
          </p:cNvSpPr>
          <p:nvPr>
            <p:ph type="title"/>
          </p:nvPr>
        </p:nvSpPr>
        <p:spPr>
          <a:xfrm>
            <a:off x="841248" y="256032"/>
            <a:ext cx="10506456" cy="1014984"/>
          </a:xfrm>
        </p:spPr>
        <p:txBody>
          <a:bodyPr anchor="b">
            <a:normAutofit/>
          </a:bodyPr>
          <a:lstStyle/>
          <a:p>
            <a:r>
              <a:rPr lang="en-US" b="1"/>
              <a:t>          </a:t>
            </a:r>
            <a:r>
              <a:rPr lang="en-US" sz="3600" b="1">
                <a:solidFill>
                  <a:schemeClr val="accent6">
                    <a:lumMod val="75000"/>
                  </a:schemeClr>
                </a:solidFill>
                <a:latin typeface="Georgia"/>
              </a:rPr>
              <a:t>PROCESS OF DESIGN THINKING</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59A88B7-3116-003E-1C5E-68828CCB2086}"/>
              </a:ext>
            </a:extLst>
          </p:cNvPr>
          <p:cNvSpPr>
            <a:spLocks/>
          </p:cNvSpPr>
          <p:nvPr/>
        </p:nvSpPr>
        <p:spPr>
          <a:xfrm>
            <a:off x="1374636" y="2139230"/>
            <a:ext cx="9501233" cy="3931595"/>
          </a:xfrm>
          <a:prstGeom prst="rect">
            <a:avLst/>
          </a:prstGeom>
        </p:spPr>
        <p:txBody>
          <a:bodyPr vert="horz" lIns="91440" tIns="45720" rIns="91440" bIns="45720" rtlCol="0" anchor="t">
            <a:normAutofit/>
          </a:bodyPr>
          <a:lstStyle/>
          <a:p>
            <a:pPr defTabSz="822960">
              <a:spcAft>
                <a:spcPts val="600"/>
              </a:spcAft>
            </a:pPr>
            <a:r>
              <a:rPr lang="en-US" sz="1620" kern="1200">
                <a:solidFill>
                  <a:schemeClr val="tx1"/>
                </a:solidFill>
                <a:latin typeface="+mn-lt"/>
                <a:ea typeface="+mn-ea"/>
                <a:cs typeface="+mn-cs"/>
              </a:rPr>
              <a:t>  </a:t>
            </a:r>
            <a:endParaRPr lang="en-US"/>
          </a:p>
        </p:txBody>
      </p:sp>
      <p:sp>
        <p:nvSpPr>
          <p:cNvPr id="5" name="TextBox 4">
            <a:extLst>
              <a:ext uri="{FF2B5EF4-FFF2-40B4-BE49-F238E27FC236}">
                <a16:creationId xmlns:a16="http://schemas.microsoft.com/office/drawing/2014/main" id="{DBD88898-678D-05FF-75ED-2CAEF342D55C}"/>
              </a:ext>
            </a:extLst>
          </p:cNvPr>
          <p:cNvSpPr txBox="1"/>
          <p:nvPr/>
        </p:nvSpPr>
        <p:spPr>
          <a:xfrm>
            <a:off x="861647" y="1742035"/>
            <a:ext cx="7248042" cy="54014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57175" indent="-257175" algn="just" defTabSz="822960">
              <a:spcAft>
                <a:spcPts val="600"/>
              </a:spcAft>
              <a:buFont typeface="Arial"/>
              <a:buChar char="•"/>
            </a:pPr>
            <a:endParaRPr lang="en-US" sz="2000" kern="1200" dirty="0">
              <a:latin typeface="Georgia"/>
            </a:endParaRPr>
          </a:p>
          <a:p>
            <a:pPr marL="257175" indent="-257175" algn="just" defTabSz="822960">
              <a:spcAft>
                <a:spcPts val="600"/>
              </a:spcAft>
              <a:buFont typeface="Arial"/>
              <a:buChar char="•"/>
            </a:pPr>
            <a:r>
              <a:rPr lang="en-US" sz="2000" b="1" kern="1200" dirty="0">
                <a:solidFill>
                  <a:schemeClr val="accent6">
                    <a:lumMod val="75000"/>
                  </a:schemeClr>
                </a:solidFill>
                <a:latin typeface="Georgia"/>
                <a:ea typeface="+mn-ea"/>
                <a:cs typeface="+mn-cs"/>
              </a:rPr>
              <a:t>Empathize</a:t>
            </a:r>
            <a:r>
              <a:rPr lang="en-US" sz="2000" kern="1200" dirty="0">
                <a:latin typeface="Georgia"/>
                <a:ea typeface="+mn-ea"/>
                <a:cs typeface="+mn-cs"/>
              </a:rPr>
              <a:t>: The Design Thinking process starts with empathy. To create desirable products and services, you need to understand who your users are and what they need. What are their expectations about the product you’re designing? What challenges and pain points do they face within this context?  Empathizing with the users helps you to get a better understanding of the problem</a:t>
            </a:r>
            <a:r>
              <a:rPr lang="en-US" sz="2000" dirty="0">
                <a:latin typeface="Georgia"/>
              </a:rPr>
              <a:t>.</a:t>
            </a:r>
            <a:endParaRPr lang="en-US" sz="2000" kern="1200" dirty="0">
              <a:latin typeface="Georgia"/>
            </a:endParaRPr>
          </a:p>
          <a:p>
            <a:pPr algn="just" defTabSz="822960">
              <a:spcAft>
                <a:spcPts val="600"/>
              </a:spcAft>
            </a:pPr>
            <a:endParaRPr lang="en-US" sz="2000" kern="1200" dirty="0">
              <a:latin typeface="Georgia"/>
            </a:endParaRPr>
          </a:p>
          <a:p>
            <a:pPr marL="257175" indent="-257175" algn="just" defTabSz="822960">
              <a:spcAft>
                <a:spcPts val="600"/>
              </a:spcAft>
              <a:buFont typeface="Arial"/>
              <a:buChar char="•"/>
            </a:pPr>
            <a:r>
              <a:rPr lang="en-US" sz="2000" b="1" kern="1200" dirty="0">
                <a:solidFill>
                  <a:schemeClr val="accent6">
                    <a:lumMod val="75000"/>
                  </a:schemeClr>
                </a:solidFill>
                <a:latin typeface="Georgia"/>
                <a:ea typeface="+mn-ea"/>
                <a:cs typeface="+mn-cs"/>
              </a:rPr>
              <a:t>Define</a:t>
            </a:r>
            <a:r>
              <a:rPr lang="en-US" sz="2000" kern="1200" dirty="0">
                <a:latin typeface="Georgia"/>
                <a:ea typeface="+mn-ea"/>
                <a:cs typeface="+mn-cs"/>
              </a:rPr>
              <a:t>: in this stage you’ll gather all of your findings from the empathize phase and start piecing them together. What common themes and patterns did you observe? What user needs and challenges consistently came up? This makes you identify the exact problem you should work on.</a:t>
            </a:r>
            <a:endParaRPr lang="en-US" sz="2000" kern="1200" dirty="0">
              <a:latin typeface="Georgia"/>
            </a:endParaRPr>
          </a:p>
          <a:p>
            <a:pPr algn="just" defTabSz="822960">
              <a:spcAft>
                <a:spcPts val="600"/>
              </a:spcAft>
            </a:pPr>
            <a:endParaRPr lang="en-US" sz="2000" kern="1200" dirty="0">
              <a:latin typeface="Georgia"/>
            </a:endParaRPr>
          </a:p>
          <a:p>
            <a:pPr algn="just">
              <a:spcAft>
                <a:spcPts val="600"/>
              </a:spcAft>
            </a:pPr>
            <a:endParaRPr lang="en-US" sz="2000" dirty="0"/>
          </a:p>
        </p:txBody>
      </p:sp>
      <p:pic>
        <p:nvPicPr>
          <p:cNvPr id="8" name="Picture 7" descr="Empathy in UX design. What is empathy in UX design? | by Eniola  Sola-Kehinde | Bootcamp">
            <a:extLst>
              <a:ext uri="{FF2B5EF4-FFF2-40B4-BE49-F238E27FC236}">
                <a16:creationId xmlns:a16="http://schemas.microsoft.com/office/drawing/2014/main" id="{F89E6264-11E7-D483-59F3-7015D1D78F36}"/>
              </a:ext>
            </a:extLst>
          </p:cNvPr>
          <p:cNvPicPr>
            <a:picLocks noChangeAspect="1"/>
          </p:cNvPicPr>
          <p:nvPr/>
        </p:nvPicPr>
        <p:blipFill>
          <a:blip r:embed="rId2"/>
          <a:stretch>
            <a:fillRect/>
          </a:stretch>
        </p:blipFill>
        <p:spPr>
          <a:xfrm>
            <a:off x="8667335" y="2311323"/>
            <a:ext cx="1995578" cy="1373147"/>
          </a:xfrm>
          <a:prstGeom prst="rect">
            <a:avLst/>
          </a:prstGeom>
        </p:spPr>
      </p:pic>
      <p:pic>
        <p:nvPicPr>
          <p:cNvPr id="10" name="Picture 9" descr="The 5 Stages in the Design Thinking Process | IxDF">
            <a:extLst>
              <a:ext uri="{FF2B5EF4-FFF2-40B4-BE49-F238E27FC236}">
                <a16:creationId xmlns:a16="http://schemas.microsoft.com/office/drawing/2014/main" id="{676DD5EF-4903-19FE-8ADA-22C1C2A4B728}"/>
              </a:ext>
            </a:extLst>
          </p:cNvPr>
          <p:cNvPicPr>
            <a:picLocks noChangeAspect="1"/>
          </p:cNvPicPr>
          <p:nvPr/>
        </p:nvPicPr>
        <p:blipFill rotWithShape="1">
          <a:blip r:embed="rId3"/>
          <a:srcRect r="493" b="15672"/>
          <a:stretch/>
        </p:blipFill>
        <p:spPr>
          <a:xfrm>
            <a:off x="8711453" y="4490702"/>
            <a:ext cx="2052014" cy="1312776"/>
          </a:xfrm>
          <a:prstGeom prst="rect">
            <a:avLst/>
          </a:prstGeom>
        </p:spPr>
      </p:pic>
      <p:sp>
        <p:nvSpPr>
          <p:cNvPr id="6" name="Google Shape;147;p6">
            <a:extLst>
              <a:ext uri="{FF2B5EF4-FFF2-40B4-BE49-F238E27FC236}">
                <a16:creationId xmlns:a16="http://schemas.microsoft.com/office/drawing/2014/main" id="{3F65B37C-A128-B8A8-EDCE-652C01162ADC}"/>
              </a:ext>
            </a:extLst>
          </p:cNvPr>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8;p6">
            <a:extLst>
              <a:ext uri="{FF2B5EF4-FFF2-40B4-BE49-F238E27FC236}">
                <a16:creationId xmlns:a16="http://schemas.microsoft.com/office/drawing/2014/main" id="{D8C29079-C463-9E70-582D-2C0AB3AF3CE3}"/>
              </a:ext>
            </a:extLst>
          </p:cNvPr>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2320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Design thinking process Royalty Free Vector Image">
            <a:extLst>
              <a:ext uri="{FF2B5EF4-FFF2-40B4-BE49-F238E27FC236}">
                <a16:creationId xmlns:a16="http://schemas.microsoft.com/office/drawing/2014/main" id="{15440560-DB2B-C020-8BC0-0FEB73E18B55}"/>
              </a:ext>
            </a:extLst>
          </p:cNvPr>
          <p:cNvPicPr>
            <a:picLocks noChangeAspect="1"/>
          </p:cNvPicPr>
          <p:nvPr/>
        </p:nvPicPr>
        <p:blipFill rotWithShape="1">
          <a:blip r:embed="rId2"/>
          <a:srcRect l="-611" t="-860" r="434" b="11748"/>
          <a:stretch/>
        </p:blipFill>
        <p:spPr>
          <a:xfrm>
            <a:off x="6344781" y="2286849"/>
            <a:ext cx="5849437" cy="359835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6" name="Arc 2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AEE2E3-EB05-F5D4-EF93-CF2021F55758}"/>
              </a:ext>
            </a:extLst>
          </p:cNvPr>
          <p:cNvSpPr>
            <a:spLocks noGrp="1"/>
          </p:cNvSpPr>
          <p:nvPr>
            <p:ph type="title"/>
          </p:nvPr>
        </p:nvSpPr>
        <p:spPr>
          <a:xfrm>
            <a:off x="838201" y="479493"/>
            <a:ext cx="5257800" cy="1325563"/>
          </a:xfrm>
        </p:spPr>
        <p:txBody>
          <a:bodyPr>
            <a:normAutofit/>
          </a:bodyPr>
          <a:lstStyle/>
          <a:p>
            <a:r>
              <a:rPr lang="en-US" sz="4100"/>
              <a:t>      </a:t>
            </a:r>
            <a:r>
              <a:rPr lang="en-US" sz="4100">
                <a:latin typeface="Aptos Display"/>
              </a:rPr>
              <a:t>    </a:t>
            </a:r>
            <a:r>
              <a:rPr lang="en-US" sz="4100">
                <a:latin typeface="Georgia"/>
              </a:rPr>
              <a:t> </a:t>
            </a:r>
            <a:r>
              <a:rPr lang="en-US" sz="3600" b="1">
                <a:solidFill>
                  <a:schemeClr val="accent6">
                    <a:lumMod val="75000"/>
                  </a:schemeClr>
                </a:solidFill>
                <a:latin typeface="Georgia"/>
              </a:rPr>
              <a:t>PROCESS OF DESIGN THINKING</a:t>
            </a:r>
          </a:p>
        </p:txBody>
      </p:sp>
      <p:sp>
        <p:nvSpPr>
          <p:cNvPr id="3" name="Content Placeholder 2">
            <a:extLst>
              <a:ext uri="{FF2B5EF4-FFF2-40B4-BE49-F238E27FC236}">
                <a16:creationId xmlns:a16="http://schemas.microsoft.com/office/drawing/2014/main" id="{ED998FAB-0AA3-DC92-9A5E-68AD72791E13}"/>
              </a:ext>
            </a:extLst>
          </p:cNvPr>
          <p:cNvSpPr>
            <a:spLocks noGrp="1"/>
          </p:cNvSpPr>
          <p:nvPr>
            <p:ph idx="1"/>
          </p:nvPr>
        </p:nvSpPr>
        <p:spPr>
          <a:xfrm>
            <a:off x="411020" y="1960996"/>
            <a:ext cx="5931165" cy="4215967"/>
          </a:xfrm>
        </p:spPr>
        <p:txBody>
          <a:bodyPr vert="horz" lIns="91440" tIns="45720" rIns="91440" bIns="45720" rtlCol="0" anchor="t">
            <a:noAutofit/>
          </a:bodyPr>
          <a:lstStyle/>
          <a:p>
            <a:pPr marL="342900" indent="-342900" algn="just"/>
            <a:r>
              <a:rPr lang="en-US" sz="2000" b="1" dirty="0">
                <a:solidFill>
                  <a:schemeClr val="accent6">
                    <a:lumMod val="75000"/>
                  </a:schemeClr>
                </a:solidFill>
                <a:latin typeface="Georgia"/>
              </a:rPr>
              <a:t>Ideate</a:t>
            </a:r>
            <a:r>
              <a:rPr lang="en-US" sz="2000" dirty="0">
                <a:latin typeface="Georgia"/>
              </a:rPr>
              <a:t>: This stage is to strategize solutions to the problem, you’ll continuously refer back to your problem statement. As you prepare to move on to the next phase, you’ll narrow it down to a few ideas that can be tested.</a:t>
            </a:r>
            <a:endParaRPr lang="en-US" sz="2000" dirty="0">
              <a:solidFill>
                <a:srgbClr val="000000"/>
              </a:solidFill>
              <a:latin typeface="Aptos" panose="020B0004020202020204"/>
            </a:endParaRPr>
          </a:p>
          <a:p>
            <a:pPr marL="342900" indent="-342900" algn="just"/>
            <a:r>
              <a:rPr lang="en-US" sz="2000" b="1" dirty="0">
                <a:solidFill>
                  <a:schemeClr val="accent6">
                    <a:lumMod val="75000"/>
                  </a:schemeClr>
                </a:solidFill>
                <a:latin typeface="Georgia"/>
              </a:rPr>
              <a:t>Prototype</a:t>
            </a:r>
            <a:r>
              <a:rPr lang="en-US" sz="2000" dirty="0">
                <a:latin typeface="Georgia"/>
              </a:rPr>
              <a:t>: The aim of the prototyping stage is to turn your ideas into something tangible which can be tested on real users. Create a design of the solution that you have gotten in the ideate phase.</a:t>
            </a:r>
            <a:endParaRPr lang="en-US" sz="2000" dirty="0">
              <a:solidFill>
                <a:srgbClr val="000000"/>
              </a:solidFill>
              <a:latin typeface="Aptos" panose="020B0004020202020204"/>
            </a:endParaRPr>
          </a:p>
          <a:p>
            <a:pPr marL="342900" indent="-342900" algn="just"/>
            <a:r>
              <a:rPr lang="en-US" sz="2000" b="1" dirty="0">
                <a:solidFill>
                  <a:schemeClr val="accent6">
                    <a:lumMod val="75000"/>
                  </a:schemeClr>
                </a:solidFill>
                <a:latin typeface="Georgia"/>
              </a:rPr>
              <a:t>Test</a:t>
            </a:r>
            <a:r>
              <a:rPr lang="en-US" sz="2000" dirty="0">
                <a:latin typeface="Georgia"/>
              </a:rPr>
              <a:t>: Test the design solution. The results of the testing phase will often require you to revisit the empathize stage or run through a few more ideation sessions before you create that winning prototype.</a:t>
            </a:r>
            <a:endParaRPr lang="en-US" sz="2000">
              <a:latin typeface="Aptos" panose="020B0004020202020204"/>
            </a:endParaRPr>
          </a:p>
          <a:p>
            <a:pPr algn="just">
              <a:buFont typeface="Arial"/>
              <a:buChar char="•"/>
            </a:pPr>
            <a:endParaRPr lang="en-US" sz="2000" dirty="0">
              <a:latin typeface="Georgia"/>
            </a:endParaRPr>
          </a:p>
          <a:p>
            <a:pPr marL="0" indent="0" algn="just">
              <a:buNone/>
            </a:pPr>
            <a:endParaRPr lang="en-US" sz="2000" dirty="0"/>
          </a:p>
        </p:txBody>
      </p:sp>
      <p:sp>
        <p:nvSpPr>
          <p:cNvPr id="6" name="Google Shape;147;p6">
            <a:extLst>
              <a:ext uri="{FF2B5EF4-FFF2-40B4-BE49-F238E27FC236}">
                <a16:creationId xmlns:a16="http://schemas.microsoft.com/office/drawing/2014/main" id="{3F65B37C-A128-B8A8-EDCE-652C01162ADC}"/>
              </a:ext>
            </a:extLst>
          </p:cNvPr>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8;p6">
            <a:extLst>
              <a:ext uri="{FF2B5EF4-FFF2-40B4-BE49-F238E27FC236}">
                <a16:creationId xmlns:a16="http://schemas.microsoft.com/office/drawing/2014/main" id="{D8C29079-C463-9E70-582D-2C0AB3AF3CE3}"/>
              </a:ext>
            </a:extLst>
          </p:cNvPr>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34737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Missing Link Between ESG and Corporate Innovation - Knowledge at Wharton">
            <a:extLst>
              <a:ext uri="{FF2B5EF4-FFF2-40B4-BE49-F238E27FC236}">
                <a16:creationId xmlns:a16="http://schemas.microsoft.com/office/drawing/2014/main" id="{5B42AA1A-B38E-4DAE-2DF7-DB0D703ADB90}"/>
              </a:ext>
            </a:extLst>
          </p:cNvPr>
          <p:cNvPicPr>
            <a:picLocks noChangeAspect="1"/>
          </p:cNvPicPr>
          <p:nvPr/>
        </p:nvPicPr>
        <p:blipFill rotWithShape="1">
          <a:blip r:embed="rId2"/>
          <a:srcRect l="11076" r="17251" b="-2"/>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1" name="Freeform: Shape 1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283B07-3623-CD87-D846-966DBE54309E}"/>
              </a:ext>
            </a:extLst>
          </p:cNvPr>
          <p:cNvSpPr>
            <a:spLocks noGrp="1"/>
          </p:cNvSpPr>
          <p:nvPr>
            <p:ph type="title"/>
          </p:nvPr>
        </p:nvSpPr>
        <p:spPr>
          <a:xfrm>
            <a:off x="374904" y="856488"/>
            <a:ext cx="4992624" cy="1243584"/>
          </a:xfrm>
        </p:spPr>
        <p:txBody>
          <a:bodyPr anchor="ctr">
            <a:normAutofit fontScale="90000"/>
          </a:bodyPr>
          <a:lstStyle/>
          <a:p>
            <a:pPr algn="ctr"/>
            <a:r>
              <a:rPr lang="en-GB" b="1">
                <a:solidFill>
                  <a:schemeClr val="accent6">
                    <a:lumMod val="75000"/>
                  </a:schemeClr>
                </a:solidFill>
                <a:latin typeface="Georgia"/>
                <a:cs typeface="Courier New"/>
              </a:rPr>
              <a:t>Innovation Process</a:t>
            </a:r>
            <a:endParaRPr lang="en-US"/>
          </a:p>
        </p:txBody>
      </p:sp>
      <p:sp>
        <p:nvSpPr>
          <p:cNvPr id="15" name="Rectangle 14">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E8E56B5-1D8A-7E7D-2C05-2E2ACBDF3853}"/>
              </a:ext>
            </a:extLst>
          </p:cNvPr>
          <p:cNvSpPr>
            <a:spLocks noGrp="1"/>
          </p:cNvSpPr>
          <p:nvPr>
            <p:ph idx="1"/>
          </p:nvPr>
        </p:nvSpPr>
        <p:spPr>
          <a:xfrm>
            <a:off x="374904" y="2522949"/>
            <a:ext cx="5043690" cy="2673494"/>
          </a:xfrm>
        </p:spPr>
        <p:txBody>
          <a:bodyPr vert="horz" lIns="91440" tIns="45720" rIns="91440" bIns="45720" rtlCol="0" anchor="t">
            <a:normAutofit/>
          </a:bodyPr>
          <a:lstStyle/>
          <a:p>
            <a:pPr algn="just"/>
            <a:r>
              <a:rPr lang="en-GB" sz="2000" dirty="0">
                <a:latin typeface="Georgia"/>
                <a:ea typeface="+mn-lt"/>
                <a:cs typeface="+mn-lt"/>
              </a:rPr>
              <a:t>The innovation process is translating new or existing knowledge into marketable products, solutions, or services.</a:t>
            </a:r>
            <a:endParaRPr lang="en-US" sz="2000" dirty="0">
              <a:latin typeface="Georgia"/>
              <a:cs typeface="Courier New"/>
            </a:endParaRPr>
          </a:p>
          <a:p>
            <a:pPr algn="just"/>
            <a:r>
              <a:rPr lang="en-GB" sz="2000" dirty="0">
                <a:latin typeface="Georgia"/>
                <a:ea typeface="+mn-lt"/>
                <a:cs typeface="+mn-lt"/>
              </a:rPr>
              <a:t>This is an important step for businesses because it is an opportunity to strategize, introduce new concepts, and business models.</a:t>
            </a:r>
            <a:endParaRPr lang="en-GB" sz="2000" dirty="0">
              <a:latin typeface="Georgia"/>
              <a:cs typeface="Courier New"/>
            </a:endParaRPr>
          </a:p>
          <a:p>
            <a:pPr algn="just"/>
            <a:endParaRPr lang="en-GB" sz="2000">
              <a:latin typeface="Courier New"/>
              <a:cs typeface="Courier New"/>
            </a:endParaRPr>
          </a:p>
        </p:txBody>
      </p:sp>
      <p:sp>
        <p:nvSpPr>
          <p:cNvPr id="6" name="Google Shape;147;p6">
            <a:extLst>
              <a:ext uri="{FF2B5EF4-FFF2-40B4-BE49-F238E27FC236}">
                <a16:creationId xmlns:a16="http://schemas.microsoft.com/office/drawing/2014/main" id="{3F65B37C-A128-B8A8-EDCE-652C01162ADC}"/>
              </a:ext>
            </a:extLst>
          </p:cNvPr>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8;p6">
            <a:extLst>
              <a:ext uri="{FF2B5EF4-FFF2-40B4-BE49-F238E27FC236}">
                <a16:creationId xmlns:a16="http://schemas.microsoft.com/office/drawing/2014/main" id="{D8C29079-C463-9E70-582D-2C0AB3AF3CE3}"/>
              </a:ext>
            </a:extLst>
          </p:cNvPr>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30880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F72BDF-012D-3BB2-F78D-2E10EB71EE02}"/>
              </a:ext>
            </a:extLst>
          </p:cNvPr>
          <p:cNvSpPr>
            <a:spLocks noGrp="1"/>
          </p:cNvSpPr>
          <p:nvPr>
            <p:ph idx="1"/>
          </p:nvPr>
        </p:nvSpPr>
        <p:spPr>
          <a:xfrm>
            <a:off x="5161101" y="3095711"/>
            <a:ext cx="7009805" cy="3465156"/>
          </a:xfrm>
        </p:spPr>
        <p:txBody>
          <a:bodyPr vert="horz" lIns="91440" tIns="45720" rIns="91440" bIns="45720" rtlCol="0" anchor="t">
            <a:noAutofit/>
          </a:bodyPr>
          <a:lstStyle/>
          <a:p>
            <a:pPr marL="0" indent="0" algn="just">
              <a:lnSpc>
                <a:spcPct val="150000"/>
              </a:lnSpc>
              <a:buNone/>
            </a:pPr>
            <a:r>
              <a:rPr lang="en-GB" sz="1600" b="1" dirty="0">
                <a:solidFill>
                  <a:schemeClr val="accent6"/>
                </a:solidFill>
                <a:latin typeface="Courier New"/>
                <a:ea typeface="+mn-lt"/>
                <a:cs typeface="+mn-lt"/>
              </a:rPr>
              <a:t>3. </a:t>
            </a:r>
            <a:r>
              <a:rPr lang="en-GB" sz="1600" b="1" dirty="0">
                <a:solidFill>
                  <a:schemeClr val="accent6"/>
                </a:solidFill>
                <a:latin typeface="Georgia"/>
                <a:ea typeface="+mn-lt"/>
                <a:cs typeface="Arial"/>
              </a:rPr>
              <a:t>Solution</a:t>
            </a:r>
            <a:endParaRPr lang="en-GB" sz="1600" dirty="0">
              <a:solidFill>
                <a:schemeClr val="accent6"/>
              </a:solidFill>
              <a:latin typeface="Georgia"/>
              <a:ea typeface="+mn-lt"/>
              <a:cs typeface="Courier New"/>
            </a:endParaRPr>
          </a:p>
          <a:p>
            <a:pPr marL="0" indent="0" algn="just">
              <a:lnSpc>
                <a:spcPct val="150000"/>
              </a:lnSpc>
              <a:buNone/>
            </a:pPr>
            <a:r>
              <a:rPr lang="en-GB" sz="1600" dirty="0">
                <a:latin typeface="Georgia"/>
                <a:ea typeface="+mn-lt"/>
                <a:cs typeface="+mn-lt"/>
              </a:rPr>
              <a:t>A ready-to-use solution is developed and brought to the market. </a:t>
            </a:r>
            <a:endParaRPr lang="en-GB" sz="1600" dirty="0">
              <a:latin typeface="Georgia"/>
              <a:ea typeface="+mn-lt"/>
              <a:cs typeface="Courier New"/>
            </a:endParaRPr>
          </a:p>
          <a:p>
            <a:pPr marL="0" indent="0" algn="just">
              <a:lnSpc>
                <a:spcPct val="150000"/>
              </a:lnSpc>
              <a:buNone/>
            </a:pPr>
            <a:r>
              <a:rPr lang="en-GB" sz="1600" b="1" dirty="0">
                <a:solidFill>
                  <a:schemeClr val="accent6"/>
                </a:solidFill>
                <a:latin typeface="Georgia"/>
                <a:ea typeface="+mn-lt"/>
                <a:cs typeface="+mn-lt"/>
              </a:rPr>
              <a:t>4. Commercialization and marketing</a:t>
            </a:r>
            <a:endParaRPr lang="en-GB" sz="1600" dirty="0">
              <a:solidFill>
                <a:schemeClr val="accent6"/>
              </a:solidFill>
              <a:latin typeface="Georgia"/>
              <a:ea typeface="+mn-lt"/>
              <a:cs typeface="Courier New"/>
            </a:endParaRPr>
          </a:p>
          <a:p>
            <a:pPr marL="0" indent="0" algn="just">
              <a:lnSpc>
                <a:spcPct val="150000"/>
              </a:lnSpc>
              <a:buNone/>
            </a:pPr>
            <a:r>
              <a:rPr lang="en-GB" sz="1600" dirty="0">
                <a:latin typeface="Georgia"/>
                <a:ea typeface="+mn-lt"/>
                <a:cs typeface="+mn-lt"/>
              </a:rPr>
              <a:t>This  step develops market value for an idea, product, or service by focusing  on its impact and bringing the product to potential customers.</a:t>
            </a:r>
            <a:endParaRPr lang="en-GB" sz="1600" dirty="0">
              <a:latin typeface="Georgia"/>
              <a:ea typeface="+mn-lt"/>
              <a:cs typeface="Courier New"/>
            </a:endParaRPr>
          </a:p>
          <a:p>
            <a:pPr marL="0" indent="0" algn="just">
              <a:lnSpc>
                <a:spcPct val="150000"/>
              </a:lnSpc>
              <a:buNone/>
            </a:pPr>
            <a:r>
              <a:rPr lang="en-GB" sz="1600" b="1" dirty="0">
                <a:solidFill>
                  <a:schemeClr val="accent6"/>
                </a:solidFill>
                <a:latin typeface="Georgia"/>
                <a:ea typeface="+mn-lt"/>
                <a:cs typeface="+mn-lt"/>
              </a:rPr>
              <a:t>5. Diffusion and Implementation</a:t>
            </a:r>
            <a:endParaRPr lang="en-GB" sz="1600" dirty="0">
              <a:solidFill>
                <a:schemeClr val="accent6"/>
              </a:solidFill>
              <a:latin typeface="Georgia"/>
              <a:ea typeface="+mn-lt"/>
              <a:cs typeface="Courier New"/>
            </a:endParaRPr>
          </a:p>
          <a:p>
            <a:pPr marL="0" indent="0" algn="just">
              <a:lnSpc>
                <a:spcPct val="150000"/>
              </a:lnSpc>
              <a:buNone/>
            </a:pPr>
            <a:r>
              <a:rPr lang="en-GB" sz="1600" dirty="0">
                <a:latin typeface="Georgia"/>
                <a:ea typeface="+mn-lt"/>
                <a:cs typeface="+mn-lt"/>
              </a:rPr>
              <a:t>The spread and acceptance of the idea/product. </a:t>
            </a:r>
            <a:endParaRPr lang="en-GB" sz="1600" dirty="0">
              <a:latin typeface="Georgia"/>
              <a:ea typeface="+mn-lt"/>
              <a:cs typeface="Courier New"/>
            </a:endParaRPr>
          </a:p>
          <a:p>
            <a:pPr marL="0" indent="0" algn="just">
              <a:lnSpc>
                <a:spcPct val="150000"/>
              </a:lnSpc>
              <a:buNone/>
            </a:pPr>
            <a:endParaRPr lang="en-GB" sz="1600" dirty="0">
              <a:latin typeface="Courier New"/>
              <a:cs typeface="Courier New"/>
            </a:endParaRPr>
          </a:p>
        </p:txBody>
      </p:sp>
      <p:sp>
        <p:nvSpPr>
          <p:cNvPr id="4" name="Text Placeholder 3">
            <a:extLst>
              <a:ext uri="{FF2B5EF4-FFF2-40B4-BE49-F238E27FC236}">
                <a16:creationId xmlns:a16="http://schemas.microsoft.com/office/drawing/2014/main" id="{639A5DA2-8979-99AB-6F15-1435A9476F5D}"/>
              </a:ext>
            </a:extLst>
          </p:cNvPr>
          <p:cNvSpPr>
            <a:spLocks noGrp="1"/>
          </p:cNvSpPr>
          <p:nvPr>
            <p:ph type="body" sz="half" idx="2"/>
          </p:nvPr>
        </p:nvSpPr>
        <p:spPr>
          <a:xfrm>
            <a:off x="331788" y="972081"/>
            <a:ext cx="4694237" cy="4203376"/>
          </a:xfrm>
        </p:spPr>
        <p:txBody>
          <a:bodyPr vert="horz" lIns="91440" tIns="45720" rIns="91440" bIns="45720" rtlCol="0" anchor="t">
            <a:noAutofit/>
          </a:bodyPr>
          <a:lstStyle/>
          <a:p>
            <a:pPr marL="457200" indent="-457200" algn="just">
              <a:lnSpc>
                <a:spcPct val="150000"/>
              </a:lnSpc>
              <a:buAutoNum type="arabicPeriod"/>
            </a:pPr>
            <a:r>
              <a:rPr lang="en-GB" sz="1800" b="1" dirty="0">
                <a:solidFill>
                  <a:schemeClr val="accent6"/>
                </a:solidFill>
                <a:latin typeface="Georgia"/>
                <a:cs typeface="Arial"/>
              </a:rPr>
              <a:t>Innovative idea generation</a:t>
            </a:r>
            <a:r>
              <a:rPr lang="en-GB" sz="1800" dirty="0">
                <a:solidFill>
                  <a:srgbClr val="000000"/>
                </a:solidFill>
                <a:latin typeface="Georgia"/>
                <a:cs typeface="Times"/>
              </a:rPr>
              <a:t>  </a:t>
            </a:r>
            <a:endParaRPr lang="en-GB" sz="1800">
              <a:solidFill>
                <a:srgbClr val="000000"/>
              </a:solidFill>
              <a:latin typeface="Georgia"/>
              <a:cs typeface="Arial"/>
            </a:endParaRPr>
          </a:p>
          <a:p>
            <a:pPr algn="just">
              <a:lnSpc>
                <a:spcPct val="150000"/>
              </a:lnSpc>
            </a:pPr>
            <a:r>
              <a:rPr lang="en-GB" sz="1800" b="1" dirty="0">
                <a:solidFill>
                  <a:schemeClr val="accent6"/>
                </a:solidFill>
                <a:latin typeface="Georgia"/>
                <a:cs typeface="Arial"/>
              </a:rPr>
              <a:t> </a:t>
            </a:r>
            <a:r>
              <a:rPr lang="en-GB" sz="1800" dirty="0">
                <a:latin typeface="Georgia"/>
                <a:cs typeface="Arial"/>
              </a:rPr>
              <a:t>Brainstorming creative ideas by using idea generation techniques such as creativity techniques and design thinking.</a:t>
            </a:r>
            <a:endParaRPr lang="en-GB" sz="1800">
              <a:solidFill>
                <a:srgbClr val="000000"/>
              </a:solidFill>
              <a:latin typeface="Georgia"/>
              <a:cs typeface="Arial"/>
            </a:endParaRPr>
          </a:p>
          <a:p>
            <a:pPr algn="just">
              <a:lnSpc>
                <a:spcPct val="150000"/>
              </a:lnSpc>
            </a:pPr>
            <a:r>
              <a:rPr lang="en-GB" sz="1800" b="1" dirty="0">
                <a:solidFill>
                  <a:schemeClr val="accent6"/>
                </a:solidFill>
                <a:latin typeface="Georgia"/>
                <a:cs typeface="Arial"/>
              </a:rPr>
              <a:t>2. Concept(Advocacy, screening and experimentation</a:t>
            </a:r>
            <a:endParaRPr lang="en-US" sz="1800">
              <a:solidFill>
                <a:schemeClr val="accent6"/>
              </a:solidFill>
              <a:latin typeface="Georgia"/>
              <a:cs typeface="Courier New"/>
            </a:endParaRPr>
          </a:p>
          <a:p>
            <a:pPr algn="just">
              <a:lnSpc>
                <a:spcPct val="150000"/>
              </a:lnSpc>
            </a:pPr>
            <a:r>
              <a:rPr lang="en-GB" sz="1800" b="1" dirty="0">
                <a:latin typeface="Georgia"/>
                <a:cs typeface="Arial"/>
              </a:rPr>
              <a:t> </a:t>
            </a:r>
            <a:r>
              <a:rPr lang="en-GB" sz="1800" dirty="0">
                <a:latin typeface="Georgia"/>
                <a:cs typeface="Arial"/>
              </a:rPr>
              <a:t>Gathering information to help evaluate the feasibility of a business idea and to understand the customer’s needs.</a:t>
            </a:r>
            <a:endParaRPr lang="en-US" sz="1800">
              <a:latin typeface="Georgia"/>
              <a:cs typeface="Courier New"/>
            </a:endParaRPr>
          </a:p>
          <a:p>
            <a:pPr algn="just">
              <a:lnSpc>
                <a:spcPct val="150000"/>
              </a:lnSpc>
            </a:pPr>
            <a:endParaRPr lang="en-GB" sz="1800" dirty="0"/>
          </a:p>
        </p:txBody>
      </p:sp>
      <p:pic>
        <p:nvPicPr>
          <p:cNvPr id="5" name="Picture 4" descr="A light bulb drawing on a chalkboard&#10;&#10;Description automatically generated">
            <a:extLst>
              <a:ext uri="{FF2B5EF4-FFF2-40B4-BE49-F238E27FC236}">
                <a16:creationId xmlns:a16="http://schemas.microsoft.com/office/drawing/2014/main" id="{E288AF56-1D0C-B60D-69C1-74BDA330EF22}"/>
              </a:ext>
            </a:extLst>
          </p:cNvPr>
          <p:cNvPicPr>
            <a:picLocks noChangeAspect="1"/>
          </p:cNvPicPr>
          <p:nvPr/>
        </p:nvPicPr>
        <p:blipFill>
          <a:blip r:embed="rId2"/>
          <a:stretch>
            <a:fillRect/>
          </a:stretch>
        </p:blipFill>
        <p:spPr>
          <a:xfrm>
            <a:off x="6394173" y="276"/>
            <a:ext cx="5797828" cy="3213101"/>
          </a:xfrm>
          <a:prstGeom prst="rect">
            <a:avLst/>
          </a:prstGeom>
          <a:ln>
            <a:noFill/>
          </a:ln>
          <a:effectLst>
            <a:softEdge rad="112500"/>
          </a:effectLst>
        </p:spPr>
      </p:pic>
      <p:sp>
        <p:nvSpPr>
          <p:cNvPr id="8" name="TextBox 7">
            <a:extLst>
              <a:ext uri="{FF2B5EF4-FFF2-40B4-BE49-F238E27FC236}">
                <a16:creationId xmlns:a16="http://schemas.microsoft.com/office/drawing/2014/main" id="{1B7E9836-8EC9-1E8E-7377-F52ED797E71D}"/>
              </a:ext>
            </a:extLst>
          </p:cNvPr>
          <p:cNvSpPr txBox="1"/>
          <p:nvPr/>
        </p:nvSpPr>
        <p:spPr>
          <a:xfrm>
            <a:off x="88348" y="187739"/>
            <a:ext cx="65046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a:solidFill>
                  <a:schemeClr val="accent6"/>
                </a:solidFill>
                <a:latin typeface="Courier New"/>
                <a:cs typeface="Courier New"/>
              </a:rPr>
              <a:t>The Innovation Process</a:t>
            </a:r>
            <a:endParaRPr lang="en-GB" sz="3600" b="1">
              <a:solidFill>
                <a:schemeClr val="accent6"/>
              </a:solidFill>
            </a:endParaRPr>
          </a:p>
        </p:txBody>
      </p:sp>
      <p:sp>
        <p:nvSpPr>
          <p:cNvPr id="6" name="Google Shape;147;p6">
            <a:extLst>
              <a:ext uri="{FF2B5EF4-FFF2-40B4-BE49-F238E27FC236}">
                <a16:creationId xmlns:a16="http://schemas.microsoft.com/office/drawing/2014/main" id="{3F65B37C-A128-B8A8-EDCE-652C01162ADC}"/>
              </a:ext>
            </a:extLst>
          </p:cNvPr>
          <p:cNvSpPr/>
          <p:nvPr/>
        </p:nvSpPr>
        <p:spPr>
          <a:xfrm>
            <a:off x="0" y="6764337"/>
            <a:ext cx="6096000" cy="136500"/>
          </a:xfrm>
          <a:prstGeom prst="rect">
            <a:avLst/>
          </a:prstGeom>
          <a:solidFill>
            <a:srgbClr val="B8D14F"/>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7" name="Picture 6" descr="The Innovative Process - NITDA IT HUB">
            <a:extLst>
              <a:ext uri="{FF2B5EF4-FFF2-40B4-BE49-F238E27FC236}">
                <a16:creationId xmlns:a16="http://schemas.microsoft.com/office/drawing/2014/main" id="{6DE24BBB-167A-E7C1-EC16-0A36E2958304}"/>
              </a:ext>
            </a:extLst>
          </p:cNvPr>
          <p:cNvPicPr>
            <a:picLocks noChangeAspect="1"/>
          </p:cNvPicPr>
          <p:nvPr/>
        </p:nvPicPr>
        <p:blipFill>
          <a:blip r:embed="rId3"/>
          <a:stretch>
            <a:fillRect/>
          </a:stretch>
        </p:blipFill>
        <p:spPr>
          <a:xfrm>
            <a:off x="53009" y="5173721"/>
            <a:ext cx="2743199" cy="1524297"/>
          </a:xfrm>
          <a:prstGeom prst="rect">
            <a:avLst/>
          </a:prstGeom>
          <a:ln>
            <a:noFill/>
          </a:ln>
          <a:effectLst>
            <a:softEdge rad="112500"/>
          </a:effectLst>
        </p:spPr>
      </p:pic>
      <p:sp>
        <p:nvSpPr>
          <p:cNvPr id="10" name="Google Shape;148;p6">
            <a:extLst>
              <a:ext uri="{FF2B5EF4-FFF2-40B4-BE49-F238E27FC236}">
                <a16:creationId xmlns:a16="http://schemas.microsoft.com/office/drawing/2014/main" id="{3880BCDD-4A61-3151-25F7-8C52135BBD79}"/>
              </a:ext>
            </a:extLst>
          </p:cNvPr>
          <p:cNvSpPr/>
          <p:nvPr/>
        </p:nvSpPr>
        <p:spPr>
          <a:xfrm>
            <a:off x="6095999" y="6764337"/>
            <a:ext cx="6096000" cy="136500"/>
          </a:xfrm>
          <a:prstGeom prst="rect">
            <a:avLst/>
          </a:prstGeom>
          <a:solidFill>
            <a:srgbClr val="3AA757"/>
          </a:solidFill>
          <a:ln>
            <a:noFill/>
          </a:ln>
        </p:spPr>
        <p:txBody>
          <a:bodyPr spcFirstLastPara="1" wrap="square" lIns="91425" tIns="45700" rIns="91425" bIns="45700" anchor="ctr" anchorCtr="0">
            <a:no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788605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2EB7CF4838E442BEE3EC0040682090" ma:contentTypeVersion="19" ma:contentTypeDescription="Create a new document." ma:contentTypeScope="" ma:versionID="69835aeb6ea323b8e0aec9e028323453">
  <xsd:schema xmlns:xsd="http://www.w3.org/2001/XMLSchema" xmlns:xs="http://www.w3.org/2001/XMLSchema" xmlns:p="http://schemas.microsoft.com/office/2006/metadata/properties" xmlns:ns2="2ecea48e-fa56-404a-afa0-75bce9837741" xmlns:ns3="ff8d7133-3e13-42fe-9ea0-65279a80894d" targetNamespace="http://schemas.microsoft.com/office/2006/metadata/properties" ma:root="true" ma:fieldsID="4baad3f682829f91be0e809bb68cdcde" ns2:_="" ns3:_="">
    <xsd:import namespace="2ecea48e-fa56-404a-afa0-75bce9837741"/>
    <xsd:import namespace="ff8d7133-3e13-42fe-9ea0-65279a80894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_Flow_SignoffStatu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cea48e-fa56-404a-afa0-75bce98377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Flow_SignoffStatus" ma:index="12" nillable="true" ma:displayName="Sign-off status" ma:internalName="Sign_x002d_off_x0020_status">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2214e59-43b0-4ff5-8754-f63faf1586c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Location" ma:index="25" nillable="true" ma:displayName="Location" ma:indexed="true" ma:internalName="MediaServiceLocation"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f8d7133-3e13-42fe-9ea0-65279a80894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6f72347-8027-4d42-a8ea-41338644fd93}" ma:internalName="TaxCatchAll" ma:showField="CatchAllData" ma:web="ff8d7133-3e13-42fe-9ea0-65279a80894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2ecea48e-fa56-404a-afa0-75bce9837741" xsi:nil="true"/>
    <lcf76f155ced4ddcb4097134ff3c332f xmlns="2ecea48e-fa56-404a-afa0-75bce9837741">
      <Terms xmlns="http://schemas.microsoft.com/office/infopath/2007/PartnerControls"/>
    </lcf76f155ced4ddcb4097134ff3c332f>
    <TaxCatchAll xmlns="ff8d7133-3e13-42fe-9ea0-65279a80894d" xsi:nil="true"/>
    <SharedWithUsers xmlns="ff8d7133-3e13-42fe-9ea0-65279a80894d">
      <UserInfo>
        <DisplayName>Deborah E.</DisplayName>
        <AccountId>1089</AccountId>
        <AccountType/>
      </UserInfo>
      <UserInfo>
        <DisplayName>Ejinne</DisplayName>
        <AccountId>1481</AccountId>
        <AccountType/>
      </UserInfo>
    </SharedWithUsers>
    <MediaLengthInSeconds xmlns="2ecea48e-fa56-404a-afa0-75bce983774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50D64A-4948-4379-BB5D-978DF781F7A9}">
  <ds:schemaRefs>
    <ds:schemaRef ds:uri="2ecea48e-fa56-404a-afa0-75bce9837741"/>
    <ds:schemaRef ds:uri="ff8d7133-3e13-42fe-9ea0-65279a8089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69CBAE7-55C7-4713-97A6-DD277280B533}">
  <ds:schemaRefs>
    <ds:schemaRef ds:uri="2ecea48e-fa56-404a-afa0-75bce9837741"/>
    <ds:schemaRef ds:uri="ff8d7133-3e13-42fe-9ea0-65279a80894d"/>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427CC64-F5E1-45C8-83C4-EB183D7E8F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3</Notes>
  <HiddenSlides>1</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Agile Leadership</vt:lpstr>
      <vt:lpstr>PowerPoint Presentation</vt:lpstr>
      <vt:lpstr>                   DESIGN THINKING</vt:lpstr>
      <vt:lpstr>     IMPORTANCE OF DESIGN THINKING</vt:lpstr>
      <vt:lpstr>          PROCESS OF DESIGN THINKING</vt:lpstr>
      <vt:lpstr>           PROCESS OF DESIGN THINKING</vt:lpstr>
      <vt:lpstr>Innovation Process</vt:lpstr>
      <vt:lpstr>PowerPoint Presentation</vt:lpstr>
      <vt:lpstr>Innovation Management Process </vt:lpstr>
      <vt:lpstr>Innovation Management Process </vt:lpstr>
      <vt:lpstr>Innovation Risks and Dangers</vt:lpstr>
      <vt:lpstr>       CLASS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68</cp:revision>
  <dcterms:created xsi:type="dcterms:W3CDTF">2024-01-23T13:32:36Z</dcterms:created>
  <dcterms:modified xsi:type="dcterms:W3CDTF">2024-06-06T09:24:56Z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0x0101008B2EB7CF4838E442BEE3EC0040682090</vt:lpwstr>
  </property>
  <property fmtid="{D5CDD505-2E9C-101B-9397-08002B2CF9AE}" pid="3" name="Order">
    <vt:r8>3200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activity">
    <vt:lpwstr>{"FileActivityType":"8","FileActivityTimeStamp":"2024-01-30T11:35:52.873Z","FileActivityUsersOnPage":[{"DisplayName":"Deborah E.","Id":"deborahe@decagonhq.com"}],"FileActivityNavigationId":null}</vt:lpwstr>
  </property>
  <property fmtid="{D5CDD505-2E9C-101B-9397-08002B2CF9AE}" pid="8" name="_ExtendedDescription">
    <vt:lpwstr/>
  </property>
  <property fmtid="{D5CDD505-2E9C-101B-9397-08002B2CF9AE}" pid="9" name="TriggerFlowInfo">
    <vt:lpwstr/>
  </property>
  <property fmtid="{D5CDD505-2E9C-101B-9397-08002B2CF9AE}" pid="10" name="MediaServiceImageTags">
    <vt:lpwstr/>
  </property>
</Properties>
</file>