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8AD300-1E90-5FD1-AAAB-B882E6B32BB8}" v="87" dt="2024-06-15T19:51:58.820"/>
    <p1510:client id="{F2CF6CCF-8389-A1CC-8E5F-7701B2C138CE}" v="13" dt="2024-06-16T18:39:59.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gun  Osiki" userId="S::segunos@decagonhq.com::1924e0d2-8747-4669-b56d-6d10252ce5d0" providerId="AD" clId="Web-{DDAC21C2-C330-FA49-2F28-FDCB746C0BC5}"/>
    <pc:docChg chg="addSld modSld">
      <pc:chgData name="Segun  Osiki" userId="S::segunos@decagonhq.com::1924e0d2-8747-4669-b56d-6d10252ce5d0" providerId="AD" clId="Web-{DDAC21C2-C330-FA49-2F28-FDCB746C0BC5}" dt="2024-03-14T08:35:26.794" v="107" actId="20577"/>
      <pc:docMkLst>
        <pc:docMk/>
      </pc:docMkLst>
      <pc:sldChg chg="modSp">
        <pc:chgData name="Segun  Osiki" userId="S::segunos@decagonhq.com::1924e0d2-8747-4669-b56d-6d10252ce5d0" providerId="AD" clId="Web-{DDAC21C2-C330-FA49-2F28-FDCB746C0BC5}" dt="2024-03-14T08:35:26.794" v="107" actId="20577"/>
        <pc:sldMkLst>
          <pc:docMk/>
          <pc:sldMk cId="191775306" sldId="257"/>
        </pc:sldMkLst>
        <pc:spChg chg="mod">
          <ac:chgData name="Segun  Osiki" userId="S::segunos@decagonhq.com::1924e0d2-8747-4669-b56d-6d10252ce5d0" providerId="AD" clId="Web-{DDAC21C2-C330-FA49-2F28-FDCB746C0BC5}" dt="2024-03-14T08:35:26.794" v="107" actId="20577"/>
          <ac:spMkLst>
            <pc:docMk/>
            <pc:sldMk cId="191775306" sldId="257"/>
            <ac:spMk id="3" creationId="{0C5E2E05-670A-8D43-339E-CE782FD13C23}"/>
          </ac:spMkLst>
        </pc:spChg>
      </pc:sldChg>
      <pc:sldChg chg="addSp modSp">
        <pc:chgData name="Segun  Osiki" userId="S::segunos@decagonhq.com::1924e0d2-8747-4669-b56d-6d10252ce5d0" providerId="AD" clId="Web-{DDAC21C2-C330-FA49-2F28-FDCB746C0BC5}" dt="2024-03-14T08:27:14.185" v="54" actId="14100"/>
        <pc:sldMkLst>
          <pc:docMk/>
          <pc:sldMk cId="458162436" sldId="258"/>
        </pc:sldMkLst>
        <pc:spChg chg="mod">
          <ac:chgData name="Segun  Osiki" userId="S::segunos@decagonhq.com::1924e0d2-8747-4669-b56d-6d10252ce5d0" providerId="AD" clId="Web-{DDAC21C2-C330-FA49-2F28-FDCB746C0BC5}" dt="2024-03-14T08:27:04.279" v="51" actId="20577"/>
          <ac:spMkLst>
            <pc:docMk/>
            <pc:sldMk cId="458162436" sldId="258"/>
            <ac:spMk id="3" creationId="{9810223F-B8DF-CCC0-6189-E19F65ABD43B}"/>
          </ac:spMkLst>
        </pc:spChg>
        <pc:picChg chg="add mod">
          <ac:chgData name="Segun  Osiki" userId="S::segunos@decagonhq.com::1924e0d2-8747-4669-b56d-6d10252ce5d0" providerId="AD" clId="Web-{DDAC21C2-C330-FA49-2F28-FDCB746C0BC5}" dt="2024-03-14T08:27:14.185" v="54" actId="14100"/>
          <ac:picMkLst>
            <pc:docMk/>
            <pc:sldMk cId="458162436" sldId="258"/>
            <ac:picMk id="4" creationId="{6BE1298B-6FA9-E099-24AC-FF785699AFC8}"/>
          </ac:picMkLst>
        </pc:picChg>
      </pc:sldChg>
      <pc:sldChg chg="new">
        <pc:chgData name="Segun  Osiki" userId="S::segunos@decagonhq.com::1924e0d2-8747-4669-b56d-6d10252ce5d0" providerId="AD" clId="Web-{DDAC21C2-C330-FA49-2F28-FDCB746C0BC5}" dt="2024-03-14T08:27:53.999" v="55"/>
        <pc:sldMkLst>
          <pc:docMk/>
          <pc:sldMk cId="1732307614" sldId="259"/>
        </pc:sldMkLst>
      </pc:sldChg>
    </pc:docChg>
  </pc:docChgLst>
  <pc:docChgLst>
    <pc:chgData name="Segun  Osiki" userId="S::segunos@decagonhq.com::1924e0d2-8747-4669-b56d-6d10252ce5d0" providerId="AD" clId="Web-{36FD1085-C2DF-6A63-F328-D5F599F3CB22}"/>
    <pc:docChg chg="addSld modSld">
      <pc:chgData name="Segun  Osiki" userId="S::segunos@decagonhq.com::1924e0d2-8747-4669-b56d-6d10252ce5d0" providerId="AD" clId="Web-{36FD1085-C2DF-6A63-F328-D5F599F3CB22}" dt="2024-03-13T02:38:01.382" v="2081" actId="20577"/>
      <pc:docMkLst>
        <pc:docMk/>
      </pc:docMkLst>
      <pc:sldChg chg="modSp">
        <pc:chgData name="Segun  Osiki" userId="S::segunos@decagonhq.com::1924e0d2-8747-4669-b56d-6d10252ce5d0" providerId="AD" clId="Web-{36FD1085-C2DF-6A63-F328-D5F599F3CB22}" dt="2024-03-13T01:49:17.824" v="783" actId="20577"/>
        <pc:sldMkLst>
          <pc:docMk/>
          <pc:sldMk cId="109857222" sldId="256"/>
        </pc:sldMkLst>
        <pc:spChg chg="mod">
          <ac:chgData name="Segun  Osiki" userId="S::segunos@decagonhq.com::1924e0d2-8747-4669-b56d-6d10252ce5d0" providerId="AD" clId="Web-{36FD1085-C2DF-6A63-F328-D5F599F3CB22}" dt="2024-03-13T01:46:29.695" v="755" actId="20577"/>
          <ac:spMkLst>
            <pc:docMk/>
            <pc:sldMk cId="109857222" sldId="256"/>
            <ac:spMk id="2" creationId="{00000000-0000-0000-0000-000000000000}"/>
          </ac:spMkLst>
        </pc:spChg>
        <pc:spChg chg="mod">
          <ac:chgData name="Segun  Osiki" userId="S::segunos@decagonhq.com::1924e0d2-8747-4669-b56d-6d10252ce5d0" providerId="AD" clId="Web-{36FD1085-C2DF-6A63-F328-D5F599F3CB22}" dt="2024-03-13T01:49:17.824" v="783" actId="20577"/>
          <ac:spMkLst>
            <pc:docMk/>
            <pc:sldMk cId="109857222" sldId="256"/>
            <ac:spMk id="3" creationId="{00000000-0000-0000-0000-000000000000}"/>
          </ac:spMkLst>
        </pc:spChg>
      </pc:sldChg>
      <pc:sldChg chg="modSp new">
        <pc:chgData name="Segun  Osiki" userId="S::segunos@decagonhq.com::1924e0d2-8747-4669-b56d-6d10252ce5d0" providerId="AD" clId="Web-{36FD1085-C2DF-6A63-F328-D5F599F3CB22}" dt="2024-03-13T02:37:43.007" v="2061" actId="20577"/>
        <pc:sldMkLst>
          <pc:docMk/>
          <pc:sldMk cId="191775306" sldId="257"/>
        </pc:sldMkLst>
        <pc:spChg chg="mod">
          <ac:chgData name="Segun  Osiki" userId="S::segunos@decagonhq.com::1924e0d2-8747-4669-b56d-6d10252ce5d0" providerId="AD" clId="Web-{36FD1085-C2DF-6A63-F328-D5F599F3CB22}" dt="2024-03-13T01:28:13.730" v="346" actId="20577"/>
          <ac:spMkLst>
            <pc:docMk/>
            <pc:sldMk cId="191775306" sldId="257"/>
            <ac:spMk id="2" creationId="{93502D5D-2695-230E-21F7-381BE9343100}"/>
          </ac:spMkLst>
        </pc:spChg>
        <pc:spChg chg="mod">
          <ac:chgData name="Segun  Osiki" userId="S::segunos@decagonhq.com::1924e0d2-8747-4669-b56d-6d10252ce5d0" providerId="AD" clId="Web-{36FD1085-C2DF-6A63-F328-D5F599F3CB22}" dt="2024-03-13T02:37:43.007" v="2061" actId="20577"/>
          <ac:spMkLst>
            <pc:docMk/>
            <pc:sldMk cId="191775306" sldId="257"/>
            <ac:spMk id="3" creationId="{0C5E2E05-670A-8D43-339E-CE782FD13C23}"/>
          </ac:spMkLst>
        </pc:spChg>
      </pc:sldChg>
      <pc:sldChg chg="modSp new">
        <pc:chgData name="Segun  Osiki" userId="S::segunos@decagonhq.com::1924e0d2-8747-4669-b56d-6d10252ce5d0" providerId="AD" clId="Web-{36FD1085-C2DF-6A63-F328-D5F599F3CB22}" dt="2024-03-13T02:38:01.382" v="2081" actId="20577"/>
        <pc:sldMkLst>
          <pc:docMk/>
          <pc:sldMk cId="458162436" sldId="258"/>
        </pc:sldMkLst>
        <pc:spChg chg="mod">
          <ac:chgData name="Segun  Osiki" userId="S::segunos@decagonhq.com::1924e0d2-8747-4669-b56d-6d10252ce5d0" providerId="AD" clId="Web-{36FD1085-C2DF-6A63-F328-D5F599F3CB22}" dt="2024-03-13T02:38:01.382" v="2081" actId="20577"/>
          <ac:spMkLst>
            <pc:docMk/>
            <pc:sldMk cId="458162436" sldId="258"/>
            <ac:spMk id="3" creationId="{9810223F-B8DF-CCC0-6189-E19F65ABD43B}"/>
          </ac:spMkLst>
        </pc:spChg>
      </pc:sldChg>
    </pc:docChg>
  </pc:docChgLst>
  <pc:docChgLst>
    <pc:chgData name="Segun  Osiki" userId="S::segunos@decagonhq.com::1924e0d2-8747-4669-b56d-6d10252ce5d0" providerId="AD" clId="Web-{C5D845E6-37BE-86A7-D036-90DDE6E84AAB}"/>
    <pc:docChg chg="addSld modSld">
      <pc:chgData name="Segun  Osiki" userId="S::segunos@decagonhq.com::1924e0d2-8747-4669-b56d-6d10252ce5d0" providerId="AD" clId="Web-{C5D845E6-37BE-86A7-D036-90DDE6E84AAB}" dt="2024-03-15T01:05:36.327" v="1689" actId="20577"/>
      <pc:docMkLst>
        <pc:docMk/>
      </pc:docMkLst>
      <pc:sldChg chg="modSp">
        <pc:chgData name="Segun  Osiki" userId="S::segunos@decagonhq.com::1924e0d2-8747-4669-b56d-6d10252ce5d0" providerId="AD" clId="Web-{C5D845E6-37BE-86A7-D036-90DDE6E84AAB}" dt="2024-03-15T00:24:33.382" v="1024" actId="20577"/>
        <pc:sldMkLst>
          <pc:docMk/>
          <pc:sldMk cId="1732307614" sldId="259"/>
        </pc:sldMkLst>
        <pc:spChg chg="mod">
          <ac:chgData name="Segun  Osiki" userId="S::segunos@decagonhq.com::1924e0d2-8747-4669-b56d-6d10252ce5d0" providerId="AD" clId="Web-{C5D845E6-37BE-86A7-D036-90DDE6E84AAB}" dt="2024-03-14T23:39:16.892" v="5" actId="20577"/>
          <ac:spMkLst>
            <pc:docMk/>
            <pc:sldMk cId="1732307614" sldId="259"/>
            <ac:spMk id="2" creationId="{D283D6AF-A7A9-0D01-7C8C-59272A0079D7}"/>
          </ac:spMkLst>
        </pc:spChg>
        <pc:spChg chg="mod">
          <ac:chgData name="Segun  Osiki" userId="S::segunos@decagonhq.com::1924e0d2-8747-4669-b56d-6d10252ce5d0" providerId="AD" clId="Web-{C5D845E6-37BE-86A7-D036-90DDE6E84AAB}" dt="2024-03-15T00:24:33.382" v="1024" actId="20577"/>
          <ac:spMkLst>
            <pc:docMk/>
            <pc:sldMk cId="1732307614" sldId="259"/>
            <ac:spMk id="3" creationId="{B2A926D3-6BC9-3371-CA36-6C4DAF96C0DE}"/>
          </ac:spMkLst>
        </pc:spChg>
      </pc:sldChg>
      <pc:sldChg chg="modSp new">
        <pc:chgData name="Segun  Osiki" userId="S::segunos@decagonhq.com::1924e0d2-8747-4669-b56d-6d10252ce5d0" providerId="AD" clId="Web-{C5D845E6-37BE-86A7-D036-90DDE6E84AAB}" dt="2024-03-15T01:05:36.327" v="1689" actId="20577"/>
        <pc:sldMkLst>
          <pc:docMk/>
          <pc:sldMk cId="3481797548" sldId="260"/>
        </pc:sldMkLst>
        <pc:spChg chg="mod">
          <ac:chgData name="Segun  Osiki" userId="S::segunos@decagonhq.com::1924e0d2-8747-4669-b56d-6d10252ce5d0" providerId="AD" clId="Web-{C5D845E6-37BE-86A7-D036-90DDE6E84AAB}" dt="2024-03-15T01:05:36.327" v="1689" actId="20577"/>
          <ac:spMkLst>
            <pc:docMk/>
            <pc:sldMk cId="3481797548" sldId="260"/>
            <ac:spMk id="3" creationId="{D39F42FB-3E81-542B-522A-A2BFBC267F11}"/>
          </ac:spMkLst>
        </pc:spChg>
      </pc:sldChg>
    </pc:docChg>
  </pc:docChgLst>
  <pc:docChgLst>
    <pc:chgData name="Segun  Osiki" userId="S::segunos@decagonhq.com::1924e0d2-8747-4669-b56d-6d10252ce5d0" providerId="AD" clId="Web-{92F326EF-772E-26BF-A36D-6F0C2994002C}"/>
    <pc:docChg chg="modSld">
      <pc:chgData name="Segun  Osiki" userId="S::segunos@decagonhq.com::1924e0d2-8747-4669-b56d-6d10252ce5d0" providerId="AD" clId="Web-{92F326EF-772E-26BF-A36D-6F0C2994002C}" dt="2024-03-15T17:03:39.023" v="1" actId="20577"/>
      <pc:docMkLst>
        <pc:docMk/>
      </pc:docMkLst>
      <pc:sldChg chg="modSp">
        <pc:chgData name="Segun  Osiki" userId="S::segunos@decagonhq.com::1924e0d2-8747-4669-b56d-6d10252ce5d0" providerId="AD" clId="Web-{92F326EF-772E-26BF-A36D-6F0C2994002C}" dt="2024-03-15T17:03:39.023" v="1" actId="20577"/>
        <pc:sldMkLst>
          <pc:docMk/>
          <pc:sldMk cId="3481797548" sldId="260"/>
        </pc:sldMkLst>
        <pc:spChg chg="mod">
          <ac:chgData name="Segun  Osiki" userId="S::segunos@decagonhq.com::1924e0d2-8747-4669-b56d-6d10252ce5d0" providerId="AD" clId="Web-{92F326EF-772E-26BF-A36D-6F0C2994002C}" dt="2024-03-15T17:03:39.023" v="1" actId="20577"/>
          <ac:spMkLst>
            <pc:docMk/>
            <pc:sldMk cId="3481797548" sldId="260"/>
            <ac:spMk id="3" creationId="{D39F42FB-3E81-542B-522A-A2BFBC267F11}"/>
          </ac:spMkLst>
        </pc:spChg>
      </pc:sldChg>
    </pc:docChg>
  </pc:docChgLst>
  <pc:docChgLst>
    <pc:chgData name="Segun  Osiki" userId="S::segunos@decagonhq.com::1924e0d2-8747-4669-b56d-6d10252ce5d0" providerId="AD" clId="Web-{E38AD300-1E90-5FD1-AAAB-B882E6B32BB8}"/>
    <pc:docChg chg="modSld">
      <pc:chgData name="Segun  Osiki" userId="S::segunos@decagonhq.com::1924e0d2-8747-4669-b56d-6d10252ce5d0" providerId="AD" clId="Web-{E38AD300-1E90-5FD1-AAAB-B882E6B32BB8}" dt="2024-06-15T19:51:58.820" v="85" actId="20577"/>
      <pc:docMkLst>
        <pc:docMk/>
      </pc:docMkLst>
      <pc:sldChg chg="modSp">
        <pc:chgData name="Segun  Osiki" userId="S::segunos@decagonhq.com::1924e0d2-8747-4669-b56d-6d10252ce5d0" providerId="AD" clId="Web-{E38AD300-1E90-5FD1-AAAB-B882E6B32BB8}" dt="2024-06-15T18:48:35.875" v="4" actId="20577"/>
        <pc:sldMkLst>
          <pc:docMk/>
          <pc:sldMk cId="191775306" sldId="257"/>
        </pc:sldMkLst>
        <pc:spChg chg="mod">
          <ac:chgData name="Segun  Osiki" userId="S::segunos@decagonhq.com::1924e0d2-8747-4669-b56d-6d10252ce5d0" providerId="AD" clId="Web-{E38AD300-1E90-5FD1-AAAB-B882E6B32BB8}" dt="2024-06-15T18:48:35.875" v="4" actId="20577"/>
          <ac:spMkLst>
            <pc:docMk/>
            <pc:sldMk cId="191775306" sldId="257"/>
            <ac:spMk id="3" creationId="{0C5E2E05-670A-8D43-339E-CE782FD13C23}"/>
          </ac:spMkLst>
        </pc:spChg>
      </pc:sldChg>
      <pc:sldChg chg="modSp">
        <pc:chgData name="Segun  Osiki" userId="S::segunos@decagonhq.com::1924e0d2-8747-4669-b56d-6d10252ce5d0" providerId="AD" clId="Web-{E38AD300-1E90-5FD1-AAAB-B882E6B32BB8}" dt="2024-06-15T18:50:51.833" v="14" actId="14100"/>
        <pc:sldMkLst>
          <pc:docMk/>
          <pc:sldMk cId="458162436" sldId="258"/>
        </pc:sldMkLst>
        <pc:spChg chg="mod">
          <ac:chgData name="Segun  Osiki" userId="S::segunos@decagonhq.com::1924e0d2-8747-4669-b56d-6d10252ce5d0" providerId="AD" clId="Web-{E38AD300-1E90-5FD1-AAAB-B882E6B32BB8}" dt="2024-06-15T18:48:48.047" v="6" actId="14100"/>
          <ac:spMkLst>
            <pc:docMk/>
            <pc:sldMk cId="458162436" sldId="258"/>
            <ac:spMk id="2" creationId="{640B25A6-7E6A-8D72-8868-EDC23D068F63}"/>
          </ac:spMkLst>
        </pc:spChg>
        <pc:spChg chg="mod">
          <ac:chgData name="Segun  Osiki" userId="S::segunos@decagonhq.com::1924e0d2-8747-4669-b56d-6d10252ce5d0" providerId="AD" clId="Web-{E38AD300-1E90-5FD1-AAAB-B882E6B32BB8}" dt="2024-06-15T18:50:35.145" v="10" actId="20577"/>
          <ac:spMkLst>
            <pc:docMk/>
            <pc:sldMk cId="458162436" sldId="258"/>
            <ac:spMk id="3" creationId="{9810223F-B8DF-CCC0-6189-E19F65ABD43B}"/>
          </ac:spMkLst>
        </pc:spChg>
        <pc:picChg chg="mod">
          <ac:chgData name="Segun  Osiki" userId="S::segunos@decagonhq.com::1924e0d2-8747-4669-b56d-6d10252ce5d0" providerId="AD" clId="Web-{E38AD300-1E90-5FD1-AAAB-B882E6B32BB8}" dt="2024-06-15T18:50:51.833" v="14" actId="14100"/>
          <ac:picMkLst>
            <pc:docMk/>
            <pc:sldMk cId="458162436" sldId="258"/>
            <ac:picMk id="4" creationId="{6BE1298B-6FA9-E099-24AC-FF785699AFC8}"/>
          </ac:picMkLst>
        </pc:picChg>
      </pc:sldChg>
      <pc:sldChg chg="modSp">
        <pc:chgData name="Segun  Osiki" userId="S::segunos@decagonhq.com::1924e0d2-8747-4669-b56d-6d10252ce5d0" providerId="AD" clId="Web-{E38AD300-1E90-5FD1-AAAB-B882E6B32BB8}" dt="2024-06-15T18:59:50.398" v="20" actId="20577"/>
        <pc:sldMkLst>
          <pc:docMk/>
          <pc:sldMk cId="1732307614" sldId="259"/>
        </pc:sldMkLst>
        <pc:spChg chg="mod">
          <ac:chgData name="Segun  Osiki" userId="S::segunos@decagonhq.com::1924e0d2-8747-4669-b56d-6d10252ce5d0" providerId="AD" clId="Web-{E38AD300-1E90-5FD1-AAAB-B882E6B32BB8}" dt="2024-06-15T18:51:24.740" v="18" actId="14100"/>
          <ac:spMkLst>
            <pc:docMk/>
            <pc:sldMk cId="1732307614" sldId="259"/>
            <ac:spMk id="2" creationId="{D283D6AF-A7A9-0D01-7C8C-59272A0079D7}"/>
          </ac:spMkLst>
        </pc:spChg>
        <pc:spChg chg="mod">
          <ac:chgData name="Segun  Osiki" userId="S::segunos@decagonhq.com::1924e0d2-8747-4669-b56d-6d10252ce5d0" providerId="AD" clId="Web-{E38AD300-1E90-5FD1-AAAB-B882E6B32BB8}" dt="2024-06-15T18:59:50.398" v="20" actId="20577"/>
          <ac:spMkLst>
            <pc:docMk/>
            <pc:sldMk cId="1732307614" sldId="259"/>
            <ac:spMk id="3" creationId="{B2A926D3-6BC9-3371-CA36-6C4DAF96C0DE}"/>
          </ac:spMkLst>
        </pc:spChg>
      </pc:sldChg>
      <pc:sldChg chg="modSp">
        <pc:chgData name="Segun  Osiki" userId="S::segunos@decagonhq.com::1924e0d2-8747-4669-b56d-6d10252ce5d0" providerId="AD" clId="Web-{E38AD300-1E90-5FD1-AAAB-B882E6B32BB8}" dt="2024-06-15T19:15:01.597" v="51" actId="20577"/>
        <pc:sldMkLst>
          <pc:docMk/>
          <pc:sldMk cId="3481797548" sldId="260"/>
        </pc:sldMkLst>
        <pc:spChg chg="mod">
          <ac:chgData name="Segun  Osiki" userId="S::segunos@decagonhq.com::1924e0d2-8747-4669-b56d-6d10252ce5d0" providerId="AD" clId="Web-{E38AD300-1E90-5FD1-AAAB-B882E6B32BB8}" dt="2024-06-15T18:59:54.789" v="21" actId="14100"/>
          <ac:spMkLst>
            <pc:docMk/>
            <pc:sldMk cId="3481797548" sldId="260"/>
            <ac:spMk id="2" creationId="{8E20859F-664E-91E5-0503-1F0D8C8EEBF2}"/>
          </ac:spMkLst>
        </pc:spChg>
        <pc:spChg chg="mod">
          <ac:chgData name="Segun  Osiki" userId="S::segunos@decagonhq.com::1924e0d2-8747-4669-b56d-6d10252ce5d0" providerId="AD" clId="Web-{E38AD300-1E90-5FD1-AAAB-B882E6B32BB8}" dt="2024-06-15T19:15:01.597" v="51" actId="20577"/>
          <ac:spMkLst>
            <pc:docMk/>
            <pc:sldMk cId="3481797548" sldId="260"/>
            <ac:spMk id="3" creationId="{D39F42FB-3E81-542B-522A-A2BFBC267F11}"/>
          </ac:spMkLst>
        </pc:spChg>
      </pc:sldChg>
      <pc:sldChg chg="modSp">
        <pc:chgData name="Segun  Osiki" userId="S::segunos@decagonhq.com::1924e0d2-8747-4669-b56d-6d10252ce5d0" providerId="AD" clId="Web-{E38AD300-1E90-5FD1-AAAB-B882E6B32BB8}" dt="2024-06-15T19:51:53.258" v="84" actId="20577"/>
        <pc:sldMkLst>
          <pc:docMk/>
          <pc:sldMk cId="1723721039" sldId="261"/>
        </pc:sldMkLst>
        <pc:spChg chg="mod">
          <ac:chgData name="Segun  Osiki" userId="S::segunos@decagonhq.com::1924e0d2-8747-4669-b56d-6d10252ce5d0" providerId="AD" clId="Web-{E38AD300-1E90-5FD1-AAAB-B882E6B32BB8}" dt="2024-06-15T19:51:53.258" v="84" actId="20577"/>
          <ac:spMkLst>
            <pc:docMk/>
            <pc:sldMk cId="1723721039" sldId="261"/>
            <ac:spMk id="3" creationId="{61DFACEF-14CA-A438-1817-DE03BB0223F7}"/>
          </ac:spMkLst>
        </pc:spChg>
      </pc:sldChg>
      <pc:sldChg chg="modSp">
        <pc:chgData name="Segun  Osiki" userId="S::segunos@decagonhq.com::1924e0d2-8747-4669-b56d-6d10252ce5d0" providerId="AD" clId="Web-{E38AD300-1E90-5FD1-AAAB-B882E6B32BB8}" dt="2024-06-15T19:51:58.820" v="85" actId="20577"/>
        <pc:sldMkLst>
          <pc:docMk/>
          <pc:sldMk cId="3026287392" sldId="262"/>
        </pc:sldMkLst>
        <pc:spChg chg="mod">
          <ac:chgData name="Segun  Osiki" userId="S::segunos@decagonhq.com::1924e0d2-8747-4669-b56d-6d10252ce5d0" providerId="AD" clId="Web-{E38AD300-1E90-5FD1-AAAB-B882E6B32BB8}" dt="2024-06-15T19:51:58.820" v="85" actId="20577"/>
          <ac:spMkLst>
            <pc:docMk/>
            <pc:sldMk cId="3026287392" sldId="262"/>
            <ac:spMk id="3" creationId="{40DE83B9-E87E-7FCF-4144-1CF8E0920C9B}"/>
          </ac:spMkLst>
        </pc:spChg>
      </pc:sldChg>
    </pc:docChg>
  </pc:docChgLst>
  <pc:docChgLst>
    <pc:chgData name="Segun  Osiki" userId="S::segunos@decagonhq.com::1924e0d2-8747-4669-b56d-6d10252ce5d0" providerId="AD" clId="Web-{32C19C28-5879-57F0-059A-17EEDD6F96D4}"/>
    <pc:docChg chg="modSld">
      <pc:chgData name="Segun  Osiki" userId="S::segunos@decagonhq.com::1924e0d2-8747-4669-b56d-6d10252ce5d0" providerId="AD" clId="Web-{32C19C28-5879-57F0-059A-17EEDD6F96D4}" dt="2024-03-13T09:24:33.430" v="622" actId="20577"/>
      <pc:docMkLst>
        <pc:docMk/>
      </pc:docMkLst>
      <pc:sldChg chg="modSp">
        <pc:chgData name="Segun  Osiki" userId="S::segunos@decagonhq.com::1924e0d2-8747-4669-b56d-6d10252ce5d0" providerId="AD" clId="Web-{32C19C28-5879-57F0-059A-17EEDD6F96D4}" dt="2024-03-13T09:24:33.430" v="622" actId="20577"/>
        <pc:sldMkLst>
          <pc:docMk/>
          <pc:sldMk cId="458162436" sldId="258"/>
        </pc:sldMkLst>
        <pc:spChg chg="mod">
          <ac:chgData name="Segun  Osiki" userId="S::segunos@decagonhq.com::1924e0d2-8747-4669-b56d-6d10252ce5d0" providerId="AD" clId="Web-{32C19C28-5879-57F0-059A-17EEDD6F96D4}" dt="2024-03-13T09:05:38.152" v="540" actId="14100"/>
          <ac:spMkLst>
            <pc:docMk/>
            <pc:sldMk cId="458162436" sldId="258"/>
            <ac:spMk id="2" creationId="{640B25A6-7E6A-8D72-8868-EDC23D068F63}"/>
          </ac:spMkLst>
        </pc:spChg>
        <pc:spChg chg="mod">
          <ac:chgData name="Segun  Osiki" userId="S::segunos@decagonhq.com::1924e0d2-8747-4669-b56d-6d10252ce5d0" providerId="AD" clId="Web-{32C19C28-5879-57F0-059A-17EEDD6F96D4}" dt="2024-03-13T09:24:33.430" v="622" actId="20577"/>
          <ac:spMkLst>
            <pc:docMk/>
            <pc:sldMk cId="458162436" sldId="258"/>
            <ac:spMk id="3" creationId="{9810223F-B8DF-CCC0-6189-E19F65ABD43B}"/>
          </ac:spMkLst>
        </pc:spChg>
      </pc:sldChg>
    </pc:docChg>
  </pc:docChgLst>
  <pc:docChgLst>
    <pc:chgData name="Segun  Osiki" userId="S::segunos@decagonhq.com::1924e0d2-8747-4669-b56d-6d10252ce5d0" providerId="AD" clId="Web-{95F2528B-30D2-FDB3-1330-5D60CEBC31E8}"/>
    <pc:docChg chg="addSld modSld sldOrd">
      <pc:chgData name="Segun  Osiki" userId="S::segunos@decagonhq.com::1924e0d2-8747-4669-b56d-6d10252ce5d0" providerId="AD" clId="Web-{95F2528B-30D2-FDB3-1330-5D60CEBC31E8}" dt="2024-03-16T08:36:04.759" v="1343" actId="20577"/>
      <pc:docMkLst>
        <pc:docMk/>
      </pc:docMkLst>
      <pc:sldChg chg="modSp">
        <pc:chgData name="Segun  Osiki" userId="S::segunos@decagonhq.com::1924e0d2-8747-4669-b56d-6d10252ce5d0" providerId="AD" clId="Web-{95F2528B-30D2-FDB3-1330-5D60CEBC31E8}" dt="2024-03-16T08:36:04.759" v="1343" actId="20577"/>
        <pc:sldMkLst>
          <pc:docMk/>
          <pc:sldMk cId="109857222" sldId="256"/>
        </pc:sldMkLst>
        <pc:spChg chg="mod">
          <ac:chgData name="Segun  Osiki" userId="S::segunos@decagonhq.com::1924e0d2-8747-4669-b56d-6d10252ce5d0" providerId="AD" clId="Web-{95F2528B-30D2-FDB3-1330-5D60CEBC31E8}" dt="2024-03-16T08:36:04.759" v="1343" actId="20577"/>
          <ac:spMkLst>
            <pc:docMk/>
            <pc:sldMk cId="109857222" sldId="256"/>
            <ac:spMk id="2" creationId="{00000000-0000-0000-0000-000000000000}"/>
          </ac:spMkLst>
        </pc:spChg>
        <pc:spChg chg="mod">
          <ac:chgData name="Segun  Osiki" userId="S::segunos@decagonhq.com::1924e0d2-8747-4669-b56d-6d10252ce5d0" providerId="AD" clId="Web-{95F2528B-30D2-FDB3-1330-5D60CEBC31E8}" dt="2024-03-16T08:36:03.259" v="1342" actId="20577"/>
          <ac:spMkLst>
            <pc:docMk/>
            <pc:sldMk cId="109857222" sldId="256"/>
            <ac:spMk id="3" creationId="{00000000-0000-0000-0000-000000000000}"/>
          </ac:spMkLst>
        </pc:spChg>
      </pc:sldChg>
      <pc:sldChg chg="modSp">
        <pc:chgData name="Segun  Osiki" userId="S::segunos@decagonhq.com::1924e0d2-8747-4669-b56d-6d10252ce5d0" providerId="AD" clId="Web-{95F2528B-30D2-FDB3-1330-5D60CEBC31E8}" dt="2024-03-16T00:57:27.553" v="1063" actId="20577"/>
        <pc:sldMkLst>
          <pc:docMk/>
          <pc:sldMk cId="3481797548" sldId="260"/>
        </pc:sldMkLst>
        <pc:spChg chg="mod">
          <ac:chgData name="Segun  Osiki" userId="S::segunos@decagonhq.com::1924e0d2-8747-4669-b56d-6d10252ce5d0" providerId="AD" clId="Web-{95F2528B-30D2-FDB3-1330-5D60CEBC31E8}" dt="2024-03-16T00:57:27.553" v="1063" actId="20577"/>
          <ac:spMkLst>
            <pc:docMk/>
            <pc:sldMk cId="3481797548" sldId="260"/>
            <ac:spMk id="3" creationId="{D39F42FB-3E81-542B-522A-A2BFBC267F11}"/>
          </ac:spMkLst>
        </pc:spChg>
      </pc:sldChg>
      <pc:sldChg chg="modSp new">
        <pc:chgData name="Segun  Osiki" userId="S::segunos@decagonhq.com::1924e0d2-8747-4669-b56d-6d10252ce5d0" providerId="AD" clId="Web-{95F2528B-30D2-FDB3-1330-5D60CEBC31E8}" dt="2024-03-16T00:57:32.944" v="1064" actId="20577"/>
        <pc:sldMkLst>
          <pc:docMk/>
          <pc:sldMk cId="1723721039" sldId="261"/>
        </pc:sldMkLst>
        <pc:spChg chg="mod">
          <ac:chgData name="Segun  Osiki" userId="S::segunos@decagonhq.com::1924e0d2-8747-4669-b56d-6d10252ce5d0" providerId="AD" clId="Web-{95F2528B-30D2-FDB3-1330-5D60CEBC31E8}" dt="2024-03-15T23:40:35.009" v="250" actId="14100"/>
          <ac:spMkLst>
            <pc:docMk/>
            <pc:sldMk cId="1723721039" sldId="261"/>
            <ac:spMk id="2" creationId="{6BBB8683-CAC0-22C9-86B9-6EEF4186B44B}"/>
          </ac:spMkLst>
        </pc:spChg>
        <pc:spChg chg="mod">
          <ac:chgData name="Segun  Osiki" userId="S::segunos@decagonhq.com::1924e0d2-8747-4669-b56d-6d10252ce5d0" providerId="AD" clId="Web-{95F2528B-30D2-FDB3-1330-5D60CEBC31E8}" dt="2024-03-16T00:57:32.944" v="1064" actId="20577"/>
          <ac:spMkLst>
            <pc:docMk/>
            <pc:sldMk cId="1723721039" sldId="261"/>
            <ac:spMk id="3" creationId="{61DFACEF-14CA-A438-1817-DE03BB0223F7}"/>
          </ac:spMkLst>
        </pc:spChg>
      </pc:sldChg>
      <pc:sldChg chg="modSp new">
        <pc:chgData name="Segun  Osiki" userId="S::segunos@decagonhq.com::1924e0d2-8747-4669-b56d-6d10252ce5d0" providerId="AD" clId="Web-{95F2528B-30D2-FDB3-1330-5D60CEBC31E8}" dt="2024-03-16T00:59:10.635" v="1087" actId="20577"/>
        <pc:sldMkLst>
          <pc:docMk/>
          <pc:sldMk cId="3026287392" sldId="262"/>
        </pc:sldMkLst>
        <pc:spChg chg="mod">
          <ac:chgData name="Segun  Osiki" userId="S::segunos@decagonhq.com::1924e0d2-8747-4669-b56d-6d10252ce5d0" providerId="AD" clId="Web-{95F2528B-30D2-FDB3-1330-5D60CEBC31E8}" dt="2024-03-16T00:56:06.374" v="1026" actId="14100"/>
          <ac:spMkLst>
            <pc:docMk/>
            <pc:sldMk cId="3026287392" sldId="262"/>
            <ac:spMk id="2" creationId="{61A785E2-6D92-7A95-87BF-08B3AACB2553}"/>
          </ac:spMkLst>
        </pc:spChg>
        <pc:spChg chg="mod">
          <ac:chgData name="Segun  Osiki" userId="S::segunos@decagonhq.com::1924e0d2-8747-4669-b56d-6d10252ce5d0" providerId="AD" clId="Web-{95F2528B-30D2-FDB3-1330-5D60CEBC31E8}" dt="2024-03-16T00:59:10.635" v="1087" actId="20577"/>
          <ac:spMkLst>
            <pc:docMk/>
            <pc:sldMk cId="3026287392" sldId="262"/>
            <ac:spMk id="3" creationId="{40DE83B9-E87E-7FCF-4144-1CF8E0920C9B}"/>
          </ac:spMkLst>
        </pc:spChg>
      </pc:sldChg>
      <pc:sldChg chg="modSp new ord">
        <pc:chgData name="Segun  Osiki" userId="S::segunos@decagonhq.com::1924e0d2-8747-4669-b56d-6d10252ce5d0" providerId="AD" clId="Web-{95F2528B-30D2-FDB3-1330-5D60CEBC31E8}" dt="2024-03-16T01:27:08.990" v="1186" actId="20577"/>
        <pc:sldMkLst>
          <pc:docMk/>
          <pc:sldMk cId="488935699" sldId="263"/>
        </pc:sldMkLst>
        <pc:spChg chg="mod">
          <ac:chgData name="Segun  Osiki" userId="S::segunos@decagonhq.com::1924e0d2-8747-4669-b56d-6d10252ce5d0" providerId="AD" clId="Web-{95F2528B-30D2-FDB3-1330-5D60CEBC31E8}" dt="2024-03-16T01:05:21.467" v="1095" actId="20577"/>
          <ac:spMkLst>
            <pc:docMk/>
            <pc:sldMk cId="488935699" sldId="263"/>
            <ac:spMk id="2" creationId="{7C6813BA-032E-C64F-C4CA-F277B03817AD}"/>
          </ac:spMkLst>
        </pc:spChg>
        <pc:spChg chg="mod">
          <ac:chgData name="Segun  Osiki" userId="S::segunos@decagonhq.com::1924e0d2-8747-4669-b56d-6d10252ce5d0" providerId="AD" clId="Web-{95F2528B-30D2-FDB3-1330-5D60CEBC31E8}" dt="2024-03-16T01:27:08.990" v="1186" actId="20577"/>
          <ac:spMkLst>
            <pc:docMk/>
            <pc:sldMk cId="488935699" sldId="263"/>
            <ac:spMk id="3" creationId="{0E7F97DE-AB16-1105-45BA-FB27FA61B4C7}"/>
          </ac:spMkLst>
        </pc:spChg>
      </pc:sldChg>
      <pc:sldChg chg="addSp delSp modSp new">
        <pc:chgData name="Segun  Osiki" userId="S::segunos@decagonhq.com::1924e0d2-8747-4669-b56d-6d10252ce5d0" providerId="AD" clId="Web-{95F2528B-30D2-FDB3-1330-5D60CEBC31E8}" dt="2024-03-16T01:14:24.822" v="1164" actId="20577"/>
        <pc:sldMkLst>
          <pc:docMk/>
          <pc:sldMk cId="2399245262" sldId="264"/>
        </pc:sldMkLst>
        <pc:spChg chg="mod">
          <ac:chgData name="Segun  Osiki" userId="S::segunos@decagonhq.com::1924e0d2-8747-4669-b56d-6d10252ce5d0" providerId="AD" clId="Web-{95F2528B-30D2-FDB3-1330-5D60CEBC31E8}" dt="2024-03-16T01:14:24.822" v="1164" actId="20577"/>
          <ac:spMkLst>
            <pc:docMk/>
            <pc:sldMk cId="2399245262" sldId="264"/>
            <ac:spMk id="2" creationId="{F3F8178E-6DA4-9A6F-E829-5DEB354E2E74}"/>
          </ac:spMkLst>
        </pc:spChg>
        <pc:spChg chg="del mod">
          <ac:chgData name="Segun  Osiki" userId="S::segunos@decagonhq.com::1924e0d2-8747-4669-b56d-6d10252ce5d0" providerId="AD" clId="Web-{95F2528B-30D2-FDB3-1330-5D60CEBC31E8}" dt="2024-03-16T01:12:28.833" v="1136"/>
          <ac:spMkLst>
            <pc:docMk/>
            <pc:sldMk cId="2399245262" sldId="264"/>
            <ac:spMk id="3" creationId="{5D333E62-54A7-9F98-B4C3-1C38B10360B3}"/>
          </ac:spMkLst>
        </pc:spChg>
        <pc:picChg chg="add mod ord">
          <ac:chgData name="Segun  Osiki" userId="S::segunos@decagonhq.com::1924e0d2-8747-4669-b56d-6d10252ce5d0" providerId="AD" clId="Web-{95F2528B-30D2-FDB3-1330-5D60CEBC31E8}" dt="2024-03-16T01:13:52.321" v="1139" actId="14100"/>
          <ac:picMkLst>
            <pc:docMk/>
            <pc:sldMk cId="2399245262" sldId="264"/>
            <ac:picMk id="4" creationId="{9BFA13B8-E815-B5B1-6B87-E86E2CEF09DF}"/>
          </ac:picMkLst>
        </pc:picChg>
      </pc:sldChg>
      <pc:sldChg chg="modSp new">
        <pc:chgData name="Segun  Osiki" userId="S::segunos@decagonhq.com::1924e0d2-8747-4669-b56d-6d10252ce5d0" providerId="AD" clId="Web-{95F2528B-30D2-FDB3-1330-5D60CEBC31E8}" dt="2024-03-16T08:27:26.086" v="1302" actId="20577"/>
        <pc:sldMkLst>
          <pc:docMk/>
          <pc:sldMk cId="2268269566" sldId="265"/>
        </pc:sldMkLst>
        <pc:spChg chg="mod">
          <ac:chgData name="Segun  Osiki" userId="S::segunos@decagonhq.com::1924e0d2-8747-4669-b56d-6d10252ce5d0" providerId="AD" clId="Web-{95F2528B-30D2-FDB3-1330-5D60CEBC31E8}" dt="2024-03-16T08:27:26.086" v="1302" actId="20577"/>
          <ac:spMkLst>
            <pc:docMk/>
            <pc:sldMk cId="2268269566" sldId="265"/>
            <ac:spMk id="3" creationId="{8E6BAA36-1944-DF32-EB2A-219EBDE9F701}"/>
          </ac:spMkLst>
        </pc:spChg>
      </pc:sldChg>
      <pc:sldChg chg="modSp new">
        <pc:chgData name="Segun  Osiki" userId="S::segunos@decagonhq.com::1924e0d2-8747-4669-b56d-6d10252ce5d0" providerId="AD" clId="Web-{95F2528B-30D2-FDB3-1330-5D60CEBC31E8}" dt="2024-03-16T08:33:02.360" v="1336" actId="20577"/>
        <pc:sldMkLst>
          <pc:docMk/>
          <pc:sldMk cId="4171129300" sldId="266"/>
        </pc:sldMkLst>
        <pc:spChg chg="mod">
          <ac:chgData name="Segun  Osiki" userId="S::segunos@decagonhq.com::1924e0d2-8747-4669-b56d-6d10252ce5d0" providerId="AD" clId="Web-{95F2528B-30D2-FDB3-1330-5D60CEBC31E8}" dt="2024-03-16T08:27:32.821" v="1304" actId="14100"/>
          <ac:spMkLst>
            <pc:docMk/>
            <pc:sldMk cId="4171129300" sldId="266"/>
            <ac:spMk id="2" creationId="{53C26503-45E6-356D-EEB4-89F62D9C25D1}"/>
          </ac:spMkLst>
        </pc:spChg>
        <pc:spChg chg="mod">
          <ac:chgData name="Segun  Osiki" userId="S::segunos@decagonhq.com::1924e0d2-8747-4669-b56d-6d10252ce5d0" providerId="AD" clId="Web-{95F2528B-30D2-FDB3-1330-5D60CEBC31E8}" dt="2024-03-16T08:33:02.360" v="1336" actId="20577"/>
          <ac:spMkLst>
            <pc:docMk/>
            <pc:sldMk cId="4171129300" sldId="266"/>
            <ac:spMk id="3" creationId="{6DA49B3A-25C3-DD90-F505-3A15E485E68E}"/>
          </ac:spMkLst>
        </pc:spChg>
      </pc:sldChg>
      <pc:sldChg chg="modSp new">
        <pc:chgData name="Segun  Osiki" userId="S::segunos@decagonhq.com::1924e0d2-8747-4669-b56d-6d10252ce5d0" providerId="AD" clId="Web-{95F2528B-30D2-FDB3-1330-5D60CEBC31E8}" dt="2024-03-16T08:33:14.705" v="1340" actId="20577"/>
        <pc:sldMkLst>
          <pc:docMk/>
          <pc:sldMk cId="2579173308" sldId="267"/>
        </pc:sldMkLst>
        <pc:spChg chg="mod">
          <ac:chgData name="Segun  Osiki" userId="S::segunos@decagonhq.com::1924e0d2-8747-4669-b56d-6d10252ce5d0" providerId="AD" clId="Web-{95F2528B-30D2-FDB3-1330-5D60CEBC31E8}" dt="2024-03-16T08:33:14.705" v="1340" actId="20577"/>
          <ac:spMkLst>
            <pc:docMk/>
            <pc:sldMk cId="2579173308" sldId="267"/>
            <ac:spMk id="2" creationId="{0383DE41-D2A3-1C7C-D0D2-2955FB844667}"/>
          </ac:spMkLst>
        </pc:spChg>
      </pc:sldChg>
    </pc:docChg>
  </pc:docChgLst>
  <pc:docChgLst>
    <pc:chgData name="Segun  Osiki" userId="S::segunos@decagonhq.com::1924e0d2-8747-4669-b56d-6d10252ce5d0" providerId="AD" clId="Web-{F2CF6CCF-8389-A1CC-8E5F-7701B2C138CE}"/>
    <pc:docChg chg="modSld">
      <pc:chgData name="Segun  Osiki" userId="S::segunos@decagonhq.com::1924e0d2-8747-4669-b56d-6d10252ce5d0" providerId="AD" clId="Web-{F2CF6CCF-8389-A1CC-8E5F-7701B2C138CE}" dt="2024-06-16T18:39:59.967" v="12" actId="20577"/>
      <pc:docMkLst>
        <pc:docMk/>
      </pc:docMkLst>
      <pc:sldChg chg="modSp">
        <pc:chgData name="Segun  Osiki" userId="S::segunos@decagonhq.com::1924e0d2-8747-4669-b56d-6d10252ce5d0" providerId="AD" clId="Web-{F2CF6CCF-8389-A1CC-8E5F-7701B2C138CE}" dt="2024-06-16T18:19:48.889" v="1" actId="20577"/>
        <pc:sldMkLst>
          <pc:docMk/>
          <pc:sldMk cId="3026287392" sldId="262"/>
        </pc:sldMkLst>
        <pc:spChg chg="mod">
          <ac:chgData name="Segun  Osiki" userId="S::segunos@decagonhq.com::1924e0d2-8747-4669-b56d-6d10252ce5d0" providerId="AD" clId="Web-{F2CF6CCF-8389-A1CC-8E5F-7701B2C138CE}" dt="2024-06-16T18:19:48.889" v="1" actId="20577"/>
          <ac:spMkLst>
            <pc:docMk/>
            <pc:sldMk cId="3026287392" sldId="262"/>
            <ac:spMk id="3" creationId="{40DE83B9-E87E-7FCF-4144-1CF8E0920C9B}"/>
          </ac:spMkLst>
        </pc:spChg>
      </pc:sldChg>
      <pc:sldChg chg="modSp">
        <pc:chgData name="Segun  Osiki" userId="S::segunos@decagonhq.com::1924e0d2-8747-4669-b56d-6d10252ce5d0" providerId="AD" clId="Web-{F2CF6CCF-8389-A1CC-8E5F-7701B2C138CE}" dt="2024-06-16T18:36:45.775" v="5" actId="20577"/>
        <pc:sldMkLst>
          <pc:docMk/>
          <pc:sldMk cId="488935699" sldId="263"/>
        </pc:sldMkLst>
        <pc:spChg chg="mod">
          <ac:chgData name="Segun  Osiki" userId="S::segunos@decagonhq.com::1924e0d2-8747-4669-b56d-6d10252ce5d0" providerId="AD" clId="Web-{F2CF6CCF-8389-A1CC-8E5F-7701B2C138CE}" dt="2024-06-16T18:36:45.775" v="5" actId="20577"/>
          <ac:spMkLst>
            <pc:docMk/>
            <pc:sldMk cId="488935699" sldId="263"/>
            <ac:spMk id="3" creationId="{0E7F97DE-AB16-1105-45BA-FB27FA61B4C7}"/>
          </ac:spMkLst>
        </pc:spChg>
      </pc:sldChg>
      <pc:sldChg chg="modSp">
        <pc:chgData name="Segun  Osiki" userId="S::segunos@decagonhq.com::1924e0d2-8747-4669-b56d-6d10252ce5d0" providerId="AD" clId="Web-{F2CF6CCF-8389-A1CC-8E5F-7701B2C138CE}" dt="2024-06-16T18:39:52.482" v="10" actId="20577"/>
        <pc:sldMkLst>
          <pc:docMk/>
          <pc:sldMk cId="2268269566" sldId="265"/>
        </pc:sldMkLst>
        <pc:spChg chg="mod">
          <ac:chgData name="Segun  Osiki" userId="S::segunos@decagonhq.com::1924e0d2-8747-4669-b56d-6d10252ce5d0" providerId="AD" clId="Web-{F2CF6CCF-8389-A1CC-8E5F-7701B2C138CE}" dt="2024-06-16T18:37:39.510" v="6" actId="14100"/>
          <ac:spMkLst>
            <pc:docMk/>
            <pc:sldMk cId="2268269566" sldId="265"/>
            <ac:spMk id="2" creationId="{A84A36E9-CC37-773F-B4F3-45376518A59A}"/>
          </ac:spMkLst>
        </pc:spChg>
        <pc:spChg chg="mod">
          <ac:chgData name="Segun  Osiki" userId="S::segunos@decagonhq.com::1924e0d2-8747-4669-b56d-6d10252ce5d0" providerId="AD" clId="Web-{F2CF6CCF-8389-A1CC-8E5F-7701B2C138CE}" dt="2024-06-16T18:39:52.482" v="10" actId="20577"/>
          <ac:spMkLst>
            <pc:docMk/>
            <pc:sldMk cId="2268269566" sldId="265"/>
            <ac:spMk id="3" creationId="{8E6BAA36-1944-DF32-EB2A-219EBDE9F701}"/>
          </ac:spMkLst>
        </pc:spChg>
      </pc:sldChg>
      <pc:sldChg chg="modSp">
        <pc:chgData name="Segun  Osiki" userId="S::segunos@decagonhq.com::1924e0d2-8747-4669-b56d-6d10252ce5d0" providerId="AD" clId="Web-{F2CF6CCF-8389-A1CC-8E5F-7701B2C138CE}" dt="2024-06-16T18:39:59.967" v="12" actId="20577"/>
        <pc:sldMkLst>
          <pc:docMk/>
          <pc:sldMk cId="4171129300" sldId="266"/>
        </pc:sldMkLst>
        <pc:spChg chg="mod">
          <ac:chgData name="Segun  Osiki" userId="S::segunos@decagonhq.com::1924e0d2-8747-4669-b56d-6d10252ce5d0" providerId="AD" clId="Web-{F2CF6CCF-8389-A1CC-8E5F-7701B2C138CE}" dt="2024-06-16T18:39:59.967" v="12" actId="20577"/>
          <ac:spMkLst>
            <pc:docMk/>
            <pc:sldMk cId="4171129300" sldId="266"/>
            <ac:spMk id="3" creationId="{6DA49B3A-25C3-DD90-F505-3A15E485E68E}"/>
          </ac:spMkLst>
        </pc:spChg>
      </pc:sldChg>
    </pc:docChg>
  </pc:docChgLst>
  <pc:docChgLst>
    <pc:chgData name="Segun  Osiki" userId="S::segunos@decagonhq.com::1924e0d2-8747-4669-b56d-6d10252ce5d0" providerId="AD" clId="Web-{AD29C022-CDC9-9BE5-9D3A-85FF7E030DFF}"/>
    <pc:docChg chg="addSld modSld">
      <pc:chgData name="Segun  Osiki" userId="S::segunos@decagonhq.com::1924e0d2-8747-4669-b56d-6d10252ce5d0" providerId="AD" clId="Web-{AD29C022-CDC9-9BE5-9D3A-85FF7E030DFF}" dt="2024-03-18T07:52:01.984" v="1211" actId="20577"/>
      <pc:docMkLst>
        <pc:docMk/>
      </pc:docMkLst>
      <pc:sldChg chg="modSp">
        <pc:chgData name="Segun  Osiki" userId="S::segunos@decagonhq.com::1924e0d2-8747-4669-b56d-6d10252ce5d0" providerId="AD" clId="Web-{AD29C022-CDC9-9BE5-9D3A-85FF7E030DFF}" dt="2024-03-18T06:44:49.811" v="1022" actId="20577"/>
        <pc:sldMkLst>
          <pc:docMk/>
          <pc:sldMk cId="109857222" sldId="256"/>
        </pc:sldMkLst>
        <pc:spChg chg="mod">
          <ac:chgData name="Segun  Osiki" userId="S::segunos@decagonhq.com::1924e0d2-8747-4669-b56d-6d10252ce5d0" providerId="AD" clId="Web-{AD29C022-CDC9-9BE5-9D3A-85FF7E030DFF}" dt="2024-03-18T06:44:49.811" v="1022" actId="20577"/>
          <ac:spMkLst>
            <pc:docMk/>
            <pc:sldMk cId="109857222" sldId="256"/>
            <ac:spMk id="3" creationId="{00000000-0000-0000-0000-000000000000}"/>
          </ac:spMkLst>
        </pc:spChg>
      </pc:sldChg>
      <pc:sldChg chg="modSp">
        <pc:chgData name="Segun  Osiki" userId="S::segunos@decagonhq.com::1924e0d2-8747-4669-b56d-6d10252ce5d0" providerId="AD" clId="Web-{AD29C022-CDC9-9BE5-9D3A-85FF7E030DFF}" dt="2024-03-18T06:59:19.578" v="1113" actId="20577"/>
        <pc:sldMkLst>
          <pc:docMk/>
          <pc:sldMk cId="191775306" sldId="257"/>
        </pc:sldMkLst>
        <pc:spChg chg="mod">
          <ac:chgData name="Segun  Osiki" userId="S::segunos@decagonhq.com::1924e0d2-8747-4669-b56d-6d10252ce5d0" providerId="AD" clId="Web-{AD29C022-CDC9-9BE5-9D3A-85FF7E030DFF}" dt="2024-03-18T06:59:19.578" v="1113" actId="20577"/>
          <ac:spMkLst>
            <pc:docMk/>
            <pc:sldMk cId="191775306" sldId="257"/>
            <ac:spMk id="3" creationId="{0C5E2E05-670A-8D43-339E-CE782FD13C23}"/>
          </ac:spMkLst>
        </pc:spChg>
      </pc:sldChg>
      <pc:sldChg chg="modSp">
        <pc:chgData name="Segun  Osiki" userId="S::segunos@decagonhq.com::1924e0d2-8747-4669-b56d-6d10252ce5d0" providerId="AD" clId="Web-{AD29C022-CDC9-9BE5-9D3A-85FF7E030DFF}" dt="2024-03-18T07:08:11.910" v="1169" actId="20577"/>
        <pc:sldMkLst>
          <pc:docMk/>
          <pc:sldMk cId="3481797548" sldId="260"/>
        </pc:sldMkLst>
        <pc:spChg chg="mod">
          <ac:chgData name="Segun  Osiki" userId="S::segunos@decagonhq.com::1924e0d2-8747-4669-b56d-6d10252ce5d0" providerId="AD" clId="Web-{AD29C022-CDC9-9BE5-9D3A-85FF7E030DFF}" dt="2024-03-18T07:08:11.910" v="1169" actId="20577"/>
          <ac:spMkLst>
            <pc:docMk/>
            <pc:sldMk cId="3481797548" sldId="260"/>
            <ac:spMk id="3" creationId="{D39F42FB-3E81-542B-522A-A2BFBC267F11}"/>
          </ac:spMkLst>
        </pc:spChg>
      </pc:sldChg>
      <pc:sldChg chg="modSp">
        <pc:chgData name="Segun  Osiki" userId="S::segunos@decagonhq.com::1924e0d2-8747-4669-b56d-6d10252ce5d0" providerId="AD" clId="Web-{AD29C022-CDC9-9BE5-9D3A-85FF7E030DFF}" dt="2024-03-18T07:12:08.028" v="1210" actId="20577"/>
        <pc:sldMkLst>
          <pc:docMk/>
          <pc:sldMk cId="1723721039" sldId="261"/>
        </pc:sldMkLst>
        <pc:spChg chg="mod">
          <ac:chgData name="Segun  Osiki" userId="S::segunos@decagonhq.com::1924e0d2-8747-4669-b56d-6d10252ce5d0" providerId="AD" clId="Web-{AD29C022-CDC9-9BE5-9D3A-85FF7E030DFF}" dt="2024-03-18T07:12:08.028" v="1210" actId="20577"/>
          <ac:spMkLst>
            <pc:docMk/>
            <pc:sldMk cId="1723721039" sldId="261"/>
            <ac:spMk id="3" creationId="{61DFACEF-14CA-A438-1817-DE03BB0223F7}"/>
          </ac:spMkLst>
        </pc:spChg>
      </pc:sldChg>
      <pc:sldChg chg="modSp">
        <pc:chgData name="Segun  Osiki" userId="S::segunos@decagonhq.com::1924e0d2-8747-4669-b56d-6d10252ce5d0" providerId="AD" clId="Web-{AD29C022-CDC9-9BE5-9D3A-85FF7E030DFF}" dt="2024-03-18T07:52:01.984" v="1211" actId="20577"/>
        <pc:sldMkLst>
          <pc:docMk/>
          <pc:sldMk cId="488935699" sldId="263"/>
        </pc:sldMkLst>
        <pc:spChg chg="mod">
          <ac:chgData name="Segun  Osiki" userId="S::segunos@decagonhq.com::1924e0d2-8747-4669-b56d-6d10252ce5d0" providerId="AD" clId="Web-{AD29C022-CDC9-9BE5-9D3A-85FF7E030DFF}" dt="2024-03-18T07:52:01.984" v="1211" actId="20577"/>
          <ac:spMkLst>
            <pc:docMk/>
            <pc:sldMk cId="488935699" sldId="263"/>
            <ac:spMk id="3" creationId="{0E7F97DE-AB16-1105-45BA-FB27FA61B4C7}"/>
          </ac:spMkLst>
        </pc:spChg>
      </pc:sldChg>
      <pc:sldChg chg="modSp">
        <pc:chgData name="Segun  Osiki" userId="S::segunos@decagonhq.com::1924e0d2-8747-4669-b56d-6d10252ce5d0" providerId="AD" clId="Web-{AD29C022-CDC9-9BE5-9D3A-85FF7E030DFF}" dt="2024-03-17T14:58:30.154" v="72" actId="20577"/>
        <pc:sldMkLst>
          <pc:docMk/>
          <pc:sldMk cId="2268269566" sldId="265"/>
        </pc:sldMkLst>
        <pc:spChg chg="mod">
          <ac:chgData name="Segun  Osiki" userId="S::segunos@decagonhq.com::1924e0d2-8747-4669-b56d-6d10252ce5d0" providerId="AD" clId="Web-{AD29C022-CDC9-9BE5-9D3A-85FF7E030DFF}" dt="2024-03-17T14:58:30.154" v="72" actId="20577"/>
          <ac:spMkLst>
            <pc:docMk/>
            <pc:sldMk cId="2268269566" sldId="265"/>
            <ac:spMk id="3" creationId="{8E6BAA36-1944-DF32-EB2A-219EBDE9F701}"/>
          </ac:spMkLst>
        </pc:spChg>
      </pc:sldChg>
      <pc:sldChg chg="modSp">
        <pc:chgData name="Segun  Osiki" userId="S::segunos@decagonhq.com::1924e0d2-8747-4669-b56d-6d10252ce5d0" providerId="AD" clId="Web-{AD29C022-CDC9-9BE5-9D3A-85FF7E030DFF}" dt="2024-03-18T03:03:12.039" v="1018" actId="20577"/>
        <pc:sldMkLst>
          <pc:docMk/>
          <pc:sldMk cId="4171129300" sldId="266"/>
        </pc:sldMkLst>
        <pc:spChg chg="mod">
          <ac:chgData name="Segun  Osiki" userId="S::segunos@decagonhq.com::1924e0d2-8747-4669-b56d-6d10252ce5d0" providerId="AD" clId="Web-{AD29C022-CDC9-9BE5-9D3A-85FF7E030DFF}" dt="2024-03-18T03:03:12.039" v="1018" actId="20577"/>
          <ac:spMkLst>
            <pc:docMk/>
            <pc:sldMk cId="4171129300" sldId="266"/>
            <ac:spMk id="3" creationId="{6DA49B3A-25C3-DD90-F505-3A15E485E68E}"/>
          </ac:spMkLst>
        </pc:spChg>
      </pc:sldChg>
      <pc:sldChg chg="modSp">
        <pc:chgData name="Segun  Osiki" userId="S::segunos@decagonhq.com::1924e0d2-8747-4669-b56d-6d10252ce5d0" providerId="AD" clId="Web-{AD29C022-CDC9-9BE5-9D3A-85FF7E030DFF}" dt="2024-03-17T15:14:32.322" v="199" actId="20577"/>
        <pc:sldMkLst>
          <pc:docMk/>
          <pc:sldMk cId="2579173308" sldId="267"/>
        </pc:sldMkLst>
        <pc:spChg chg="mod">
          <ac:chgData name="Segun  Osiki" userId="S::segunos@decagonhq.com::1924e0d2-8747-4669-b56d-6d10252ce5d0" providerId="AD" clId="Web-{AD29C022-CDC9-9BE5-9D3A-85FF7E030DFF}" dt="2024-03-17T15:14:32.322" v="199" actId="20577"/>
          <ac:spMkLst>
            <pc:docMk/>
            <pc:sldMk cId="2579173308" sldId="267"/>
            <ac:spMk id="3" creationId="{4026853D-52DC-EE42-0B2C-A6B432A7015F}"/>
          </ac:spMkLst>
        </pc:spChg>
      </pc:sldChg>
      <pc:sldChg chg="modSp new">
        <pc:chgData name="Segun  Osiki" userId="S::segunos@decagonhq.com::1924e0d2-8747-4669-b56d-6d10252ce5d0" providerId="AD" clId="Web-{AD29C022-CDC9-9BE5-9D3A-85FF7E030DFF}" dt="2024-03-17T15:15:26.292" v="214" actId="20577"/>
        <pc:sldMkLst>
          <pc:docMk/>
          <pc:sldMk cId="2174726927" sldId="268"/>
        </pc:sldMkLst>
        <pc:spChg chg="mod">
          <ac:chgData name="Segun  Osiki" userId="S::segunos@decagonhq.com::1924e0d2-8747-4669-b56d-6d10252ce5d0" providerId="AD" clId="Web-{AD29C022-CDC9-9BE5-9D3A-85FF7E030DFF}" dt="2024-03-17T15:15:26.292" v="214" actId="20577"/>
          <ac:spMkLst>
            <pc:docMk/>
            <pc:sldMk cId="2174726927" sldId="268"/>
            <ac:spMk id="3" creationId="{44ED2D37-6267-AE3F-AA22-85A2B333792E}"/>
          </ac:spMkLst>
        </pc:spChg>
      </pc:sldChg>
      <pc:sldChg chg="modSp new">
        <pc:chgData name="Segun  Osiki" userId="S::segunos@decagonhq.com::1924e0d2-8747-4669-b56d-6d10252ce5d0" providerId="AD" clId="Web-{AD29C022-CDC9-9BE5-9D3A-85FF7E030DFF}" dt="2024-03-17T15:22:00.053" v="304" actId="20577"/>
        <pc:sldMkLst>
          <pc:docMk/>
          <pc:sldMk cId="1916338669" sldId="269"/>
        </pc:sldMkLst>
        <pc:spChg chg="mod">
          <ac:chgData name="Segun  Osiki" userId="S::segunos@decagonhq.com::1924e0d2-8747-4669-b56d-6d10252ce5d0" providerId="AD" clId="Web-{AD29C022-CDC9-9BE5-9D3A-85FF7E030DFF}" dt="2024-03-17T15:22:00.053" v="304" actId="20577"/>
          <ac:spMkLst>
            <pc:docMk/>
            <pc:sldMk cId="1916338669" sldId="269"/>
            <ac:spMk id="3" creationId="{E1BCD211-0B42-FDE6-ED63-CE2535FB1222}"/>
          </ac:spMkLst>
        </pc:spChg>
      </pc:sldChg>
      <pc:sldChg chg="modSp new">
        <pc:chgData name="Segun  Osiki" userId="S::segunos@decagonhq.com::1924e0d2-8747-4669-b56d-6d10252ce5d0" providerId="AD" clId="Web-{AD29C022-CDC9-9BE5-9D3A-85FF7E030DFF}" dt="2024-03-18T00:59:22.495" v="502" actId="20577"/>
        <pc:sldMkLst>
          <pc:docMk/>
          <pc:sldMk cId="3642492727" sldId="270"/>
        </pc:sldMkLst>
        <pc:spChg chg="mod">
          <ac:chgData name="Segun  Osiki" userId="S::segunos@decagonhq.com::1924e0d2-8747-4669-b56d-6d10252ce5d0" providerId="AD" clId="Web-{AD29C022-CDC9-9BE5-9D3A-85FF7E030DFF}" dt="2024-03-17T15:23:32.962" v="315" actId="20577"/>
          <ac:spMkLst>
            <pc:docMk/>
            <pc:sldMk cId="3642492727" sldId="270"/>
            <ac:spMk id="2" creationId="{B8A065B2-7268-8826-52D4-AD9323397355}"/>
          </ac:spMkLst>
        </pc:spChg>
        <pc:spChg chg="mod">
          <ac:chgData name="Segun  Osiki" userId="S::segunos@decagonhq.com::1924e0d2-8747-4669-b56d-6d10252ce5d0" providerId="AD" clId="Web-{AD29C022-CDC9-9BE5-9D3A-85FF7E030DFF}" dt="2024-03-18T00:59:22.495" v="502" actId="20577"/>
          <ac:spMkLst>
            <pc:docMk/>
            <pc:sldMk cId="3642492727" sldId="270"/>
            <ac:spMk id="3" creationId="{5C552433-9668-6A98-FAED-65FDEE21165E}"/>
          </ac:spMkLst>
        </pc:spChg>
      </pc:sldChg>
      <pc:sldChg chg="modSp new">
        <pc:chgData name="Segun  Osiki" userId="S::segunos@decagonhq.com::1924e0d2-8747-4669-b56d-6d10252ce5d0" providerId="AD" clId="Web-{AD29C022-CDC9-9BE5-9D3A-85FF7E030DFF}" dt="2024-03-18T01:10:55.203" v="602" actId="20577"/>
        <pc:sldMkLst>
          <pc:docMk/>
          <pc:sldMk cId="37146694" sldId="271"/>
        </pc:sldMkLst>
        <pc:spChg chg="mod">
          <ac:chgData name="Segun  Osiki" userId="S::segunos@decagonhq.com::1924e0d2-8747-4669-b56d-6d10252ce5d0" providerId="AD" clId="Web-{AD29C022-CDC9-9BE5-9D3A-85FF7E030DFF}" dt="2024-03-18T00:55:45.239" v="488" actId="14100"/>
          <ac:spMkLst>
            <pc:docMk/>
            <pc:sldMk cId="37146694" sldId="271"/>
            <ac:spMk id="2" creationId="{E487B2F3-D565-9B0F-E822-AF77A55D988F}"/>
          </ac:spMkLst>
        </pc:spChg>
        <pc:spChg chg="mod">
          <ac:chgData name="Segun  Osiki" userId="S::segunos@decagonhq.com::1924e0d2-8747-4669-b56d-6d10252ce5d0" providerId="AD" clId="Web-{AD29C022-CDC9-9BE5-9D3A-85FF7E030DFF}" dt="2024-03-18T01:10:55.203" v="602" actId="20577"/>
          <ac:spMkLst>
            <pc:docMk/>
            <pc:sldMk cId="37146694" sldId="271"/>
            <ac:spMk id="3" creationId="{DC51DD64-794B-D035-23C5-15955C10DAD2}"/>
          </ac:spMkLst>
        </pc:spChg>
      </pc:sldChg>
      <pc:sldChg chg="addSp modSp new">
        <pc:chgData name="Segun  Osiki" userId="S::segunos@decagonhq.com::1924e0d2-8747-4669-b56d-6d10252ce5d0" providerId="AD" clId="Web-{AD29C022-CDC9-9BE5-9D3A-85FF7E030DFF}" dt="2024-03-18T01:39:46.946" v="630" actId="1076"/>
        <pc:sldMkLst>
          <pc:docMk/>
          <pc:sldMk cId="2596562672" sldId="272"/>
        </pc:sldMkLst>
        <pc:spChg chg="mod">
          <ac:chgData name="Segun  Osiki" userId="S::segunos@decagonhq.com::1924e0d2-8747-4669-b56d-6d10252ce5d0" providerId="AD" clId="Web-{AD29C022-CDC9-9BE5-9D3A-85FF7E030DFF}" dt="2024-03-18T01:36:48.706" v="604" actId="14100"/>
          <ac:spMkLst>
            <pc:docMk/>
            <pc:sldMk cId="2596562672" sldId="272"/>
            <ac:spMk id="2" creationId="{F07FA04F-3785-4214-EDCB-ACC50EFB9FF9}"/>
          </ac:spMkLst>
        </pc:spChg>
        <pc:spChg chg="mod">
          <ac:chgData name="Segun  Osiki" userId="S::segunos@decagonhq.com::1924e0d2-8747-4669-b56d-6d10252ce5d0" providerId="AD" clId="Web-{AD29C022-CDC9-9BE5-9D3A-85FF7E030DFF}" dt="2024-03-18T01:39:46.946" v="630" actId="1076"/>
          <ac:spMkLst>
            <pc:docMk/>
            <pc:sldMk cId="2596562672" sldId="272"/>
            <ac:spMk id="3" creationId="{5AFE0E2D-E470-B044-2D3B-422878941FA6}"/>
          </ac:spMkLst>
        </pc:spChg>
        <pc:picChg chg="add mod">
          <ac:chgData name="Segun  Osiki" userId="S::segunos@decagonhq.com::1924e0d2-8747-4669-b56d-6d10252ce5d0" providerId="AD" clId="Web-{AD29C022-CDC9-9BE5-9D3A-85FF7E030DFF}" dt="2024-03-18T01:38:25.490" v="616" actId="1076"/>
          <ac:picMkLst>
            <pc:docMk/>
            <pc:sldMk cId="2596562672" sldId="272"/>
            <ac:picMk id="4" creationId="{70AE6298-2D13-F415-77E6-10094A000315}"/>
          </ac:picMkLst>
        </pc:picChg>
      </pc:sldChg>
      <pc:sldChg chg="addSp modSp new">
        <pc:chgData name="Segun  Osiki" userId="S::segunos@decagonhq.com::1924e0d2-8747-4669-b56d-6d10252ce5d0" providerId="AD" clId="Web-{AD29C022-CDC9-9BE5-9D3A-85FF7E030DFF}" dt="2024-03-18T01:44:45.876" v="645" actId="14100"/>
        <pc:sldMkLst>
          <pc:docMk/>
          <pc:sldMk cId="4277928037" sldId="273"/>
        </pc:sldMkLst>
        <pc:spChg chg="mod">
          <ac:chgData name="Segun  Osiki" userId="S::segunos@decagonhq.com::1924e0d2-8747-4669-b56d-6d10252ce5d0" providerId="AD" clId="Web-{AD29C022-CDC9-9BE5-9D3A-85FF7E030DFF}" dt="2024-03-18T01:40:54.573" v="636" actId="14100"/>
          <ac:spMkLst>
            <pc:docMk/>
            <pc:sldMk cId="4277928037" sldId="273"/>
            <ac:spMk id="2" creationId="{B107B97F-A231-BBCB-122F-001EA20C0426}"/>
          </ac:spMkLst>
        </pc:spChg>
        <pc:spChg chg="mod">
          <ac:chgData name="Segun  Osiki" userId="S::segunos@decagonhq.com::1924e0d2-8747-4669-b56d-6d10252ce5d0" providerId="AD" clId="Web-{AD29C022-CDC9-9BE5-9D3A-85FF7E030DFF}" dt="2024-03-18T01:44:31.876" v="640" actId="20577"/>
          <ac:spMkLst>
            <pc:docMk/>
            <pc:sldMk cId="4277928037" sldId="273"/>
            <ac:spMk id="3" creationId="{3AA64E4D-4B70-54A5-AFBC-573D3658B4B2}"/>
          </ac:spMkLst>
        </pc:spChg>
        <pc:picChg chg="add mod">
          <ac:chgData name="Segun  Osiki" userId="S::segunos@decagonhq.com::1924e0d2-8747-4669-b56d-6d10252ce5d0" providerId="AD" clId="Web-{AD29C022-CDC9-9BE5-9D3A-85FF7E030DFF}" dt="2024-03-18T01:44:45.876" v="645" actId="14100"/>
          <ac:picMkLst>
            <pc:docMk/>
            <pc:sldMk cId="4277928037" sldId="273"/>
            <ac:picMk id="4" creationId="{001F7A99-2981-1619-8881-01FAE3A0DA8D}"/>
          </ac:picMkLst>
        </pc:picChg>
      </pc:sldChg>
      <pc:sldChg chg="modSp new">
        <pc:chgData name="Segun  Osiki" userId="S::segunos@decagonhq.com::1924e0d2-8747-4669-b56d-6d10252ce5d0" providerId="AD" clId="Web-{AD29C022-CDC9-9BE5-9D3A-85FF7E030DFF}" dt="2024-03-18T03:03:33.555" v="1020" actId="20577"/>
        <pc:sldMkLst>
          <pc:docMk/>
          <pc:sldMk cId="4215057263" sldId="274"/>
        </pc:sldMkLst>
        <pc:spChg chg="mod">
          <ac:chgData name="Segun  Osiki" userId="S::segunos@decagonhq.com::1924e0d2-8747-4669-b56d-6d10252ce5d0" providerId="AD" clId="Web-{AD29C022-CDC9-9BE5-9D3A-85FF7E030DFF}" dt="2024-03-18T03:03:33.555" v="1020" actId="20577"/>
          <ac:spMkLst>
            <pc:docMk/>
            <pc:sldMk cId="4215057263" sldId="274"/>
            <ac:spMk id="3" creationId="{AEBF5E9E-A688-1F58-0DC3-0B77BC7ABEC1}"/>
          </ac:spMkLst>
        </pc:spChg>
      </pc:sldChg>
    </pc:docChg>
  </pc:docChgLst>
  <pc:docChgLst>
    <pc:chgData name="Segun  Osiki" userId="S::segunos@decagonhq.com::1924e0d2-8747-4669-b56d-6d10252ce5d0" providerId="AD" clId="Web-{C7542004-334E-0343-4848-00AE89FF579F}"/>
    <pc:docChg chg="addSld modSld">
      <pc:chgData name="Segun  Osiki" userId="S::segunos@decagonhq.com::1924e0d2-8747-4669-b56d-6d10252ce5d0" providerId="AD" clId="Web-{C7542004-334E-0343-4848-00AE89FF579F}" dt="2024-03-20T01:39:41.796" v="76" actId="20577"/>
      <pc:docMkLst>
        <pc:docMk/>
      </pc:docMkLst>
      <pc:sldChg chg="modSp">
        <pc:chgData name="Segun  Osiki" userId="S::segunos@decagonhq.com::1924e0d2-8747-4669-b56d-6d10252ce5d0" providerId="AD" clId="Web-{C7542004-334E-0343-4848-00AE89FF579F}" dt="2024-03-20T01:39:41.796" v="76" actId="20577"/>
        <pc:sldMkLst>
          <pc:docMk/>
          <pc:sldMk cId="4215057263" sldId="274"/>
        </pc:sldMkLst>
        <pc:spChg chg="mod">
          <ac:chgData name="Segun  Osiki" userId="S::segunos@decagonhq.com::1924e0d2-8747-4669-b56d-6d10252ce5d0" providerId="AD" clId="Web-{C7542004-334E-0343-4848-00AE89FF579F}" dt="2024-03-20T01:39:41.796" v="76" actId="20577"/>
          <ac:spMkLst>
            <pc:docMk/>
            <pc:sldMk cId="4215057263" sldId="274"/>
            <ac:spMk id="3" creationId="{AEBF5E9E-A688-1F58-0DC3-0B77BC7ABEC1}"/>
          </ac:spMkLst>
        </pc:spChg>
      </pc:sldChg>
      <pc:sldChg chg="modSp new">
        <pc:chgData name="Segun  Osiki" userId="S::segunos@decagonhq.com::1924e0d2-8747-4669-b56d-6d10252ce5d0" providerId="AD" clId="Web-{C7542004-334E-0343-4848-00AE89FF579F}" dt="2024-03-20T00:32:56.174" v="22" actId="20577"/>
        <pc:sldMkLst>
          <pc:docMk/>
          <pc:sldMk cId="584291914" sldId="275"/>
        </pc:sldMkLst>
        <pc:spChg chg="mod">
          <ac:chgData name="Segun  Osiki" userId="S::segunos@decagonhq.com::1924e0d2-8747-4669-b56d-6d10252ce5d0" providerId="AD" clId="Web-{C7542004-334E-0343-4848-00AE89FF579F}" dt="2024-03-20T00:27:29.319" v="1" actId="14100"/>
          <ac:spMkLst>
            <pc:docMk/>
            <pc:sldMk cId="584291914" sldId="275"/>
            <ac:spMk id="2" creationId="{8BCC3BEF-15BC-5309-6B64-52792804C821}"/>
          </ac:spMkLst>
        </pc:spChg>
        <pc:spChg chg="mod">
          <ac:chgData name="Segun  Osiki" userId="S::segunos@decagonhq.com::1924e0d2-8747-4669-b56d-6d10252ce5d0" providerId="AD" clId="Web-{C7542004-334E-0343-4848-00AE89FF579F}" dt="2024-03-20T00:32:56.174" v="22" actId="20577"/>
          <ac:spMkLst>
            <pc:docMk/>
            <pc:sldMk cId="584291914" sldId="275"/>
            <ac:spMk id="3" creationId="{27C0742D-1173-031B-BEA9-D1F300E41948}"/>
          </ac:spMkLst>
        </pc:spChg>
      </pc:sldChg>
      <pc:sldChg chg="modSp new">
        <pc:chgData name="Segun  Osiki" userId="S::segunos@decagonhq.com::1924e0d2-8747-4669-b56d-6d10252ce5d0" providerId="AD" clId="Web-{C7542004-334E-0343-4848-00AE89FF579F}" dt="2024-03-20T00:34:14.676" v="39" actId="20577"/>
        <pc:sldMkLst>
          <pc:docMk/>
          <pc:sldMk cId="2330038689" sldId="276"/>
        </pc:sldMkLst>
        <pc:spChg chg="mod">
          <ac:chgData name="Segun  Osiki" userId="S::segunos@decagonhq.com::1924e0d2-8747-4669-b56d-6d10252ce5d0" providerId="AD" clId="Web-{C7542004-334E-0343-4848-00AE89FF579F}" dt="2024-03-20T00:32:59.299" v="24" actId="14100"/>
          <ac:spMkLst>
            <pc:docMk/>
            <pc:sldMk cId="2330038689" sldId="276"/>
            <ac:spMk id="2" creationId="{6F9726D2-BAE2-0293-4D4D-220008E2702A}"/>
          </ac:spMkLst>
        </pc:spChg>
        <pc:spChg chg="mod">
          <ac:chgData name="Segun  Osiki" userId="S::segunos@decagonhq.com::1924e0d2-8747-4669-b56d-6d10252ce5d0" providerId="AD" clId="Web-{C7542004-334E-0343-4848-00AE89FF579F}" dt="2024-03-20T00:34:14.676" v="39" actId="20577"/>
          <ac:spMkLst>
            <pc:docMk/>
            <pc:sldMk cId="2330038689" sldId="276"/>
            <ac:spMk id="3" creationId="{DB100A87-B11B-8895-5611-DFF90EE0AC7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16/06/2024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16/06/2024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16/06/2024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16/06/2024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4544" y="1122363"/>
            <a:ext cx="9363456" cy="1290320"/>
          </a:xfrm>
        </p:spPr>
        <p:txBody>
          <a:bodyPr>
            <a:normAutofit fontScale="90000"/>
          </a:bodyPr>
          <a:lstStyle/>
          <a:p>
            <a:r>
              <a:rPr lang="en-GB" sz="4000" dirty="0">
                <a:ea typeface="Calibri Light"/>
                <a:cs typeface="Calibri Light"/>
              </a:rPr>
              <a:t>Spring framework, Spring MVC, Spring Boot, </a:t>
            </a:r>
            <a:r>
              <a:rPr lang="en-GB" sz="4000">
                <a:ea typeface="Calibri Light"/>
                <a:cs typeface="Calibri Light"/>
              </a:rPr>
              <a:t>Thymleaf, Dependency injection, Hibernate, JPA</a:t>
            </a:r>
            <a:endParaRPr lang="en-GB"/>
          </a:p>
        </p:txBody>
      </p:sp>
      <p:sp>
        <p:nvSpPr>
          <p:cNvPr id="3" name="Subtitle 2"/>
          <p:cNvSpPr>
            <a:spLocks noGrp="1"/>
          </p:cNvSpPr>
          <p:nvPr>
            <p:ph type="subTitle" idx="1"/>
          </p:nvPr>
        </p:nvSpPr>
        <p:spPr>
          <a:xfrm>
            <a:off x="1377696" y="2590102"/>
            <a:ext cx="9290304" cy="2667698"/>
          </a:xfrm>
        </p:spPr>
        <p:txBody>
          <a:bodyPr vert="horz" lIns="91440" tIns="45720" rIns="91440" bIns="45720" rtlCol="0" anchor="t">
            <a:normAutofit/>
          </a:bodyPr>
          <a:lstStyle/>
          <a:p>
            <a:pPr marL="285750" indent="-285750" algn="l">
              <a:buChar char="•"/>
            </a:pPr>
            <a:r>
              <a:rPr lang="en-GB" sz="1600" dirty="0">
                <a:ea typeface="Calibri" panose="020F0502020204030204"/>
                <a:cs typeface="Calibri" panose="020F0502020204030204"/>
              </a:rPr>
              <a:t>Understand what is Spring framework</a:t>
            </a:r>
          </a:p>
          <a:p>
            <a:pPr marL="285750" indent="-285750" algn="l">
              <a:buChar char="•"/>
            </a:pPr>
            <a:r>
              <a:rPr lang="en-GB" sz="1600" dirty="0">
                <a:ea typeface="Calibri" panose="020F0502020204030204"/>
                <a:cs typeface="Calibri" panose="020F0502020204030204"/>
              </a:rPr>
              <a:t>Understand the roles of Spring MVC and Spring Boot</a:t>
            </a:r>
            <a:endParaRPr lang="en-GB" dirty="0"/>
          </a:p>
          <a:p>
            <a:pPr marL="285750" indent="-285750" algn="l">
              <a:buChar char="•"/>
            </a:pPr>
            <a:r>
              <a:rPr lang="en-GB" sz="1600" dirty="0">
                <a:ea typeface="Calibri" panose="020F0502020204030204"/>
                <a:cs typeface="Calibri" panose="020F0502020204030204"/>
              </a:rPr>
              <a:t>Understand various spring annotations</a:t>
            </a:r>
          </a:p>
          <a:p>
            <a:pPr marL="285750" indent="-285750" algn="l">
              <a:buChar char="•"/>
            </a:pPr>
            <a:r>
              <a:rPr lang="en-GB" sz="1600" dirty="0">
                <a:ea typeface="Calibri" panose="020F0502020204030204"/>
                <a:cs typeface="Calibri" panose="020F0502020204030204"/>
              </a:rPr>
              <a:t>Understand how to serve dynamic web pages using </a:t>
            </a:r>
            <a:r>
              <a:rPr lang="en-GB" sz="1600" err="1">
                <a:ea typeface="Calibri" panose="020F0502020204030204"/>
                <a:cs typeface="Calibri" panose="020F0502020204030204"/>
              </a:rPr>
              <a:t>thymleaf</a:t>
            </a:r>
            <a:r>
              <a:rPr lang="en-GB" sz="1600" dirty="0">
                <a:ea typeface="Calibri" panose="020F0502020204030204"/>
                <a:cs typeface="Calibri" panose="020F0502020204030204"/>
              </a:rPr>
              <a:t> template engine</a:t>
            </a:r>
          </a:p>
          <a:p>
            <a:pPr marL="285750" indent="-285750" algn="l">
              <a:buChar char="•"/>
            </a:pPr>
            <a:r>
              <a:rPr lang="en-GB" sz="1600" dirty="0">
                <a:ea typeface="Calibri" panose="020F0502020204030204"/>
                <a:cs typeface="Calibri" panose="020F0502020204030204"/>
              </a:rPr>
              <a:t>Understand spring dependency injection and IOC container</a:t>
            </a:r>
          </a:p>
          <a:p>
            <a:pPr marL="285750" indent="-285750" algn="l">
              <a:buChar char="•"/>
            </a:pPr>
            <a:r>
              <a:rPr lang="en-GB" sz="1600" dirty="0">
                <a:ea typeface="Calibri" panose="020F0502020204030204"/>
                <a:cs typeface="Calibri" panose="020F0502020204030204"/>
              </a:rPr>
              <a:t>Understand what is Hibernate and why it is used for ORM</a:t>
            </a:r>
          </a:p>
          <a:p>
            <a:pPr marL="285750" indent="-285750" algn="l">
              <a:buChar char="•"/>
            </a:pPr>
            <a:r>
              <a:rPr lang="en-GB" sz="1600">
                <a:ea typeface="Calibri" panose="020F0502020204030204"/>
                <a:cs typeface="Calibri" panose="020F0502020204030204"/>
              </a:rPr>
              <a:t>Understand various types of relationship mappings</a:t>
            </a:r>
          </a:p>
          <a:p>
            <a:pPr marL="285750" indent="-285750" algn="l">
              <a:buChar char="•"/>
            </a:pPr>
            <a:endParaRPr lang="en-GB" sz="1600" dirty="0">
              <a:ea typeface="Calibri" panose="020F0502020204030204"/>
              <a:cs typeface="Calibri" panose="020F0502020204030204"/>
            </a:endParaRPr>
          </a:p>
          <a:p>
            <a:pPr marL="285750" indent="-285750" algn="l">
              <a:buChar char="•"/>
            </a:pPr>
            <a:endParaRPr lang="en-GB" sz="1600" dirty="0">
              <a:ea typeface="Calibri" panose="020F0502020204030204"/>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A36E9-CC37-773F-B4F3-45376518A59A}"/>
              </a:ext>
            </a:extLst>
          </p:cNvPr>
          <p:cNvSpPr>
            <a:spLocks noGrp="1"/>
          </p:cNvSpPr>
          <p:nvPr>
            <p:ph type="title"/>
          </p:nvPr>
        </p:nvSpPr>
        <p:spPr>
          <a:xfrm>
            <a:off x="832104" y="365125"/>
            <a:ext cx="10521696" cy="642811"/>
          </a:xfrm>
        </p:spPr>
        <p:txBody>
          <a:bodyPr>
            <a:normAutofit fontScale="90000"/>
          </a:bodyPr>
          <a:lstStyle/>
          <a:p>
            <a:endParaRPr lang="en-GB"/>
          </a:p>
        </p:txBody>
      </p:sp>
      <p:sp>
        <p:nvSpPr>
          <p:cNvPr id="3" name="Content Placeholder 2">
            <a:extLst>
              <a:ext uri="{FF2B5EF4-FFF2-40B4-BE49-F238E27FC236}">
                <a16:creationId xmlns:a16="http://schemas.microsoft.com/office/drawing/2014/main" id="{8E6BAA36-1944-DF32-EB2A-219EBDE9F701}"/>
              </a:ext>
            </a:extLst>
          </p:cNvPr>
          <p:cNvSpPr>
            <a:spLocks noGrp="1"/>
          </p:cNvSpPr>
          <p:nvPr>
            <p:ph idx="1"/>
          </p:nvPr>
        </p:nvSpPr>
        <p:spPr>
          <a:xfrm>
            <a:off x="728472" y="990473"/>
            <a:ext cx="10631424" cy="5186490"/>
          </a:xfrm>
        </p:spPr>
        <p:txBody>
          <a:bodyPr vert="horz" lIns="91440" tIns="45720" rIns="91440" bIns="45720" rtlCol="0" anchor="t">
            <a:noAutofit/>
          </a:bodyPr>
          <a:lstStyle/>
          <a:p>
            <a:pPr algn="just"/>
            <a:r>
              <a:rPr lang="en-GB" sz="1600" dirty="0">
                <a:ea typeface="+mn-lt"/>
                <a:cs typeface="+mn-lt"/>
              </a:rPr>
              <a:t>What is the Spring MVC Model interface :- In Spring MVC, the model interface serves as a container for the data that is to be displayed in the view. It acts as a bridge between the controller and the view, allowing the controller to pass data to the view for rendering.</a:t>
            </a:r>
          </a:p>
          <a:p>
            <a:pPr algn="just"/>
            <a:r>
              <a:rPr lang="en-GB" sz="1600" dirty="0">
                <a:ea typeface="+mn-lt"/>
                <a:cs typeface="+mn-lt"/>
              </a:rPr>
              <a:t>The primary interface used for </a:t>
            </a:r>
            <a:r>
              <a:rPr lang="en-GB" sz="1600" err="1">
                <a:ea typeface="+mn-lt"/>
                <a:cs typeface="+mn-lt"/>
              </a:rPr>
              <a:t>modeling</a:t>
            </a:r>
            <a:r>
              <a:rPr lang="en-GB" sz="1600" dirty="0">
                <a:ea typeface="+mn-lt"/>
                <a:cs typeface="+mn-lt"/>
              </a:rPr>
              <a:t> data in Spring MVC is the </a:t>
            </a:r>
            <a:r>
              <a:rPr lang="en-GB" sz="1600" b="1" dirty="0">
                <a:ea typeface="+mn-lt"/>
                <a:cs typeface="+mn-lt"/>
              </a:rPr>
              <a:t>Model</a:t>
            </a:r>
            <a:r>
              <a:rPr lang="en-GB" sz="1600" dirty="0">
                <a:ea typeface="+mn-lt"/>
                <a:cs typeface="+mn-lt"/>
              </a:rPr>
              <a:t> interface. This interface provides methods for adding attributes to the model, which can then be accessed by the view to render dynamic content.</a:t>
            </a:r>
          </a:p>
          <a:p>
            <a:pPr algn="just"/>
            <a:r>
              <a:rPr lang="en-GB" sz="1600" dirty="0">
                <a:ea typeface="+mn-lt"/>
                <a:cs typeface="+mn-lt"/>
              </a:rPr>
              <a:t>Here's a brief overview of how the </a:t>
            </a:r>
            <a:r>
              <a:rPr lang="en-GB" sz="1600" b="1" dirty="0">
                <a:ea typeface="+mn-lt"/>
                <a:cs typeface="+mn-lt"/>
              </a:rPr>
              <a:t>Model</a:t>
            </a:r>
            <a:r>
              <a:rPr lang="en-GB" sz="1600" dirty="0">
                <a:ea typeface="+mn-lt"/>
                <a:cs typeface="+mn-lt"/>
              </a:rPr>
              <a:t> interface works:</a:t>
            </a:r>
            <a:endParaRPr lang="en-GB" sz="1600" dirty="0">
              <a:ea typeface="Calibri"/>
              <a:cs typeface="Calibri"/>
            </a:endParaRPr>
          </a:p>
          <a:p>
            <a:pPr algn="just"/>
            <a:r>
              <a:rPr lang="en-GB" sz="1600" b="1" dirty="0">
                <a:ea typeface="+mn-lt"/>
                <a:cs typeface="+mn-lt"/>
              </a:rPr>
              <a:t>Adding Attributes</a:t>
            </a:r>
            <a:r>
              <a:rPr lang="en-GB" sz="1600" dirty="0">
                <a:ea typeface="+mn-lt"/>
                <a:cs typeface="+mn-lt"/>
              </a:rPr>
              <a:t>: In the controller, you can add attributes to the model using methods provided by the </a:t>
            </a:r>
            <a:r>
              <a:rPr lang="en-GB" sz="1600" b="1" dirty="0">
                <a:ea typeface="+mn-lt"/>
                <a:cs typeface="+mn-lt"/>
              </a:rPr>
              <a:t>Model</a:t>
            </a:r>
            <a:r>
              <a:rPr lang="en-GB" sz="1600" dirty="0">
                <a:ea typeface="+mn-lt"/>
                <a:cs typeface="+mn-lt"/>
              </a:rPr>
              <a:t> interface, such as </a:t>
            </a:r>
            <a:r>
              <a:rPr lang="en-GB" sz="1600" b="1" err="1">
                <a:ea typeface="+mn-lt"/>
                <a:cs typeface="+mn-lt"/>
              </a:rPr>
              <a:t>addAttribute</a:t>
            </a:r>
            <a:r>
              <a:rPr lang="en-GB" sz="1600" b="1" dirty="0">
                <a:ea typeface="+mn-lt"/>
                <a:cs typeface="+mn-lt"/>
              </a:rPr>
              <a:t>()</a:t>
            </a:r>
            <a:r>
              <a:rPr lang="en-GB" sz="1600" dirty="0">
                <a:ea typeface="+mn-lt"/>
                <a:cs typeface="+mn-lt"/>
              </a:rPr>
              <a:t>. These attributes represent the data that you want to pass to the view.</a:t>
            </a:r>
          </a:p>
          <a:p>
            <a:pPr algn="just"/>
            <a:r>
              <a:rPr lang="en-GB" sz="1600" b="1" dirty="0">
                <a:ea typeface="+mn-lt"/>
                <a:cs typeface="+mn-lt"/>
              </a:rPr>
              <a:t>Accessing Attributes in the View</a:t>
            </a:r>
            <a:r>
              <a:rPr lang="en-GB" sz="1600" dirty="0">
                <a:ea typeface="+mn-lt"/>
                <a:cs typeface="+mn-lt"/>
              </a:rPr>
              <a:t>: In the view (e.g., a JSP page or a </a:t>
            </a:r>
            <a:r>
              <a:rPr lang="en-GB" sz="1600" err="1">
                <a:ea typeface="+mn-lt"/>
                <a:cs typeface="+mn-lt"/>
              </a:rPr>
              <a:t>Thymeleaf</a:t>
            </a:r>
            <a:r>
              <a:rPr lang="en-GB" sz="1600" dirty="0">
                <a:ea typeface="+mn-lt"/>
                <a:cs typeface="+mn-lt"/>
              </a:rPr>
              <a:t> template), you can access the attributes added to the model using expression language (EL) or </a:t>
            </a:r>
            <a:r>
              <a:rPr lang="en-GB" sz="1600" err="1">
                <a:ea typeface="+mn-lt"/>
                <a:cs typeface="+mn-lt"/>
              </a:rPr>
              <a:t>Thymeleaf</a:t>
            </a:r>
            <a:r>
              <a:rPr lang="en-GB" sz="1600" dirty="0">
                <a:ea typeface="+mn-lt"/>
                <a:cs typeface="+mn-lt"/>
              </a:rPr>
              <a:t> syntax. This allows you to dynamically render the data in the HTML output.</a:t>
            </a:r>
            <a:endParaRPr lang="en-GB" sz="1600" dirty="0">
              <a:ea typeface="Calibri"/>
              <a:cs typeface="Calibri"/>
            </a:endParaRPr>
          </a:p>
          <a:p>
            <a:pPr algn="just"/>
            <a:r>
              <a:rPr lang="en-GB" sz="1600" b="1" dirty="0">
                <a:ea typeface="+mn-lt"/>
                <a:cs typeface="+mn-lt"/>
              </a:rPr>
              <a:t>Displaying Data</a:t>
            </a:r>
            <a:r>
              <a:rPr lang="en-GB" sz="1600" dirty="0">
                <a:ea typeface="+mn-lt"/>
                <a:cs typeface="+mn-lt"/>
              </a:rPr>
              <a:t>: The view renders the data received from the model, generating the final HTML response that</a:t>
            </a:r>
            <a:endParaRPr lang="en-GB" sz="1600" dirty="0">
              <a:ea typeface="Calibri"/>
              <a:cs typeface="Calibri"/>
            </a:endParaRPr>
          </a:p>
          <a:p>
            <a:pPr marL="0" indent="0" algn="just">
              <a:buNone/>
            </a:pPr>
            <a:r>
              <a:rPr lang="en-GB" sz="1600" dirty="0">
                <a:ea typeface="Calibri"/>
                <a:cs typeface="Calibri"/>
              </a:rPr>
              <a:t>Before</a:t>
            </a:r>
            <a:r>
              <a:rPr lang="en-GB" sz="1600" dirty="0">
                <a:ea typeface="+mn-lt"/>
                <a:cs typeface="+mn-lt"/>
              </a:rPr>
              <a:t> we see an elaborated example of how to implement spring MVC, let's try to understand </a:t>
            </a:r>
            <a:r>
              <a:rPr lang="en-GB" sz="1600" err="1">
                <a:ea typeface="+mn-lt"/>
                <a:cs typeface="+mn-lt"/>
              </a:rPr>
              <a:t>Thymeleaf</a:t>
            </a:r>
            <a:endParaRPr lang="en-GB" sz="1600">
              <a:ea typeface="+mn-lt"/>
              <a:cs typeface="+mn-lt"/>
            </a:endParaRPr>
          </a:p>
          <a:p>
            <a:pPr algn="just"/>
            <a:endParaRPr lang="en-GB" sz="1600" dirty="0">
              <a:ea typeface="Calibri"/>
              <a:cs typeface="Calibri"/>
            </a:endParaRPr>
          </a:p>
          <a:p>
            <a:pPr algn="just"/>
            <a:r>
              <a:rPr lang="en-GB" sz="1600" dirty="0">
                <a:ea typeface="Calibri"/>
                <a:cs typeface="Calibri"/>
              </a:rPr>
              <a:t>What is </a:t>
            </a:r>
            <a:r>
              <a:rPr lang="en-GB" sz="1600" err="1">
                <a:ea typeface="Calibri"/>
                <a:cs typeface="Calibri"/>
              </a:rPr>
              <a:t>Thymeleaf</a:t>
            </a:r>
            <a:r>
              <a:rPr lang="en-GB" sz="1600" dirty="0">
                <a:ea typeface="Calibri"/>
                <a:cs typeface="Calibri"/>
              </a:rPr>
              <a:t> ? : </a:t>
            </a:r>
            <a:r>
              <a:rPr lang="en-GB" sz="1600" err="1">
                <a:ea typeface="+mn-lt"/>
                <a:cs typeface="+mn-lt"/>
              </a:rPr>
              <a:t>Thymeleaf</a:t>
            </a:r>
            <a:r>
              <a:rPr lang="en-GB" sz="1600" dirty="0">
                <a:ea typeface="+mn-lt"/>
                <a:cs typeface="+mn-lt"/>
              </a:rPr>
              <a:t> is a modern server-side Java template engine for web and standalone environments. It is designed to be a natural fit for Spring Framework-based applications and works seamlessly with Spring MVC.</a:t>
            </a:r>
            <a:endParaRPr lang="en-GB" sz="1600" dirty="0">
              <a:ea typeface="Calibri"/>
              <a:cs typeface="Calibri"/>
            </a:endParaRPr>
          </a:p>
          <a:p>
            <a:pPr algn="just"/>
            <a:r>
              <a:rPr lang="en-GB" sz="1600" err="1">
                <a:ea typeface="+mn-lt"/>
                <a:cs typeface="+mn-lt"/>
              </a:rPr>
              <a:t>Thymeleaf</a:t>
            </a:r>
            <a:r>
              <a:rPr lang="en-GB" sz="1600" dirty="0">
                <a:ea typeface="+mn-lt"/>
                <a:cs typeface="+mn-lt"/>
              </a:rPr>
              <a:t> allows you to create dynamic web pages by blending HTML, CSS, and JavaScript with server-side data. It uses natural templates, meaning that the templates can be opened and displayed in a web browser without the need for a server to process them first unlike JSP, making development and debugging easier.</a:t>
            </a:r>
            <a:endParaRPr lang="en-GB" sz="1600">
              <a:cs typeface="Calibri"/>
            </a:endParaRPr>
          </a:p>
          <a:p>
            <a:pPr marL="0" indent="0" algn="just">
              <a:buNone/>
            </a:pPr>
            <a:endParaRPr lang="en-US" sz="1600" dirty="0">
              <a:cs typeface="Calibri" panose="020F0502020204030204"/>
            </a:endParaRPr>
          </a:p>
          <a:p>
            <a:pPr algn="just"/>
            <a:endParaRPr lang="en-GB" sz="1000" dirty="0">
              <a:ea typeface="Calibri"/>
              <a:cs typeface="Calibri"/>
            </a:endParaRPr>
          </a:p>
        </p:txBody>
      </p:sp>
    </p:spTree>
    <p:extLst>
      <p:ext uri="{BB962C8B-B14F-4D97-AF65-F5344CB8AC3E}">
        <p14:creationId xmlns:p14="http://schemas.microsoft.com/office/powerpoint/2010/main" val="2268269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26503-45E6-356D-EEB4-89F62D9C25D1}"/>
              </a:ext>
            </a:extLst>
          </p:cNvPr>
          <p:cNvSpPr>
            <a:spLocks noGrp="1"/>
          </p:cNvSpPr>
          <p:nvPr>
            <p:ph type="title"/>
          </p:nvPr>
        </p:nvSpPr>
        <p:spPr>
          <a:xfrm>
            <a:off x="832104" y="365125"/>
            <a:ext cx="10521696" cy="679387"/>
          </a:xfrm>
        </p:spPr>
        <p:txBody>
          <a:bodyPr>
            <a:normAutofit fontScale="90000"/>
          </a:bodyPr>
          <a:lstStyle/>
          <a:p>
            <a:endParaRPr lang="en-GB"/>
          </a:p>
        </p:txBody>
      </p:sp>
      <p:sp>
        <p:nvSpPr>
          <p:cNvPr id="3" name="Content Placeholder 2">
            <a:extLst>
              <a:ext uri="{FF2B5EF4-FFF2-40B4-BE49-F238E27FC236}">
                <a16:creationId xmlns:a16="http://schemas.microsoft.com/office/drawing/2014/main" id="{6DA49B3A-25C3-DD90-F505-3A15E485E68E}"/>
              </a:ext>
            </a:extLst>
          </p:cNvPr>
          <p:cNvSpPr>
            <a:spLocks noGrp="1"/>
          </p:cNvSpPr>
          <p:nvPr>
            <p:ph idx="1"/>
          </p:nvPr>
        </p:nvSpPr>
        <p:spPr>
          <a:xfrm>
            <a:off x="832104" y="1142873"/>
            <a:ext cx="10521696" cy="5034090"/>
          </a:xfrm>
        </p:spPr>
        <p:txBody>
          <a:bodyPr vert="horz" lIns="91440" tIns="45720" rIns="91440" bIns="45720" rtlCol="0" anchor="t">
            <a:noAutofit/>
          </a:bodyPr>
          <a:lstStyle/>
          <a:p>
            <a:r>
              <a:rPr lang="en-GB" sz="1600" dirty="0">
                <a:ea typeface="+mn-lt"/>
                <a:cs typeface="+mn-lt"/>
              </a:rPr>
              <a:t>Here are some key features and concepts of </a:t>
            </a:r>
            <a:r>
              <a:rPr lang="en-GB" sz="1600" dirty="0" err="1">
                <a:ea typeface="+mn-lt"/>
                <a:cs typeface="+mn-lt"/>
              </a:rPr>
              <a:t>Thymeleaf</a:t>
            </a:r>
            <a:r>
              <a:rPr lang="en-GB" sz="1600" dirty="0">
                <a:ea typeface="+mn-lt"/>
                <a:cs typeface="+mn-lt"/>
              </a:rPr>
              <a:t>:</a:t>
            </a:r>
            <a:endParaRPr lang="en-GB" sz="1600">
              <a:cs typeface="Calibri" panose="020F0502020204030204"/>
            </a:endParaRPr>
          </a:p>
          <a:p>
            <a:r>
              <a:rPr lang="en-GB" sz="1600" b="1" dirty="0">
                <a:ea typeface="+mn-lt"/>
                <a:cs typeface="+mn-lt"/>
              </a:rPr>
              <a:t>Natural Templates</a:t>
            </a:r>
            <a:r>
              <a:rPr lang="en-GB" sz="1600" dirty="0">
                <a:ea typeface="+mn-lt"/>
                <a:cs typeface="+mn-lt"/>
              </a:rPr>
              <a:t>: </a:t>
            </a:r>
            <a:r>
              <a:rPr lang="en-GB" sz="1600" dirty="0" err="1">
                <a:ea typeface="+mn-lt"/>
                <a:cs typeface="+mn-lt"/>
              </a:rPr>
              <a:t>Thymeleaf</a:t>
            </a:r>
            <a:r>
              <a:rPr lang="en-GB" sz="1600" dirty="0">
                <a:ea typeface="+mn-lt"/>
                <a:cs typeface="+mn-lt"/>
              </a:rPr>
              <a:t> templates are regular HTML files that can be opened and edited in any text editor or web browser. This makes it easy for web designers and developers to collaborate on the same templates.</a:t>
            </a:r>
            <a:endParaRPr lang="en-GB" sz="1600" dirty="0">
              <a:cs typeface="Calibri"/>
            </a:endParaRPr>
          </a:p>
          <a:p>
            <a:r>
              <a:rPr lang="en-GB" sz="1600" b="1" dirty="0">
                <a:ea typeface="+mn-lt"/>
                <a:cs typeface="+mn-lt"/>
              </a:rPr>
              <a:t>Template Expression Language (</a:t>
            </a:r>
            <a:r>
              <a:rPr lang="en-GB" sz="1600" b="1" dirty="0" err="1">
                <a:ea typeface="+mn-lt"/>
                <a:cs typeface="+mn-lt"/>
              </a:rPr>
              <a:t>Thymeleaf</a:t>
            </a:r>
            <a:r>
              <a:rPr lang="en-GB" sz="1600" b="1" dirty="0">
                <a:ea typeface="+mn-lt"/>
                <a:cs typeface="+mn-lt"/>
              </a:rPr>
              <a:t>-EL)</a:t>
            </a:r>
            <a:r>
              <a:rPr lang="en-GB" sz="1600" dirty="0">
                <a:ea typeface="+mn-lt"/>
                <a:cs typeface="+mn-lt"/>
              </a:rPr>
              <a:t>: </a:t>
            </a:r>
            <a:r>
              <a:rPr lang="en-GB" sz="1600" dirty="0" err="1">
                <a:ea typeface="+mn-lt"/>
                <a:cs typeface="+mn-lt"/>
              </a:rPr>
              <a:t>Thymeleaf</a:t>
            </a:r>
            <a:r>
              <a:rPr lang="en-GB" sz="1600" dirty="0">
                <a:ea typeface="+mn-lt"/>
                <a:cs typeface="+mn-lt"/>
              </a:rPr>
              <a:t> provides its own expression language (</a:t>
            </a:r>
            <a:r>
              <a:rPr lang="en-GB" sz="1600" dirty="0" err="1">
                <a:ea typeface="+mn-lt"/>
                <a:cs typeface="+mn-lt"/>
              </a:rPr>
              <a:t>Thymeleaf</a:t>
            </a:r>
            <a:r>
              <a:rPr lang="en-GB" sz="1600" dirty="0">
                <a:ea typeface="+mn-lt"/>
                <a:cs typeface="+mn-lt"/>
              </a:rPr>
              <a:t>-EL), which allows you to access and manipulate server-side data in your templates. It supports various expressions for accessing variables, iteration, conditionals, and more.</a:t>
            </a:r>
            <a:endParaRPr lang="en-GB" sz="1600" dirty="0">
              <a:cs typeface="Calibri"/>
            </a:endParaRPr>
          </a:p>
          <a:p>
            <a:r>
              <a:rPr lang="en-GB" sz="1600" b="1" dirty="0">
                <a:ea typeface="+mn-lt"/>
                <a:cs typeface="+mn-lt"/>
              </a:rPr>
              <a:t>Template Fragments</a:t>
            </a:r>
            <a:r>
              <a:rPr lang="en-GB" sz="1600" dirty="0">
                <a:ea typeface="+mn-lt"/>
                <a:cs typeface="+mn-lt"/>
              </a:rPr>
              <a:t>: </a:t>
            </a:r>
            <a:r>
              <a:rPr lang="en-GB" sz="1600" dirty="0" err="1">
                <a:ea typeface="+mn-lt"/>
                <a:cs typeface="+mn-lt"/>
              </a:rPr>
              <a:t>Thymeleaf</a:t>
            </a:r>
            <a:r>
              <a:rPr lang="en-GB" sz="1600" dirty="0">
                <a:ea typeface="+mn-lt"/>
                <a:cs typeface="+mn-lt"/>
              </a:rPr>
              <a:t> allows you to define reusable template fragments, such as headers, footers, or navigation bars, and include them in multiple templates using fragment expressions.</a:t>
            </a:r>
            <a:endParaRPr lang="en-GB" sz="1600" dirty="0">
              <a:cs typeface="Calibri"/>
            </a:endParaRPr>
          </a:p>
          <a:p>
            <a:r>
              <a:rPr lang="en-GB" sz="1600" b="1" dirty="0">
                <a:ea typeface="+mn-lt"/>
                <a:cs typeface="+mn-lt"/>
              </a:rPr>
              <a:t>Internationalization (i18n) and Message Resolution</a:t>
            </a:r>
            <a:r>
              <a:rPr lang="en-GB" sz="1600" dirty="0">
                <a:ea typeface="+mn-lt"/>
                <a:cs typeface="+mn-lt"/>
              </a:rPr>
              <a:t>: </a:t>
            </a:r>
            <a:r>
              <a:rPr lang="en-GB" sz="1600" dirty="0" err="1">
                <a:ea typeface="+mn-lt"/>
                <a:cs typeface="+mn-lt"/>
              </a:rPr>
              <a:t>Thymeleaf</a:t>
            </a:r>
            <a:r>
              <a:rPr lang="en-GB" sz="1600" dirty="0">
                <a:ea typeface="+mn-lt"/>
                <a:cs typeface="+mn-lt"/>
              </a:rPr>
              <a:t> provides built-in support for internationalization and message resolution, allowing you to easily create multilingual web applications.</a:t>
            </a:r>
            <a:endParaRPr lang="en-GB" sz="1600" dirty="0">
              <a:cs typeface="Calibri"/>
            </a:endParaRPr>
          </a:p>
          <a:p>
            <a:r>
              <a:rPr lang="en-GB" sz="1600" b="1" dirty="0">
                <a:ea typeface="+mn-lt"/>
                <a:cs typeface="+mn-lt"/>
              </a:rPr>
              <a:t>Spring Integration</a:t>
            </a:r>
            <a:r>
              <a:rPr lang="en-GB" sz="1600" dirty="0">
                <a:ea typeface="+mn-lt"/>
                <a:cs typeface="+mn-lt"/>
              </a:rPr>
              <a:t>: </a:t>
            </a:r>
            <a:r>
              <a:rPr lang="en-GB" sz="1600" dirty="0" err="1">
                <a:ea typeface="+mn-lt"/>
                <a:cs typeface="+mn-lt"/>
              </a:rPr>
              <a:t>Thymeleaf</a:t>
            </a:r>
            <a:r>
              <a:rPr lang="en-GB" sz="1600" dirty="0">
                <a:ea typeface="+mn-lt"/>
                <a:cs typeface="+mn-lt"/>
              </a:rPr>
              <a:t> is tightly integrated with the Spring Framework and provides several Spring-specific features, such as Spring Expression Language (</a:t>
            </a:r>
            <a:r>
              <a:rPr lang="en-GB" sz="1600" dirty="0" err="1">
                <a:ea typeface="+mn-lt"/>
                <a:cs typeface="+mn-lt"/>
              </a:rPr>
              <a:t>SpEL</a:t>
            </a:r>
            <a:r>
              <a:rPr lang="en-GB" sz="1600" dirty="0">
                <a:ea typeface="+mn-lt"/>
                <a:cs typeface="+mn-lt"/>
              </a:rPr>
              <a:t>) integration, Spring Security integration, and Spring MVC support.</a:t>
            </a:r>
            <a:endParaRPr lang="en-GB" sz="1600" dirty="0">
              <a:cs typeface="Calibri"/>
            </a:endParaRPr>
          </a:p>
          <a:p>
            <a:r>
              <a:rPr lang="en-GB" sz="1600" b="1" dirty="0">
                <a:ea typeface="+mn-lt"/>
                <a:cs typeface="+mn-lt"/>
              </a:rPr>
              <a:t>Layout Dialect</a:t>
            </a:r>
            <a:r>
              <a:rPr lang="en-GB" sz="1600" dirty="0">
                <a:ea typeface="+mn-lt"/>
                <a:cs typeface="+mn-lt"/>
              </a:rPr>
              <a:t>: </a:t>
            </a:r>
            <a:r>
              <a:rPr lang="en-GB" sz="1600" dirty="0" err="1">
                <a:ea typeface="+mn-lt"/>
                <a:cs typeface="+mn-lt"/>
              </a:rPr>
              <a:t>Thymeleaf</a:t>
            </a:r>
            <a:r>
              <a:rPr lang="en-GB" sz="1600" dirty="0">
                <a:ea typeface="+mn-lt"/>
                <a:cs typeface="+mn-lt"/>
              </a:rPr>
              <a:t> offers a Layout Dialect, which simplifies the creation of consistent layouts across multiple pages by allowing you to define layout templates and apply them to multiple pages.</a:t>
            </a:r>
            <a:endParaRPr lang="en-GB" sz="1600" dirty="0">
              <a:cs typeface="Calibri"/>
            </a:endParaRPr>
          </a:p>
          <a:p>
            <a:r>
              <a:rPr lang="en-GB" sz="1600" b="1" dirty="0">
                <a:ea typeface="+mn-lt"/>
                <a:cs typeface="+mn-lt"/>
              </a:rPr>
              <a:t>Compatibility</a:t>
            </a:r>
            <a:r>
              <a:rPr lang="en-GB" sz="1600" dirty="0">
                <a:ea typeface="+mn-lt"/>
                <a:cs typeface="+mn-lt"/>
              </a:rPr>
              <a:t>: </a:t>
            </a:r>
            <a:r>
              <a:rPr lang="en-GB" sz="1600" dirty="0" err="1">
                <a:ea typeface="+mn-lt"/>
                <a:cs typeface="+mn-lt"/>
              </a:rPr>
              <a:t>Thymeleaf</a:t>
            </a:r>
            <a:r>
              <a:rPr lang="en-GB" sz="1600" dirty="0">
                <a:ea typeface="+mn-lt"/>
                <a:cs typeface="+mn-lt"/>
              </a:rPr>
              <a:t> is compatible with HTML5, XHTML, and HTML4, and it supports both server-side and client-side rendering.</a:t>
            </a:r>
            <a:endParaRPr lang="en-GB" sz="1600" dirty="0">
              <a:cs typeface="Calibri"/>
            </a:endParaRPr>
          </a:p>
          <a:p>
            <a:r>
              <a:rPr lang="en-GB" sz="1600" dirty="0">
                <a:ea typeface="+mn-lt"/>
                <a:cs typeface="+mn-lt"/>
              </a:rPr>
              <a:t>Overall, </a:t>
            </a:r>
            <a:r>
              <a:rPr lang="en-GB" sz="1600" dirty="0" err="1">
                <a:ea typeface="+mn-lt"/>
                <a:cs typeface="+mn-lt"/>
              </a:rPr>
              <a:t>Thymeleaf</a:t>
            </a:r>
            <a:r>
              <a:rPr lang="en-GB" sz="1600" dirty="0">
                <a:ea typeface="+mn-lt"/>
                <a:cs typeface="+mn-lt"/>
              </a:rPr>
              <a:t> is a powerful and flexible template engine that simplifies the development of dynamic web applications in Java, especially when used in conjunction with the Spring Framework. It is widely used in the Java ecosystem and is known for its ease of use, performance, and robust feature set.</a:t>
            </a:r>
            <a:endParaRPr lang="en-GB" sz="1600" dirty="0">
              <a:cs typeface="Calibri"/>
            </a:endParaRPr>
          </a:p>
          <a:p>
            <a:r>
              <a:rPr lang="en-GB" sz="1600" dirty="0">
                <a:cs typeface="Calibri"/>
              </a:rPr>
              <a:t>Class activity 4A – let's create a simple student portal C.R.U.D application using Spring MVC and </a:t>
            </a:r>
            <a:r>
              <a:rPr lang="en-GB" sz="1600" dirty="0" err="1">
                <a:cs typeface="Calibri"/>
              </a:rPr>
              <a:t>Thymeleaf</a:t>
            </a:r>
            <a:endParaRPr lang="en-GB" sz="1600" dirty="0">
              <a:ea typeface="Calibri" panose="020F0502020204030204"/>
              <a:cs typeface="Calibri"/>
            </a:endParaRPr>
          </a:p>
          <a:p>
            <a:r>
              <a:rPr lang="en-GB" sz="1600" dirty="0">
                <a:ea typeface="Calibri" panose="020F0502020204030204"/>
                <a:cs typeface="Calibri"/>
              </a:rPr>
              <a:t>Class exercise – practice! Practice!! Practice!!!</a:t>
            </a:r>
          </a:p>
          <a:p>
            <a:endParaRPr lang="en-GB" sz="1600" dirty="0">
              <a:ea typeface="Calibri" panose="020F0502020204030204"/>
              <a:cs typeface="Calibri"/>
            </a:endParaRPr>
          </a:p>
        </p:txBody>
      </p:sp>
    </p:spTree>
    <p:extLst>
      <p:ext uri="{BB962C8B-B14F-4D97-AF65-F5344CB8AC3E}">
        <p14:creationId xmlns:p14="http://schemas.microsoft.com/office/powerpoint/2010/main" val="417112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DE41-D2A3-1C7C-D0D2-2955FB844667}"/>
              </a:ext>
            </a:extLst>
          </p:cNvPr>
          <p:cNvSpPr>
            <a:spLocks noGrp="1"/>
          </p:cNvSpPr>
          <p:nvPr>
            <p:ph type="title"/>
          </p:nvPr>
        </p:nvSpPr>
        <p:spPr/>
        <p:txBody>
          <a:bodyPr/>
          <a:lstStyle/>
          <a:p>
            <a:pPr algn="ctr"/>
            <a:r>
              <a:rPr lang="en-GB" dirty="0">
                <a:cs typeface="Calibri Light" panose="020F0302020204030204"/>
              </a:rPr>
              <a:t>Spring Boot</a:t>
            </a:r>
          </a:p>
        </p:txBody>
      </p:sp>
      <p:sp>
        <p:nvSpPr>
          <p:cNvPr id="3" name="Content Placeholder 2">
            <a:extLst>
              <a:ext uri="{FF2B5EF4-FFF2-40B4-BE49-F238E27FC236}">
                <a16:creationId xmlns:a16="http://schemas.microsoft.com/office/drawing/2014/main" id="{4026853D-52DC-EE42-0B2C-A6B432A7015F}"/>
              </a:ext>
            </a:extLst>
          </p:cNvPr>
          <p:cNvSpPr>
            <a:spLocks noGrp="1"/>
          </p:cNvSpPr>
          <p:nvPr>
            <p:ph idx="1"/>
          </p:nvPr>
        </p:nvSpPr>
        <p:spPr/>
        <p:txBody>
          <a:bodyPr vert="horz" lIns="91440" tIns="45720" rIns="91440" bIns="45720" rtlCol="0" anchor="t">
            <a:normAutofit fontScale="92500" lnSpcReduction="10000"/>
          </a:bodyPr>
          <a:lstStyle/>
          <a:p>
            <a:pPr>
              <a:buFont typeface="Arial"/>
              <a:buChar char="•"/>
            </a:pPr>
            <a:r>
              <a:rPr lang="en-GB" sz="1200" dirty="0">
                <a:ea typeface="Calibri"/>
                <a:cs typeface="Calibri"/>
              </a:rPr>
              <a:t>What is Spring Boot ? :- </a:t>
            </a:r>
            <a:r>
              <a:rPr lang="en-GB" sz="1200" dirty="0">
                <a:ea typeface="+mn-lt"/>
                <a:cs typeface="+mn-lt"/>
              </a:rPr>
              <a:t>Spring Boot is an open-source Java-based framework developed by Pivotal Team. It is built on top of the Spring Framework and provides a simplified and convention-over-configuration approach to building production-ready applications. Spring Boot aims to make it easy to create stand-alone, production-grade Spring-based applications with minimal setup and configuration.</a:t>
            </a:r>
            <a:endParaRPr lang="en-GB" dirty="0">
              <a:ea typeface="Calibri"/>
              <a:cs typeface="Calibri"/>
            </a:endParaRPr>
          </a:p>
          <a:p>
            <a:pPr>
              <a:buFont typeface="Arial"/>
              <a:buChar char="•"/>
            </a:pPr>
            <a:r>
              <a:rPr lang="en-GB" sz="1200" dirty="0">
                <a:solidFill>
                  <a:srgbClr val="333333"/>
                </a:solidFill>
                <a:ea typeface="+mn-lt"/>
                <a:cs typeface="+mn-lt"/>
              </a:rPr>
              <a:t>In short, Spring Boot is the combination of </a:t>
            </a:r>
            <a:r>
              <a:rPr lang="en-GB" sz="1200" b="1" dirty="0">
                <a:solidFill>
                  <a:srgbClr val="333333"/>
                </a:solidFill>
                <a:ea typeface="+mn-lt"/>
                <a:cs typeface="+mn-lt"/>
              </a:rPr>
              <a:t>Spring Framework</a:t>
            </a:r>
            <a:r>
              <a:rPr lang="en-GB" sz="1200" dirty="0">
                <a:solidFill>
                  <a:srgbClr val="333333"/>
                </a:solidFill>
                <a:ea typeface="+mn-lt"/>
                <a:cs typeface="+mn-lt"/>
              </a:rPr>
              <a:t> and </a:t>
            </a:r>
            <a:r>
              <a:rPr lang="en-GB" sz="1200" b="1" dirty="0">
                <a:solidFill>
                  <a:srgbClr val="333333"/>
                </a:solidFill>
                <a:ea typeface="+mn-lt"/>
                <a:cs typeface="+mn-lt"/>
              </a:rPr>
              <a:t>Embedded Servers</a:t>
            </a:r>
            <a:r>
              <a:rPr lang="en-GB" sz="1200" dirty="0">
                <a:solidFill>
                  <a:srgbClr val="333333"/>
                </a:solidFill>
                <a:ea typeface="+mn-lt"/>
                <a:cs typeface="+mn-lt"/>
              </a:rPr>
              <a:t>.</a:t>
            </a:r>
            <a:endParaRPr lang="en-GB" sz="1200" dirty="0">
              <a:ea typeface="Calibri"/>
              <a:cs typeface="Calibri"/>
            </a:endParaRPr>
          </a:p>
          <a:p>
            <a:pPr>
              <a:buFont typeface="Arial"/>
              <a:buChar char="•"/>
            </a:pPr>
            <a:r>
              <a:rPr lang="en-GB" sz="1200" dirty="0">
                <a:solidFill>
                  <a:srgbClr val="333333"/>
                </a:solidFill>
                <a:ea typeface="Calibri"/>
                <a:cs typeface="Calibri"/>
              </a:rPr>
              <a:t>Why should we use Spring Boot framework? </a:t>
            </a:r>
          </a:p>
          <a:p>
            <a:pPr marL="0" indent="0" algn="just">
              <a:buNone/>
            </a:pPr>
            <a:r>
              <a:rPr lang="en-GB" sz="1200" dirty="0">
                <a:solidFill>
                  <a:srgbClr val="000000"/>
                </a:solidFill>
                <a:ea typeface="+mn-lt"/>
                <a:cs typeface="+mn-lt"/>
              </a:rPr>
              <a:t>1. The dependency injection approach is used in Spring Boot.</a:t>
            </a:r>
            <a:endParaRPr lang="en-GB" sz="1200" dirty="0">
              <a:solidFill>
                <a:srgbClr val="333333"/>
              </a:solidFill>
              <a:ea typeface="Calibri" panose="020F0502020204030204"/>
              <a:cs typeface="Calibri" panose="020F0502020204030204"/>
            </a:endParaRPr>
          </a:p>
          <a:p>
            <a:pPr marL="0" indent="0" algn="just">
              <a:buNone/>
            </a:pPr>
            <a:r>
              <a:rPr lang="en-GB" sz="1200" dirty="0">
                <a:solidFill>
                  <a:srgbClr val="000000"/>
                </a:solidFill>
                <a:ea typeface="+mn-lt"/>
                <a:cs typeface="+mn-lt"/>
              </a:rPr>
              <a:t>2. It contains powerful database transaction management capabilities.</a:t>
            </a:r>
            <a:endParaRPr lang="en-GB" dirty="0">
              <a:ea typeface="Calibri" panose="020F0502020204030204"/>
              <a:cs typeface="Calibri" panose="020F0502020204030204"/>
            </a:endParaRPr>
          </a:p>
          <a:p>
            <a:pPr marL="0" indent="0" algn="just">
              <a:buNone/>
            </a:pPr>
            <a:r>
              <a:rPr lang="en-GB" sz="1200" dirty="0">
                <a:solidFill>
                  <a:srgbClr val="000000"/>
                </a:solidFill>
                <a:ea typeface="+mn-lt"/>
                <a:cs typeface="+mn-lt"/>
              </a:rPr>
              <a:t>3. It simplifies integration with other Java frameworks like JPA/Hibernate ORM, Struts, etc.</a:t>
            </a:r>
            <a:endParaRPr lang="en-GB" dirty="0">
              <a:ea typeface="Calibri" panose="020F0502020204030204"/>
              <a:cs typeface="Calibri" panose="020F0502020204030204"/>
            </a:endParaRPr>
          </a:p>
          <a:p>
            <a:pPr marL="0" indent="0" algn="just">
              <a:buNone/>
            </a:pPr>
            <a:r>
              <a:rPr lang="en-GB" sz="1200" dirty="0">
                <a:solidFill>
                  <a:srgbClr val="000000"/>
                </a:solidFill>
                <a:ea typeface="+mn-lt"/>
                <a:cs typeface="+mn-lt"/>
              </a:rPr>
              <a:t>4. It reduces the cost and development time of the application.</a:t>
            </a:r>
            <a:endParaRPr lang="en-GB" dirty="0">
              <a:ea typeface="Calibri" panose="020F0502020204030204"/>
              <a:cs typeface="Calibri" panose="020F0502020204030204"/>
            </a:endParaRPr>
          </a:p>
          <a:p>
            <a:pPr marL="0" indent="0" algn="just">
              <a:buNone/>
            </a:pPr>
            <a:r>
              <a:rPr lang="en-GB" sz="1200" dirty="0">
                <a:solidFill>
                  <a:srgbClr val="000000"/>
                </a:solidFill>
                <a:ea typeface="Calibri"/>
                <a:cs typeface="Calibri"/>
              </a:rPr>
              <a:t>5. </a:t>
            </a:r>
            <a:r>
              <a:rPr lang="en-GB" sz="1200" b="1" dirty="0">
                <a:ea typeface="+mn-lt"/>
                <a:cs typeface="+mn-lt"/>
              </a:rPr>
              <a:t>Embedded Servers</a:t>
            </a:r>
            <a:r>
              <a:rPr lang="en-GB" sz="1200" dirty="0">
                <a:ea typeface="+mn-lt"/>
                <a:cs typeface="+mn-lt"/>
              </a:rPr>
              <a:t>: Spring Boot includes embedded servlet containers (like Tomcat, Jetty, or Undertow) that allow you to run the application as a stand-alone JAR file without requiring a separate application server installation.</a:t>
            </a:r>
          </a:p>
          <a:p>
            <a:pPr marL="0" indent="0" algn="just">
              <a:buNone/>
            </a:pPr>
            <a:r>
              <a:rPr lang="en-GB" sz="1200" dirty="0">
                <a:ea typeface="Calibri"/>
                <a:cs typeface="Calibri"/>
              </a:rPr>
              <a:t>6. </a:t>
            </a:r>
            <a:r>
              <a:rPr lang="en-GB" sz="1200" b="1" dirty="0">
                <a:ea typeface="+mn-lt"/>
                <a:cs typeface="+mn-lt"/>
              </a:rPr>
              <a:t>Production-Ready Features</a:t>
            </a:r>
            <a:r>
              <a:rPr lang="en-GB" sz="1200" dirty="0">
                <a:ea typeface="+mn-lt"/>
                <a:cs typeface="+mn-lt"/>
              </a:rPr>
              <a:t>: Spring Boot provides built-in support for various production-ready features such as metrics, health checks, externalized configuration, logging, and monitoring. These features help developers build robust and maintainable applications suitable for deployment in production environments.</a:t>
            </a:r>
            <a:endParaRPr lang="en-GB" sz="1200" dirty="0">
              <a:ea typeface="Calibri"/>
              <a:cs typeface="Calibri"/>
            </a:endParaRPr>
          </a:p>
          <a:p>
            <a:pPr marL="0" indent="0" algn="just">
              <a:buNone/>
            </a:pPr>
            <a:r>
              <a:rPr lang="en-GB" sz="1200" dirty="0">
                <a:ea typeface="Calibri"/>
                <a:cs typeface="Calibri"/>
              </a:rPr>
              <a:t>7. </a:t>
            </a:r>
            <a:r>
              <a:rPr lang="en-GB" sz="1300" b="1" dirty="0">
                <a:ea typeface="+mn-lt"/>
                <a:cs typeface="+mn-lt"/>
              </a:rPr>
              <a:t>Actuator</a:t>
            </a:r>
            <a:r>
              <a:rPr lang="en-GB" sz="1300" dirty="0">
                <a:ea typeface="+mn-lt"/>
                <a:cs typeface="+mn-lt"/>
              </a:rPr>
              <a:t>: Spring Boot Actuator is a sub-project that provides production-ready features for monitoring and managing Spring Boot applications. It includes endpoints for health checks, metrics, environment information, logging, etc., which can be exposed over HTTP or JMX.</a:t>
            </a:r>
            <a:endParaRPr lang="en-GB" sz="1200" dirty="0">
              <a:ea typeface="Calibri"/>
              <a:cs typeface="Calibri"/>
            </a:endParaRPr>
          </a:p>
          <a:p>
            <a:pPr>
              <a:buFont typeface="Arial"/>
              <a:buChar char="•"/>
            </a:pPr>
            <a:endParaRPr lang="en-GB" sz="1200" dirty="0">
              <a:ea typeface="Calibri"/>
              <a:cs typeface="Calibri"/>
            </a:endParaRPr>
          </a:p>
          <a:p>
            <a:pPr marL="0" indent="0">
              <a:buNone/>
            </a:pPr>
            <a:r>
              <a:rPr lang="en-US" dirty="0"/>
              <a:t> </a:t>
            </a:r>
            <a:br>
              <a:rPr lang="en-US" dirty="0"/>
            </a:b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579173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362AF-63E7-086C-1A7F-046E6E59287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4ED2D37-6267-AE3F-AA22-85A2B333792E}"/>
              </a:ext>
            </a:extLst>
          </p:cNvPr>
          <p:cNvSpPr>
            <a:spLocks noGrp="1"/>
          </p:cNvSpPr>
          <p:nvPr>
            <p:ph idx="1"/>
          </p:nvPr>
        </p:nvSpPr>
        <p:spPr/>
        <p:txBody>
          <a:bodyPr vert="horz" lIns="91440" tIns="45720" rIns="91440" bIns="45720" rtlCol="0" anchor="t">
            <a:normAutofit/>
          </a:bodyPr>
          <a:lstStyle/>
          <a:p>
            <a:pPr algn="just"/>
            <a:r>
              <a:rPr lang="en-GB" sz="1900" dirty="0">
                <a:solidFill>
                  <a:srgbClr val="610B38"/>
                </a:solidFill>
              </a:rPr>
              <a:t>Spring Boot Features</a:t>
            </a:r>
            <a:endParaRPr lang="en-GB" dirty="0">
              <a:ea typeface="Calibri" panose="020F0502020204030204"/>
              <a:cs typeface="Calibri" panose="020F0502020204030204"/>
            </a:endParaRPr>
          </a:p>
          <a:p>
            <a:pPr algn="just"/>
            <a:r>
              <a:rPr lang="en-GB" sz="1200" dirty="0">
                <a:ea typeface="+mn-lt"/>
                <a:cs typeface="+mn-lt"/>
              </a:rPr>
              <a:t>Web Development</a:t>
            </a:r>
            <a:endParaRPr lang="en-GB" dirty="0"/>
          </a:p>
          <a:p>
            <a:pPr algn="just"/>
            <a:r>
              <a:rPr lang="en-GB" sz="1200" dirty="0" err="1">
                <a:ea typeface="+mn-lt"/>
                <a:cs typeface="+mn-lt"/>
              </a:rPr>
              <a:t>SpringApplication</a:t>
            </a:r>
            <a:endParaRPr lang="en-GB" dirty="0" err="1"/>
          </a:p>
          <a:p>
            <a:pPr algn="just"/>
            <a:r>
              <a:rPr lang="en-GB" sz="1200" dirty="0">
                <a:ea typeface="+mn-lt"/>
                <a:cs typeface="+mn-lt"/>
              </a:rPr>
              <a:t>Application events and listeners</a:t>
            </a:r>
            <a:endParaRPr lang="en-GB" dirty="0"/>
          </a:p>
          <a:p>
            <a:pPr algn="just"/>
            <a:r>
              <a:rPr lang="en-GB" sz="1200" dirty="0">
                <a:ea typeface="+mn-lt"/>
                <a:cs typeface="+mn-lt"/>
              </a:rPr>
              <a:t>Admin features</a:t>
            </a:r>
            <a:endParaRPr lang="en-GB" dirty="0"/>
          </a:p>
          <a:p>
            <a:pPr algn="just"/>
            <a:r>
              <a:rPr lang="en-GB" sz="1200" dirty="0">
                <a:ea typeface="+mn-lt"/>
                <a:cs typeface="+mn-lt"/>
              </a:rPr>
              <a:t>Externalized Configuration</a:t>
            </a:r>
            <a:endParaRPr lang="en-GB" dirty="0"/>
          </a:p>
          <a:p>
            <a:pPr algn="just"/>
            <a:r>
              <a:rPr lang="en-GB" sz="1200" dirty="0">
                <a:ea typeface="+mn-lt"/>
                <a:cs typeface="+mn-lt"/>
              </a:rPr>
              <a:t>Properties Files</a:t>
            </a:r>
            <a:endParaRPr lang="en-GB" dirty="0"/>
          </a:p>
          <a:p>
            <a:pPr algn="just"/>
            <a:r>
              <a:rPr lang="en-GB" sz="1200" dirty="0">
                <a:ea typeface="+mn-lt"/>
                <a:cs typeface="+mn-lt"/>
              </a:rPr>
              <a:t>YAML Support</a:t>
            </a:r>
            <a:endParaRPr lang="en-GB" dirty="0"/>
          </a:p>
          <a:p>
            <a:pPr algn="just"/>
            <a:r>
              <a:rPr lang="en-GB" sz="1200" dirty="0">
                <a:ea typeface="+mn-lt"/>
                <a:cs typeface="+mn-lt"/>
              </a:rPr>
              <a:t>Type-safe Configuration</a:t>
            </a:r>
            <a:endParaRPr lang="en-GB" dirty="0"/>
          </a:p>
          <a:p>
            <a:pPr algn="just"/>
            <a:r>
              <a:rPr lang="en-GB" sz="1200" dirty="0">
                <a:ea typeface="+mn-lt"/>
                <a:cs typeface="+mn-lt"/>
              </a:rPr>
              <a:t>Logging</a:t>
            </a:r>
            <a:endParaRPr lang="en-GB" dirty="0"/>
          </a:p>
          <a:p>
            <a:pPr algn="just"/>
            <a:r>
              <a:rPr lang="en-GB" sz="1200" dirty="0">
                <a:ea typeface="+mn-lt"/>
                <a:cs typeface="+mn-lt"/>
              </a:rPr>
              <a:t>Security</a:t>
            </a:r>
            <a:endParaRPr lang="en-GB" dirty="0"/>
          </a:p>
          <a:p>
            <a:pPr algn="just"/>
            <a:r>
              <a:rPr lang="en-GB" sz="1100" b="1" dirty="0">
                <a:solidFill>
                  <a:srgbClr val="333333"/>
                </a:solidFill>
                <a:ea typeface="+mn-lt"/>
                <a:cs typeface="+mn-lt"/>
              </a:rPr>
              <a:t>Web Development : </a:t>
            </a:r>
            <a:r>
              <a:rPr lang="en-GB" sz="1200" dirty="0">
                <a:solidFill>
                  <a:srgbClr val="333333"/>
                </a:solidFill>
                <a:ea typeface="+mn-lt"/>
                <a:cs typeface="+mn-lt"/>
              </a:rPr>
              <a:t>It is a well-suited Spring module for web application development. We can easily create a self-contained HTTP application that uses embedded servers like </a:t>
            </a:r>
            <a:r>
              <a:rPr lang="en-GB" sz="1200" b="1" dirty="0">
                <a:solidFill>
                  <a:srgbClr val="333333"/>
                </a:solidFill>
                <a:ea typeface="+mn-lt"/>
                <a:cs typeface="+mn-lt"/>
              </a:rPr>
              <a:t>Tomcat, Jetty,</a:t>
            </a:r>
            <a:r>
              <a:rPr lang="en-GB" sz="1200" dirty="0">
                <a:solidFill>
                  <a:srgbClr val="333333"/>
                </a:solidFill>
                <a:ea typeface="+mn-lt"/>
                <a:cs typeface="+mn-lt"/>
              </a:rPr>
              <a:t> or Undertow. We can use the </a:t>
            </a:r>
            <a:r>
              <a:rPr lang="en-GB" sz="1200" b="1" dirty="0">
                <a:solidFill>
                  <a:srgbClr val="333333"/>
                </a:solidFill>
                <a:ea typeface="+mn-lt"/>
                <a:cs typeface="+mn-lt"/>
              </a:rPr>
              <a:t>spring-boot-starter-web</a:t>
            </a:r>
            <a:r>
              <a:rPr lang="en-GB" sz="1200" dirty="0">
                <a:solidFill>
                  <a:srgbClr val="333333"/>
                </a:solidFill>
                <a:ea typeface="+mn-lt"/>
                <a:cs typeface="+mn-lt"/>
              </a:rPr>
              <a:t> module to start and run the application quickly.</a:t>
            </a:r>
            <a:endParaRPr lang="en-GB" dirty="0">
              <a:ea typeface="+mn-lt"/>
              <a:cs typeface="+mn-lt"/>
            </a:endParaRPr>
          </a:p>
          <a:p>
            <a:pPr marL="0" indent="0" algn="just">
              <a:buNone/>
            </a:pPr>
            <a:endParaRPr lang="en-US" dirty="0">
              <a:ea typeface="Calibri" panose="020F0502020204030204"/>
              <a:cs typeface="Calibri" panose="020F0502020204030204"/>
            </a:endParaRPr>
          </a:p>
          <a:p>
            <a:endParaRPr lang="en-GB" dirty="0">
              <a:ea typeface="Calibri"/>
              <a:cs typeface="Calibri"/>
            </a:endParaRPr>
          </a:p>
        </p:txBody>
      </p:sp>
    </p:spTree>
    <p:extLst>
      <p:ext uri="{BB962C8B-B14F-4D97-AF65-F5344CB8AC3E}">
        <p14:creationId xmlns:p14="http://schemas.microsoft.com/office/powerpoint/2010/main" val="2174726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4EA-494A-835D-CDA0-C4C5313B427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1BCD211-0B42-FDE6-ED63-CE2535FB1222}"/>
              </a:ext>
            </a:extLst>
          </p:cNvPr>
          <p:cNvSpPr>
            <a:spLocks noGrp="1"/>
          </p:cNvSpPr>
          <p:nvPr>
            <p:ph idx="1"/>
          </p:nvPr>
        </p:nvSpPr>
        <p:spPr/>
        <p:txBody>
          <a:bodyPr vert="horz" lIns="91440" tIns="45720" rIns="91440" bIns="45720" rtlCol="0" anchor="t">
            <a:normAutofit/>
          </a:bodyPr>
          <a:lstStyle/>
          <a:p>
            <a:pPr algn="just"/>
            <a:r>
              <a:rPr lang="en-GB" sz="1100" b="1" dirty="0" err="1">
                <a:solidFill>
                  <a:srgbClr val="333333"/>
                </a:solidFill>
                <a:ea typeface="+mn-lt"/>
                <a:cs typeface="+mn-lt"/>
              </a:rPr>
              <a:t>SpringApplication</a:t>
            </a:r>
            <a:r>
              <a:rPr lang="en-GB" sz="1100" b="1" dirty="0">
                <a:solidFill>
                  <a:srgbClr val="333333"/>
                </a:solidFill>
                <a:ea typeface="+mn-lt"/>
                <a:cs typeface="+mn-lt"/>
              </a:rPr>
              <a:t>  : </a:t>
            </a:r>
            <a:r>
              <a:rPr lang="en-GB" sz="1200" dirty="0">
                <a:solidFill>
                  <a:srgbClr val="333333"/>
                </a:solidFill>
                <a:ea typeface="+mn-lt"/>
                <a:cs typeface="+mn-lt"/>
              </a:rPr>
              <a:t>The </a:t>
            </a:r>
            <a:r>
              <a:rPr lang="en-GB" sz="1200" dirty="0" err="1">
                <a:solidFill>
                  <a:srgbClr val="333333"/>
                </a:solidFill>
                <a:ea typeface="+mn-lt"/>
                <a:cs typeface="+mn-lt"/>
              </a:rPr>
              <a:t>SpringApplication</a:t>
            </a:r>
            <a:r>
              <a:rPr lang="en-GB" sz="1200" dirty="0">
                <a:solidFill>
                  <a:srgbClr val="333333"/>
                </a:solidFill>
                <a:ea typeface="+mn-lt"/>
                <a:cs typeface="+mn-lt"/>
              </a:rPr>
              <a:t> is a class that provides a convenient way to bootstrap a Spring application. It can be started from the main method. We can call the application just by calling a static run() method.</a:t>
            </a:r>
            <a:endParaRPr lang="en-GB" sz="1200" dirty="0">
              <a:solidFill>
                <a:srgbClr val="333333"/>
              </a:solidFill>
              <a:ea typeface="Calibri"/>
              <a:cs typeface="Calibri"/>
            </a:endParaRPr>
          </a:p>
          <a:p>
            <a:pPr algn="just"/>
            <a:r>
              <a:rPr lang="en-GB" sz="1100" b="1" dirty="0">
                <a:solidFill>
                  <a:srgbClr val="333333"/>
                </a:solidFill>
                <a:ea typeface="+mn-lt"/>
                <a:cs typeface="+mn-lt"/>
              </a:rPr>
              <a:t>Application Events and Listeners : </a:t>
            </a:r>
            <a:r>
              <a:rPr lang="en-GB" sz="1200" dirty="0">
                <a:solidFill>
                  <a:srgbClr val="333333"/>
                </a:solidFill>
                <a:ea typeface="+mn-lt"/>
                <a:cs typeface="+mn-lt"/>
              </a:rPr>
              <a:t>Spring Boot uses events to handle the variety of tasks. It allows us to create factories file that is used to add listeners. We can refer it to using the </a:t>
            </a:r>
            <a:r>
              <a:rPr lang="en-GB" sz="1200" b="1" err="1">
                <a:solidFill>
                  <a:srgbClr val="333333"/>
                </a:solidFill>
                <a:ea typeface="+mn-lt"/>
                <a:cs typeface="+mn-lt"/>
              </a:rPr>
              <a:t>ApplicationListener</a:t>
            </a:r>
            <a:r>
              <a:rPr lang="en-GB" sz="1200" b="1" dirty="0">
                <a:solidFill>
                  <a:srgbClr val="333333"/>
                </a:solidFill>
                <a:ea typeface="+mn-lt"/>
                <a:cs typeface="+mn-lt"/>
              </a:rPr>
              <a:t> key</a:t>
            </a:r>
            <a:r>
              <a:rPr lang="en-GB" sz="1200" dirty="0">
                <a:solidFill>
                  <a:srgbClr val="333333"/>
                </a:solidFill>
                <a:ea typeface="+mn-lt"/>
                <a:cs typeface="+mn-lt"/>
              </a:rPr>
              <a:t>.</a:t>
            </a:r>
            <a:endParaRPr lang="en-GB">
              <a:ea typeface="+mn-lt"/>
              <a:cs typeface="+mn-lt"/>
            </a:endParaRPr>
          </a:p>
          <a:p>
            <a:pPr algn="just"/>
            <a:r>
              <a:rPr lang="en-GB" sz="1100" b="1" dirty="0">
                <a:solidFill>
                  <a:srgbClr val="333333"/>
                </a:solidFill>
                <a:ea typeface="+mn-lt"/>
                <a:cs typeface="+mn-lt"/>
              </a:rPr>
              <a:t>Properties Files : </a:t>
            </a:r>
            <a:r>
              <a:rPr lang="en-GB" sz="1200" dirty="0">
                <a:solidFill>
                  <a:srgbClr val="333333"/>
                </a:solidFill>
                <a:ea typeface="+mn-lt"/>
                <a:cs typeface="+mn-lt"/>
              </a:rPr>
              <a:t>Spring Boot provides a rich set of </a:t>
            </a:r>
            <a:r>
              <a:rPr lang="en-GB" sz="1200" b="1" dirty="0">
                <a:solidFill>
                  <a:srgbClr val="333333"/>
                </a:solidFill>
                <a:ea typeface="+mn-lt"/>
                <a:cs typeface="+mn-lt"/>
              </a:rPr>
              <a:t>Application Properties</a:t>
            </a:r>
            <a:r>
              <a:rPr lang="en-GB" sz="1200" dirty="0">
                <a:solidFill>
                  <a:srgbClr val="333333"/>
                </a:solidFill>
                <a:ea typeface="+mn-lt"/>
                <a:cs typeface="+mn-lt"/>
              </a:rPr>
              <a:t>. So, we can use that in the properties file of our project. The properties file is used to set properties like </a:t>
            </a:r>
            <a:r>
              <a:rPr lang="en-GB" sz="1200" b="1" dirty="0">
                <a:solidFill>
                  <a:srgbClr val="333333"/>
                </a:solidFill>
                <a:ea typeface="+mn-lt"/>
                <a:cs typeface="+mn-lt"/>
              </a:rPr>
              <a:t>server-port =8082</a:t>
            </a:r>
            <a:r>
              <a:rPr lang="en-GB" sz="1200" dirty="0">
                <a:solidFill>
                  <a:srgbClr val="333333"/>
                </a:solidFill>
                <a:ea typeface="+mn-lt"/>
                <a:cs typeface="+mn-lt"/>
              </a:rPr>
              <a:t> and many others. It helps to organize application properties.</a:t>
            </a:r>
            <a:endParaRPr lang="en-GB" dirty="0">
              <a:ea typeface="Calibri" panose="020F0502020204030204"/>
              <a:cs typeface="Calibri" panose="020F0502020204030204"/>
            </a:endParaRPr>
          </a:p>
          <a:p>
            <a:pPr algn="just"/>
            <a:r>
              <a:rPr lang="en-GB" sz="1100" b="1" dirty="0">
                <a:solidFill>
                  <a:srgbClr val="333333"/>
                </a:solidFill>
                <a:ea typeface="+mn-lt"/>
                <a:cs typeface="+mn-lt"/>
              </a:rPr>
              <a:t>Security : </a:t>
            </a:r>
            <a:r>
              <a:rPr lang="en-GB" sz="1200" dirty="0">
                <a:solidFill>
                  <a:srgbClr val="333333"/>
                </a:solidFill>
                <a:ea typeface="+mn-lt"/>
                <a:cs typeface="+mn-lt"/>
              </a:rPr>
              <a:t>Spring Boot applications are spring bases web applications. So, it is secure by default with basic authentication on all HTTP endpoints. A rich set of Endpoints is available to develop a secure Spring Boot application.</a:t>
            </a:r>
            <a:endParaRPr lang="en-GB">
              <a:ea typeface="Calibri" panose="020F0502020204030204"/>
              <a:cs typeface="Calibri" panose="020F0502020204030204"/>
            </a:endParaRPr>
          </a:p>
          <a:p>
            <a:pPr marL="0" indent="0" algn="just">
              <a:buNone/>
            </a:pPr>
            <a:endParaRPr lang="en-GB" sz="2200" dirty="0">
              <a:solidFill>
                <a:srgbClr val="610B38"/>
              </a:solidFill>
              <a:ea typeface="Calibri"/>
              <a:cs typeface="Calibri"/>
            </a:endParaRPr>
          </a:p>
          <a:p>
            <a:pPr algn="just"/>
            <a:endParaRPr lang="en-GB" sz="1200" dirty="0">
              <a:solidFill>
                <a:srgbClr val="333333"/>
              </a:solidFill>
              <a:ea typeface="Calibri"/>
              <a:cs typeface="Calibri"/>
            </a:endParaRPr>
          </a:p>
          <a:p>
            <a:endParaRPr lang="en-GB" dirty="0">
              <a:solidFill>
                <a:srgbClr val="000000"/>
              </a:solidFill>
              <a:ea typeface="Calibri"/>
              <a:cs typeface="Calibri"/>
            </a:endParaRPr>
          </a:p>
        </p:txBody>
      </p:sp>
    </p:spTree>
    <p:extLst>
      <p:ext uri="{BB962C8B-B14F-4D97-AF65-F5344CB8AC3E}">
        <p14:creationId xmlns:p14="http://schemas.microsoft.com/office/powerpoint/2010/main" val="1916338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065B2-7268-8826-52D4-AD9323397355}"/>
              </a:ext>
            </a:extLst>
          </p:cNvPr>
          <p:cNvSpPr>
            <a:spLocks noGrp="1"/>
          </p:cNvSpPr>
          <p:nvPr>
            <p:ph type="title"/>
          </p:nvPr>
        </p:nvSpPr>
        <p:spPr/>
        <p:txBody>
          <a:bodyPr>
            <a:normAutofit/>
          </a:bodyPr>
          <a:lstStyle/>
          <a:p>
            <a:pPr algn="ctr"/>
            <a:r>
              <a:rPr lang="en-GB" dirty="0">
                <a:solidFill>
                  <a:srgbClr val="610B38"/>
                </a:solidFill>
                <a:ea typeface="+mj-lt"/>
                <a:cs typeface="+mj-lt"/>
              </a:rPr>
              <a:t> Spring vs. Spring MVC vs. Spring Boot</a:t>
            </a:r>
            <a:endParaRPr lang="en-US" dirty="0"/>
          </a:p>
        </p:txBody>
      </p:sp>
      <p:sp>
        <p:nvSpPr>
          <p:cNvPr id="3" name="Content Placeholder 2">
            <a:extLst>
              <a:ext uri="{FF2B5EF4-FFF2-40B4-BE49-F238E27FC236}">
                <a16:creationId xmlns:a16="http://schemas.microsoft.com/office/drawing/2014/main" id="{5C552433-9668-6A98-FAED-65FDEE21165E}"/>
              </a:ext>
            </a:extLst>
          </p:cNvPr>
          <p:cNvSpPr>
            <a:spLocks noGrp="1"/>
          </p:cNvSpPr>
          <p:nvPr>
            <p:ph idx="1"/>
          </p:nvPr>
        </p:nvSpPr>
        <p:spPr/>
        <p:txBody>
          <a:bodyPr vert="horz" lIns="91440" tIns="45720" rIns="91440" bIns="45720" rtlCol="0" anchor="t">
            <a:normAutofit fontScale="92500" lnSpcReduction="20000"/>
          </a:bodyPr>
          <a:lstStyle/>
          <a:p>
            <a:r>
              <a:rPr lang="en-GB" sz="1900" dirty="0">
                <a:solidFill>
                  <a:srgbClr val="610B38"/>
                </a:solidFill>
              </a:rPr>
              <a:t>Spring vs. Spring Boot</a:t>
            </a:r>
            <a:endParaRPr lang="en-GB" sz="1200" b="1" dirty="0">
              <a:solidFill>
                <a:srgbClr val="333333"/>
              </a:solidFill>
              <a:ea typeface="+mn-lt"/>
              <a:cs typeface="+mn-lt"/>
            </a:endParaRPr>
          </a:p>
          <a:p>
            <a:r>
              <a:rPr lang="en-GB" sz="1200" b="1" dirty="0">
                <a:solidFill>
                  <a:srgbClr val="333333"/>
                </a:solidFill>
                <a:ea typeface="+mn-lt"/>
                <a:cs typeface="+mn-lt"/>
              </a:rPr>
              <a:t>Spring:</a:t>
            </a:r>
            <a:r>
              <a:rPr lang="en-GB" sz="1200" dirty="0">
                <a:solidFill>
                  <a:srgbClr val="333333"/>
                </a:solidFill>
                <a:ea typeface="+mn-lt"/>
                <a:cs typeface="+mn-lt"/>
              </a:rPr>
              <a:t> Spring Framework is the most popular application development framework of Java. The main feature of the Spring Framework is </a:t>
            </a:r>
            <a:r>
              <a:rPr lang="en-GB" sz="1200" b="1" dirty="0">
                <a:solidFill>
                  <a:srgbClr val="333333"/>
                </a:solidFill>
                <a:ea typeface="+mn-lt"/>
                <a:cs typeface="+mn-lt"/>
              </a:rPr>
              <a:t>dependency Injection</a:t>
            </a:r>
            <a:r>
              <a:rPr lang="en-GB" sz="1200" dirty="0">
                <a:solidFill>
                  <a:srgbClr val="333333"/>
                </a:solidFill>
                <a:ea typeface="+mn-lt"/>
                <a:cs typeface="+mn-lt"/>
              </a:rPr>
              <a:t> or </a:t>
            </a:r>
            <a:r>
              <a:rPr lang="en-GB" sz="1200" b="1" dirty="0">
                <a:solidFill>
                  <a:srgbClr val="333333"/>
                </a:solidFill>
                <a:ea typeface="+mn-lt"/>
                <a:cs typeface="+mn-lt"/>
              </a:rPr>
              <a:t>Inversion of Control</a:t>
            </a:r>
            <a:r>
              <a:rPr lang="en-GB" sz="1200" dirty="0">
                <a:solidFill>
                  <a:srgbClr val="333333"/>
                </a:solidFill>
                <a:ea typeface="+mn-lt"/>
                <a:cs typeface="+mn-lt"/>
              </a:rPr>
              <a:t> (IoC). With the help of Spring Framework, we can develop a </a:t>
            </a:r>
            <a:r>
              <a:rPr lang="en-GB" sz="1200" b="1" dirty="0">
                <a:solidFill>
                  <a:srgbClr val="333333"/>
                </a:solidFill>
                <a:ea typeface="+mn-lt"/>
                <a:cs typeface="+mn-lt"/>
              </a:rPr>
              <a:t>loosely</a:t>
            </a:r>
            <a:r>
              <a:rPr lang="en-GB" sz="1200" dirty="0">
                <a:solidFill>
                  <a:srgbClr val="333333"/>
                </a:solidFill>
                <a:ea typeface="+mn-lt"/>
                <a:cs typeface="+mn-lt"/>
              </a:rPr>
              <a:t> coupled application. It is better to use if application type or characteristics are purely defined.</a:t>
            </a:r>
            <a:endParaRPr lang="en-GB" sz="1900" dirty="0">
              <a:solidFill>
                <a:srgbClr val="610B38"/>
              </a:solidFill>
              <a:ea typeface="+mn-lt"/>
              <a:cs typeface="+mn-lt"/>
            </a:endParaRPr>
          </a:p>
          <a:p>
            <a:pPr algn="just"/>
            <a:r>
              <a:rPr lang="en-GB" sz="1300" b="1" dirty="0">
                <a:solidFill>
                  <a:srgbClr val="333333"/>
                </a:solidFill>
                <a:ea typeface="+mn-lt"/>
                <a:cs typeface="+mn-lt"/>
              </a:rPr>
              <a:t>Spring Boot:</a:t>
            </a:r>
            <a:r>
              <a:rPr lang="en-GB" sz="1300" dirty="0">
                <a:solidFill>
                  <a:srgbClr val="333333"/>
                </a:solidFill>
                <a:ea typeface="+mn-lt"/>
                <a:cs typeface="+mn-lt"/>
              </a:rPr>
              <a:t> Spring Boot is a module of Spring Framework. It allows us to build a stand-alone application with minimal or zero configurations. It is better to use if we want to develop a simple Spring-based application or RESTful services.</a:t>
            </a:r>
            <a:endParaRPr lang="en-GB" sz="1200" dirty="0">
              <a:solidFill>
                <a:srgbClr val="333333"/>
              </a:solidFill>
              <a:ea typeface="+mn-lt"/>
              <a:cs typeface="+mn-lt"/>
            </a:endParaRPr>
          </a:p>
          <a:p>
            <a:pPr algn="just"/>
            <a:r>
              <a:rPr lang="en-GB" sz="1300" dirty="0">
                <a:solidFill>
                  <a:srgbClr val="333333"/>
                </a:solidFill>
                <a:ea typeface="+mn-lt"/>
                <a:cs typeface="+mn-lt"/>
              </a:rPr>
              <a:t>The primary comparison between Spring and Spring Boot are discussed below:</a:t>
            </a:r>
            <a:endParaRPr lang="en-GB" dirty="0"/>
          </a:p>
          <a:p>
            <a:r>
              <a:rPr lang="en-GB" sz="1200" b="1" dirty="0">
                <a:solidFill>
                  <a:srgbClr val="333333"/>
                </a:solidFill>
                <a:ea typeface="+mn-lt"/>
                <a:cs typeface="+mn-lt"/>
              </a:rPr>
              <a:t>Spring Framework</a:t>
            </a:r>
            <a:r>
              <a:rPr lang="en-GB" sz="1200" dirty="0">
                <a:solidFill>
                  <a:srgbClr val="333333"/>
                </a:solidFill>
                <a:ea typeface="+mn-lt"/>
                <a:cs typeface="+mn-lt"/>
              </a:rPr>
              <a:t> -- is a widely used Java EE framework for building applications.</a:t>
            </a:r>
            <a:endParaRPr lang="en-GB"/>
          </a:p>
          <a:p>
            <a:r>
              <a:rPr lang="en-GB" sz="1200" b="1" dirty="0">
                <a:solidFill>
                  <a:srgbClr val="333333"/>
                </a:solidFill>
                <a:ea typeface="+mn-lt"/>
                <a:cs typeface="+mn-lt"/>
              </a:rPr>
              <a:t>Spring Boot Framework</a:t>
            </a:r>
            <a:r>
              <a:rPr lang="en-GB" sz="1200" dirty="0">
                <a:solidFill>
                  <a:srgbClr val="333333"/>
                </a:solidFill>
                <a:ea typeface="+mn-lt"/>
                <a:cs typeface="+mn-lt"/>
              </a:rPr>
              <a:t> I-- s widely used to develop </a:t>
            </a:r>
            <a:r>
              <a:rPr lang="en-GB" sz="1200" b="1" dirty="0">
                <a:solidFill>
                  <a:srgbClr val="333333"/>
                </a:solidFill>
                <a:ea typeface="+mn-lt"/>
                <a:cs typeface="+mn-lt"/>
              </a:rPr>
              <a:t>REST APIs</a:t>
            </a:r>
            <a:r>
              <a:rPr lang="en-GB" sz="1200" dirty="0">
                <a:solidFill>
                  <a:srgbClr val="333333"/>
                </a:solidFill>
                <a:ea typeface="+mn-lt"/>
                <a:cs typeface="+mn-lt"/>
              </a:rPr>
              <a:t>.</a:t>
            </a:r>
          </a:p>
          <a:p>
            <a:r>
              <a:rPr lang="en-GB" sz="1200" b="1" dirty="0">
                <a:solidFill>
                  <a:srgbClr val="333333"/>
                </a:solidFill>
                <a:ea typeface="+mn-lt"/>
                <a:cs typeface="+mn-lt"/>
              </a:rPr>
              <a:t>Spring Framework </a:t>
            </a:r>
            <a:r>
              <a:rPr lang="en-GB" sz="1200" dirty="0">
                <a:solidFill>
                  <a:srgbClr val="333333"/>
                </a:solidFill>
                <a:ea typeface="+mn-lt"/>
                <a:cs typeface="+mn-lt"/>
              </a:rPr>
              <a:t>-- it aims to simplify Java EE development that makes developers more productive.</a:t>
            </a:r>
          </a:p>
          <a:p>
            <a:r>
              <a:rPr lang="en-GB" sz="1200" b="1" dirty="0">
                <a:solidFill>
                  <a:srgbClr val="333333"/>
                </a:solidFill>
                <a:ea typeface="+mn-lt"/>
                <a:cs typeface="+mn-lt"/>
              </a:rPr>
              <a:t>Spring Boot </a:t>
            </a:r>
            <a:r>
              <a:rPr lang="en-GB" sz="1200" dirty="0">
                <a:solidFill>
                  <a:srgbClr val="333333"/>
                </a:solidFill>
                <a:ea typeface="+mn-lt"/>
                <a:cs typeface="+mn-lt"/>
              </a:rPr>
              <a:t>-- It aims to shorten the code length and provide the easiest way to develop </a:t>
            </a:r>
            <a:r>
              <a:rPr lang="en-GB" sz="1200" b="1" dirty="0">
                <a:solidFill>
                  <a:srgbClr val="333333"/>
                </a:solidFill>
                <a:ea typeface="+mn-lt"/>
                <a:cs typeface="+mn-lt"/>
              </a:rPr>
              <a:t>Web Applications</a:t>
            </a:r>
            <a:r>
              <a:rPr lang="en-GB" sz="1200" dirty="0">
                <a:solidFill>
                  <a:srgbClr val="333333"/>
                </a:solidFill>
                <a:ea typeface="+mn-lt"/>
                <a:cs typeface="+mn-lt"/>
              </a:rPr>
              <a:t>.</a:t>
            </a:r>
          </a:p>
          <a:p>
            <a:r>
              <a:rPr lang="en-GB" sz="1200" b="1" dirty="0">
                <a:solidFill>
                  <a:srgbClr val="333333"/>
                </a:solidFill>
                <a:ea typeface="Calibri"/>
                <a:cs typeface="Calibri"/>
              </a:rPr>
              <a:t>Spring Framework</a:t>
            </a:r>
            <a:r>
              <a:rPr lang="en-GB" sz="1200" dirty="0">
                <a:solidFill>
                  <a:srgbClr val="333333"/>
                </a:solidFill>
                <a:ea typeface="Calibri"/>
                <a:cs typeface="Calibri"/>
              </a:rPr>
              <a:t> -- </a:t>
            </a:r>
            <a:r>
              <a:rPr lang="en-GB" sz="1200" dirty="0">
                <a:solidFill>
                  <a:srgbClr val="333333"/>
                </a:solidFill>
                <a:ea typeface="+mn-lt"/>
                <a:cs typeface="+mn-lt"/>
              </a:rPr>
              <a:t>The primary feature of the Spring Framework is </a:t>
            </a:r>
            <a:r>
              <a:rPr lang="en-GB" sz="1200" b="1" dirty="0">
                <a:solidFill>
                  <a:srgbClr val="333333"/>
                </a:solidFill>
                <a:ea typeface="+mn-lt"/>
                <a:cs typeface="+mn-lt"/>
              </a:rPr>
              <a:t>dependency injection</a:t>
            </a:r>
            <a:r>
              <a:rPr lang="en-GB" sz="1200" dirty="0">
                <a:solidFill>
                  <a:srgbClr val="333333"/>
                </a:solidFill>
                <a:ea typeface="+mn-lt"/>
                <a:cs typeface="+mn-lt"/>
              </a:rPr>
              <a:t>.</a:t>
            </a:r>
          </a:p>
          <a:p>
            <a:r>
              <a:rPr lang="en-GB" sz="1200" b="1" dirty="0">
                <a:solidFill>
                  <a:srgbClr val="333333"/>
                </a:solidFill>
                <a:ea typeface="Calibri"/>
                <a:cs typeface="Calibri"/>
              </a:rPr>
              <a:t>Spring Boot </a:t>
            </a:r>
            <a:r>
              <a:rPr lang="en-GB" sz="1200" dirty="0">
                <a:solidFill>
                  <a:srgbClr val="333333"/>
                </a:solidFill>
                <a:ea typeface="Calibri"/>
                <a:cs typeface="Calibri"/>
              </a:rPr>
              <a:t>-- </a:t>
            </a:r>
            <a:r>
              <a:rPr lang="en-GB" sz="1200" dirty="0">
                <a:solidFill>
                  <a:srgbClr val="333333"/>
                </a:solidFill>
                <a:ea typeface="+mn-lt"/>
                <a:cs typeface="+mn-lt"/>
              </a:rPr>
              <a:t>The primary feature of Spring Boot is </a:t>
            </a:r>
            <a:r>
              <a:rPr lang="en-GB" sz="1200" b="1" dirty="0">
                <a:solidFill>
                  <a:srgbClr val="333333"/>
                </a:solidFill>
                <a:ea typeface="+mn-lt"/>
                <a:cs typeface="+mn-lt"/>
              </a:rPr>
              <a:t>Autoconfiguration</a:t>
            </a:r>
            <a:r>
              <a:rPr lang="en-GB" sz="1200" dirty="0">
                <a:solidFill>
                  <a:srgbClr val="333333"/>
                </a:solidFill>
                <a:ea typeface="+mn-lt"/>
                <a:cs typeface="+mn-lt"/>
              </a:rPr>
              <a:t>. It automatically configures the classes based on the requirement.</a:t>
            </a:r>
          </a:p>
          <a:p>
            <a:r>
              <a:rPr lang="en-GB" sz="1200" b="1" dirty="0">
                <a:solidFill>
                  <a:srgbClr val="333333"/>
                </a:solidFill>
                <a:ea typeface="Calibri"/>
                <a:cs typeface="Calibri"/>
              </a:rPr>
              <a:t>Spring Framework -</a:t>
            </a:r>
            <a:r>
              <a:rPr lang="en-GB" sz="1200" dirty="0">
                <a:solidFill>
                  <a:srgbClr val="333333"/>
                </a:solidFill>
                <a:ea typeface="Calibri"/>
                <a:cs typeface="Calibri"/>
              </a:rPr>
              <a:t>- </a:t>
            </a:r>
            <a:r>
              <a:rPr lang="en-GB" sz="1200" dirty="0">
                <a:solidFill>
                  <a:srgbClr val="333333"/>
                </a:solidFill>
                <a:ea typeface="+mn-lt"/>
                <a:cs typeface="+mn-lt"/>
              </a:rPr>
              <a:t>The developer writes a lot of code (</a:t>
            </a:r>
            <a:r>
              <a:rPr lang="en-GB" sz="1200" b="1" dirty="0">
                <a:solidFill>
                  <a:srgbClr val="333333"/>
                </a:solidFill>
                <a:ea typeface="+mn-lt"/>
                <a:cs typeface="+mn-lt"/>
              </a:rPr>
              <a:t>boilerplate code</a:t>
            </a:r>
            <a:r>
              <a:rPr lang="en-GB" sz="1200" dirty="0">
                <a:solidFill>
                  <a:srgbClr val="333333"/>
                </a:solidFill>
                <a:ea typeface="+mn-lt"/>
                <a:cs typeface="+mn-lt"/>
              </a:rPr>
              <a:t>) to do the minimal task.</a:t>
            </a:r>
          </a:p>
          <a:p>
            <a:r>
              <a:rPr lang="en-GB" sz="1200" b="1" dirty="0">
                <a:solidFill>
                  <a:srgbClr val="333333"/>
                </a:solidFill>
                <a:ea typeface="Calibri"/>
                <a:cs typeface="Calibri"/>
              </a:rPr>
              <a:t>Spring Boot -</a:t>
            </a:r>
            <a:r>
              <a:rPr lang="en-GB" sz="1200" dirty="0">
                <a:solidFill>
                  <a:srgbClr val="333333"/>
                </a:solidFill>
                <a:ea typeface="Calibri"/>
                <a:cs typeface="Calibri"/>
              </a:rPr>
              <a:t>- </a:t>
            </a:r>
            <a:r>
              <a:rPr lang="en-GB" sz="1200" dirty="0">
                <a:solidFill>
                  <a:srgbClr val="333333"/>
                </a:solidFill>
                <a:ea typeface="+mn-lt"/>
                <a:cs typeface="+mn-lt"/>
              </a:rPr>
              <a:t>It </a:t>
            </a:r>
            <a:r>
              <a:rPr lang="en-GB" sz="1200" b="1" dirty="0">
                <a:solidFill>
                  <a:srgbClr val="333333"/>
                </a:solidFill>
                <a:ea typeface="+mn-lt"/>
                <a:cs typeface="+mn-lt"/>
              </a:rPr>
              <a:t>reduces</a:t>
            </a:r>
            <a:r>
              <a:rPr lang="en-GB" sz="1200" dirty="0">
                <a:solidFill>
                  <a:srgbClr val="333333"/>
                </a:solidFill>
                <a:ea typeface="+mn-lt"/>
                <a:cs typeface="+mn-lt"/>
              </a:rPr>
              <a:t> boilerplate code.</a:t>
            </a:r>
          </a:p>
          <a:p>
            <a:r>
              <a:rPr lang="en-GB" sz="1200" b="1" dirty="0">
                <a:solidFill>
                  <a:srgbClr val="333333"/>
                </a:solidFill>
                <a:ea typeface="Calibri"/>
                <a:cs typeface="Calibri"/>
              </a:rPr>
              <a:t>Spring Framework</a:t>
            </a:r>
            <a:r>
              <a:rPr lang="en-GB" sz="1200" dirty="0">
                <a:solidFill>
                  <a:srgbClr val="333333"/>
                </a:solidFill>
                <a:ea typeface="Calibri"/>
                <a:cs typeface="Calibri"/>
              </a:rPr>
              <a:t> -- </a:t>
            </a:r>
            <a:r>
              <a:rPr lang="en-GB" sz="1200" dirty="0">
                <a:solidFill>
                  <a:srgbClr val="333333"/>
                </a:solidFill>
                <a:ea typeface="+mn-lt"/>
                <a:cs typeface="+mn-lt"/>
              </a:rPr>
              <a:t>To test the Spring project, we need to set up the sever explicitly.</a:t>
            </a:r>
          </a:p>
          <a:p>
            <a:r>
              <a:rPr lang="en-GB" sz="1200" b="1" dirty="0">
                <a:solidFill>
                  <a:srgbClr val="333333"/>
                </a:solidFill>
                <a:ea typeface="Calibri"/>
                <a:cs typeface="Calibri"/>
              </a:rPr>
              <a:t>Spring Boot</a:t>
            </a:r>
            <a:r>
              <a:rPr lang="en-GB" sz="1200" dirty="0">
                <a:solidFill>
                  <a:srgbClr val="333333"/>
                </a:solidFill>
                <a:ea typeface="Calibri"/>
                <a:cs typeface="Calibri"/>
              </a:rPr>
              <a:t> -- </a:t>
            </a:r>
            <a:r>
              <a:rPr lang="en-GB" sz="1200" dirty="0">
                <a:solidFill>
                  <a:srgbClr val="333333"/>
                </a:solidFill>
                <a:ea typeface="+mn-lt"/>
                <a:cs typeface="+mn-lt"/>
              </a:rPr>
              <a:t>Spring Boot offers </a:t>
            </a:r>
            <a:r>
              <a:rPr lang="en-GB" sz="1200" b="1" dirty="0">
                <a:solidFill>
                  <a:srgbClr val="333333"/>
                </a:solidFill>
                <a:ea typeface="+mn-lt"/>
                <a:cs typeface="+mn-lt"/>
              </a:rPr>
              <a:t>embedded server</a:t>
            </a:r>
            <a:r>
              <a:rPr lang="en-GB" sz="1200" dirty="0">
                <a:solidFill>
                  <a:srgbClr val="333333"/>
                </a:solidFill>
                <a:ea typeface="+mn-lt"/>
                <a:cs typeface="+mn-lt"/>
              </a:rPr>
              <a:t> such as </a:t>
            </a:r>
            <a:r>
              <a:rPr lang="en-GB" sz="1200" b="1" dirty="0">
                <a:solidFill>
                  <a:srgbClr val="333333"/>
                </a:solidFill>
                <a:ea typeface="+mn-lt"/>
                <a:cs typeface="+mn-lt"/>
              </a:rPr>
              <a:t>Jetty</a:t>
            </a:r>
            <a:r>
              <a:rPr lang="en-GB" sz="1200" dirty="0">
                <a:solidFill>
                  <a:srgbClr val="333333"/>
                </a:solidFill>
                <a:ea typeface="+mn-lt"/>
                <a:cs typeface="+mn-lt"/>
              </a:rPr>
              <a:t> and </a:t>
            </a:r>
            <a:r>
              <a:rPr lang="en-GB" sz="1200" b="1" dirty="0">
                <a:solidFill>
                  <a:srgbClr val="333333"/>
                </a:solidFill>
                <a:ea typeface="+mn-lt"/>
                <a:cs typeface="+mn-lt"/>
              </a:rPr>
              <a:t>Tomcat</a:t>
            </a:r>
            <a:r>
              <a:rPr lang="en-GB" sz="1200" dirty="0">
                <a:solidFill>
                  <a:srgbClr val="333333"/>
                </a:solidFill>
                <a:ea typeface="+mn-lt"/>
                <a:cs typeface="+mn-lt"/>
              </a:rPr>
              <a:t>, etc.</a:t>
            </a:r>
          </a:p>
          <a:p>
            <a:r>
              <a:rPr lang="en-GB" sz="1200" b="1" dirty="0">
                <a:solidFill>
                  <a:srgbClr val="333333"/>
                </a:solidFill>
                <a:ea typeface="Calibri"/>
                <a:cs typeface="Calibri"/>
              </a:rPr>
              <a:t>Spring Framework</a:t>
            </a:r>
            <a:r>
              <a:rPr lang="en-GB" sz="1200" dirty="0">
                <a:solidFill>
                  <a:srgbClr val="333333"/>
                </a:solidFill>
                <a:ea typeface="Calibri"/>
                <a:cs typeface="Calibri"/>
              </a:rPr>
              <a:t> -- </a:t>
            </a:r>
            <a:r>
              <a:rPr lang="en-GB" sz="1200" dirty="0">
                <a:solidFill>
                  <a:srgbClr val="333333"/>
                </a:solidFill>
                <a:ea typeface="+mn-lt"/>
                <a:cs typeface="+mn-lt"/>
              </a:rPr>
              <a:t>Developers manually define dependencies for the Spring project in </a:t>
            </a:r>
            <a:r>
              <a:rPr lang="en-GB" sz="1200" b="1" dirty="0">
                <a:solidFill>
                  <a:srgbClr val="333333"/>
                </a:solidFill>
                <a:ea typeface="+mn-lt"/>
                <a:cs typeface="+mn-lt"/>
              </a:rPr>
              <a:t>pom.xml</a:t>
            </a:r>
            <a:r>
              <a:rPr lang="en-GB" sz="1200" dirty="0">
                <a:solidFill>
                  <a:srgbClr val="333333"/>
                </a:solidFill>
                <a:ea typeface="+mn-lt"/>
                <a:cs typeface="+mn-lt"/>
              </a:rPr>
              <a:t>.</a:t>
            </a:r>
          </a:p>
          <a:p>
            <a:r>
              <a:rPr lang="en-GB" sz="1200" b="1" dirty="0">
                <a:solidFill>
                  <a:srgbClr val="333333"/>
                </a:solidFill>
                <a:ea typeface="Calibri"/>
                <a:cs typeface="Calibri"/>
              </a:rPr>
              <a:t>Spring Boot </a:t>
            </a:r>
            <a:r>
              <a:rPr lang="en-GB" sz="1200" dirty="0">
                <a:solidFill>
                  <a:srgbClr val="333333"/>
                </a:solidFill>
                <a:ea typeface="Calibri"/>
                <a:cs typeface="Calibri"/>
              </a:rPr>
              <a:t>-- </a:t>
            </a:r>
            <a:r>
              <a:rPr lang="en-GB" sz="1200" dirty="0">
                <a:solidFill>
                  <a:srgbClr val="333333"/>
                </a:solidFill>
                <a:ea typeface="+mn-lt"/>
                <a:cs typeface="+mn-lt"/>
              </a:rPr>
              <a:t>Spring Boot comes with the concept of </a:t>
            </a:r>
            <a:r>
              <a:rPr lang="en-GB" sz="1200" b="1" dirty="0">
                <a:solidFill>
                  <a:srgbClr val="333333"/>
                </a:solidFill>
                <a:ea typeface="+mn-lt"/>
                <a:cs typeface="+mn-lt"/>
              </a:rPr>
              <a:t>starter</a:t>
            </a:r>
            <a:r>
              <a:rPr lang="en-GB" sz="1200" dirty="0">
                <a:solidFill>
                  <a:srgbClr val="333333"/>
                </a:solidFill>
                <a:ea typeface="+mn-lt"/>
                <a:cs typeface="+mn-lt"/>
              </a:rPr>
              <a:t> in pom.xml file that internally takes care of downloading the dependencies </a:t>
            </a:r>
            <a:r>
              <a:rPr lang="en-GB" sz="1200" b="1" dirty="0">
                <a:solidFill>
                  <a:srgbClr val="333333"/>
                </a:solidFill>
                <a:ea typeface="+mn-lt"/>
                <a:cs typeface="+mn-lt"/>
              </a:rPr>
              <a:t>JARs</a:t>
            </a:r>
            <a:r>
              <a:rPr lang="en-GB" sz="1200" dirty="0">
                <a:solidFill>
                  <a:srgbClr val="333333"/>
                </a:solidFill>
                <a:ea typeface="+mn-lt"/>
                <a:cs typeface="+mn-lt"/>
              </a:rPr>
              <a:t> based on Spring Boot Requirement.</a:t>
            </a:r>
            <a:endParaRPr lang="en-GB" sz="1200" dirty="0">
              <a:solidFill>
                <a:srgbClr val="333333"/>
              </a:solidFill>
              <a:ea typeface="Calibri"/>
              <a:cs typeface="Calibri"/>
            </a:endParaRPr>
          </a:p>
        </p:txBody>
      </p:sp>
    </p:spTree>
    <p:extLst>
      <p:ext uri="{BB962C8B-B14F-4D97-AF65-F5344CB8AC3E}">
        <p14:creationId xmlns:p14="http://schemas.microsoft.com/office/powerpoint/2010/main" val="3642492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B2F3-D565-9B0F-E822-AF77A55D988F}"/>
              </a:ext>
            </a:extLst>
          </p:cNvPr>
          <p:cNvSpPr>
            <a:spLocks noGrp="1"/>
          </p:cNvSpPr>
          <p:nvPr>
            <p:ph type="title"/>
          </p:nvPr>
        </p:nvSpPr>
        <p:spPr>
          <a:xfrm>
            <a:off x="838200" y="365125"/>
            <a:ext cx="10515600" cy="667195"/>
          </a:xfrm>
        </p:spPr>
        <p:txBody>
          <a:bodyPr>
            <a:normAutofit fontScale="90000"/>
          </a:bodyPr>
          <a:lstStyle/>
          <a:p>
            <a:endParaRPr lang="en-GB"/>
          </a:p>
        </p:txBody>
      </p:sp>
      <p:sp>
        <p:nvSpPr>
          <p:cNvPr id="3" name="Content Placeholder 2">
            <a:extLst>
              <a:ext uri="{FF2B5EF4-FFF2-40B4-BE49-F238E27FC236}">
                <a16:creationId xmlns:a16="http://schemas.microsoft.com/office/drawing/2014/main" id="{DC51DD64-794B-D035-23C5-15955C10DAD2}"/>
              </a:ext>
            </a:extLst>
          </p:cNvPr>
          <p:cNvSpPr>
            <a:spLocks noGrp="1"/>
          </p:cNvSpPr>
          <p:nvPr>
            <p:ph idx="1"/>
          </p:nvPr>
        </p:nvSpPr>
        <p:spPr>
          <a:xfrm>
            <a:off x="777240" y="1081913"/>
            <a:ext cx="10576560" cy="5095050"/>
          </a:xfrm>
        </p:spPr>
        <p:txBody>
          <a:bodyPr vert="horz" lIns="91440" tIns="45720" rIns="91440" bIns="45720" rtlCol="0" anchor="t">
            <a:normAutofit/>
          </a:bodyPr>
          <a:lstStyle/>
          <a:p>
            <a:r>
              <a:rPr lang="en-GB" sz="1900" dirty="0">
                <a:solidFill>
                  <a:srgbClr val="610B38"/>
                </a:solidFill>
              </a:rPr>
              <a:t>Spring Boot vs. Spring MVC</a:t>
            </a:r>
            <a:endParaRPr lang="en-GB" dirty="0">
              <a:cs typeface="Calibri"/>
            </a:endParaRPr>
          </a:p>
          <a:p>
            <a:r>
              <a:rPr lang="en-GB" sz="1200" b="1" dirty="0">
                <a:solidFill>
                  <a:srgbClr val="333333"/>
                </a:solidFill>
                <a:ea typeface="+mn-lt"/>
                <a:cs typeface="+mn-lt"/>
              </a:rPr>
              <a:t>Spring MVC:</a:t>
            </a:r>
            <a:r>
              <a:rPr lang="en-GB" sz="1200" dirty="0">
                <a:solidFill>
                  <a:srgbClr val="333333"/>
                </a:solidFill>
                <a:ea typeface="+mn-lt"/>
                <a:cs typeface="+mn-lt"/>
              </a:rPr>
              <a:t> Spring MVC is a Web MVC Framework for building web applications. It contains a lot of configuration files for various capabilities. It is an HTTP oriented web application development framework.</a:t>
            </a:r>
            <a:endParaRPr lang="en-GB" sz="1900" dirty="0">
              <a:solidFill>
                <a:srgbClr val="610B38"/>
              </a:solidFill>
              <a:cs typeface="Calibri"/>
            </a:endParaRPr>
          </a:p>
          <a:p>
            <a:r>
              <a:rPr lang="en-GB" sz="1200" dirty="0">
                <a:solidFill>
                  <a:srgbClr val="333333"/>
                </a:solidFill>
                <a:ea typeface="+mn-lt"/>
                <a:cs typeface="+mn-lt"/>
              </a:rPr>
              <a:t>Spring Boot and Spring MVC exist for different purposes. The primary comparison between Spring Boot and Spring MVC are discussed below:</a:t>
            </a:r>
            <a:endParaRPr lang="en-GB" sz="1200" dirty="0">
              <a:solidFill>
                <a:srgbClr val="333333"/>
              </a:solidFill>
              <a:cs typeface="Calibri"/>
            </a:endParaRPr>
          </a:p>
          <a:p>
            <a:r>
              <a:rPr lang="en-GB" sz="1200" b="1" dirty="0">
                <a:solidFill>
                  <a:srgbClr val="333333"/>
                </a:solidFill>
                <a:ea typeface="+mn-lt"/>
                <a:cs typeface="+mn-lt"/>
              </a:rPr>
              <a:t>Spring Boot</a:t>
            </a:r>
            <a:r>
              <a:rPr lang="en-GB" sz="1200">
                <a:solidFill>
                  <a:srgbClr val="333333"/>
                </a:solidFill>
                <a:ea typeface="+mn-lt"/>
                <a:cs typeface="+mn-lt"/>
              </a:rPr>
              <a:t> : is a module of Spring for packaging the Spring-based application with sensible </a:t>
            </a:r>
            <a:r>
              <a:rPr lang="en-GB" sz="1200" dirty="0">
                <a:solidFill>
                  <a:srgbClr val="333333"/>
                </a:solidFill>
                <a:ea typeface="+mn-lt"/>
                <a:cs typeface="+mn-lt"/>
              </a:rPr>
              <a:t>defaults.</a:t>
            </a:r>
            <a:endParaRPr lang="en-GB" sz="1200" dirty="0">
              <a:solidFill>
                <a:srgbClr val="333333"/>
              </a:solidFill>
              <a:cs typeface="Calibri"/>
            </a:endParaRPr>
          </a:p>
          <a:p>
            <a:r>
              <a:rPr lang="en-GB" sz="1200" b="1" dirty="0">
                <a:solidFill>
                  <a:srgbClr val="333333"/>
                </a:solidFill>
                <a:ea typeface="+mn-lt"/>
                <a:cs typeface="+mn-lt"/>
              </a:rPr>
              <a:t>Spring MVC</a:t>
            </a:r>
            <a:r>
              <a:rPr lang="en-GB" sz="1200">
                <a:solidFill>
                  <a:srgbClr val="333333"/>
                </a:solidFill>
                <a:ea typeface="+mn-lt"/>
                <a:cs typeface="+mn-lt"/>
              </a:rPr>
              <a:t> : is a model view controller-based web framework under the Spring </a:t>
            </a:r>
            <a:r>
              <a:rPr lang="en-GB" sz="1200" dirty="0">
                <a:solidFill>
                  <a:srgbClr val="333333"/>
                </a:solidFill>
                <a:ea typeface="+mn-lt"/>
                <a:cs typeface="+mn-lt"/>
              </a:rPr>
              <a:t>framework.</a:t>
            </a:r>
            <a:endParaRPr lang="en-GB" sz="1200" dirty="0">
              <a:solidFill>
                <a:srgbClr val="333333"/>
              </a:solidFill>
              <a:cs typeface="Calibri"/>
            </a:endParaRPr>
          </a:p>
          <a:p>
            <a:r>
              <a:rPr lang="en-GB" sz="1200" b="1" dirty="0">
                <a:solidFill>
                  <a:srgbClr val="333333"/>
                </a:solidFill>
                <a:cs typeface="Calibri"/>
              </a:rPr>
              <a:t>Spring Boot</a:t>
            </a:r>
            <a:r>
              <a:rPr lang="en-GB" sz="1200" dirty="0">
                <a:solidFill>
                  <a:srgbClr val="333333"/>
                </a:solidFill>
                <a:cs typeface="Calibri"/>
              </a:rPr>
              <a:t> </a:t>
            </a:r>
            <a:r>
              <a:rPr lang="en-GB" sz="1200">
                <a:solidFill>
                  <a:srgbClr val="333333"/>
                </a:solidFill>
                <a:ea typeface="+mn-lt"/>
                <a:cs typeface="+mn-lt"/>
              </a:rPr>
              <a:t>: </a:t>
            </a:r>
            <a:r>
              <a:rPr lang="en-GB" sz="1200" dirty="0">
                <a:solidFill>
                  <a:srgbClr val="333333"/>
                </a:solidFill>
                <a:ea typeface="+mn-lt"/>
                <a:cs typeface="+mn-lt"/>
              </a:rPr>
              <a:t>It provides default configurations to build </a:t>
            </a:r>
            <a:r>
              <a:rPr lang="en-GB" sz="1200" b="1" dirty="0">
                <a:solidFill>
                  <a:srgbClr val="333333"/>
                </a:solidFill>
                <a:ea typeface="+mn-lt"/>
                <a:cs typeface="+mn-lt"/>
              </a:rPr>
              <a:t>Spring-powered</a:t>
            </a:r>
            <a:r>
              <a:rPr lang="en-GB" sz="1200" dirty="0">
                <a:solidFill>
                  <a:srgbClr val="333333"/>
                </a:solidFill>
                <a:ea typeface="+mn-lt"/>
                <a:cs typeface="+mn-lt"/>
              </a:rPr>
              <a:t> framework.</a:t>
            </a:r>
          </a:p>
          <a:p>
            <a:r>
              <a:rPr lang="en-GB" sz="1200" b="1" dirty="0">
                <a:solidFill>
                  <a:srgbClr val="333333"/>
                </a:solidFill>
                <a:cs typeface="Calibri"/>
              </a:rPr>
              <a:t>Spring MVC</a:t>
            </a:r>
            <a:r>
              <a:rPr lang="en-GB" sz="1200" dirty="0">
                <a:solidFill>
                  <a:srgbClr val="333333"/>
                </a:solidFill>
                <a:cs typeface="Calibri"/>
              </a:rPr>
              <a:t> </a:t>
            </a:r>
            <a:r>
              <a:rPr lang="en-GB" sz="1200" dirty="0">
                <a:solidFill>
                  <a:srgbClr val="333333"/>
                </a:solidFill>
                <a:ea typeface="+mn-lt"/>
                <a:cs typeface="+mn-lt"/>
              </a:rPr>
              <a:t>: It provides </a:t>
            </a:r>
            <a:r>
              <a:rPr lang="en-GB" sz="1200" b="1" dirty="0">
                <a:solidFill>
                  <a:srgbClr val="333333"/>
                </a:solidFill>
                <a:ea typeface="+mn-lt"/>
                <a:cs typeface="+mn-lt"/>
              </a:rPr>
              <a:t>ready to use</a:t>
            </a:r>
            <a:r>
              <a:rPr lang="en-GB" sz="1200" dirty="0">
                <a:solidFill>
                  <a:srgbClr val="333333"/>
                </a:solidFill>
                <a:ea typeface="+mn-lt"/>
                <a:cs typeface="+mn-lt"/>
              </a:rPr>
              <a:t> features for building a web application.</a:t>
            </a:r>
            <a:endParaRPr lang="en-GB" sz="1200" dirty="0">
              <a:solidFill>
                <a:srgbClr val="333333"/>
              </a:solidFill>
              <a:cs typeface="Calibri"/>
            </a:endParaRPr>
          </a:p>
          <a:p>
            <a:r>
              <a:rPr lang="en-GB" sz="1200" b="1" dirty="0">
                <a:solidFill>
                  <a:srgbClr val="333333"/>
                </a:solidFill>
                <a:cs typeface="Calibri"/>
              </a:rPr>
              <a:t>Spring Boot</a:t>
            </a:r>
            <a:r>
              <a:rPr lang="en-GB" sz="1200" dirty="0">
                <a:solidFill>
                  <a:srgbClr val="333333"/>
                </a:solidFill>
                <a:cs typeface="Calibri"/>
              </a:rPr>
              <a:t> : </a:t>
            </a:r>
            <a:r>
              <a:rPr lang="en-GB" sz="1200" dirty="0">
                <a:solidFill>
                  <a:srgbClr val="333333"/>
                </a:solidFill>
                <a:ea typeface="+mn-lt"/>
                <a:cs typeface="+mn-lt"/>
              </a:rPr>
              <a:t>There is no need to build configuration manually.</a:t>
            </a:r>
            <a:endParaRPr lang="en-GB" sz="1200" dirty="0">
              <a:solidFill>
                <a:srgbClr val="333333"/>
              </a:solidFill>
              <a:cs typeface="Calibri"/>
            </a:endParaRPr>
          </a:p>
          <a:p>
            <a:r>
              <a:rPr lang="en-GB" sz="1200" b="1" dirty="0">
                <a:solidFill>
                  <a:srgbClr val="333333"/>
                </a:solidFill>
                <a:cs typeface="Calibri"/>
              </a:rPr>
              <a:t>Spring MVC</a:t>
            </a:r>
            <a:r>
              <a:rPr lang="en-GB" sz="1200" dirty="0">
                <a:solidFill>
                  <a:srgbClr val="333333"/>
                </a:solidFill>
                <a:cs typeface="Calibri"/>
              </a:rPr>
              <a:t> : </a:t>
            </a:r>
            <a:r>
              <a:rPr lang="en-GB" sz="1200" dirty="0">
                <a:solidFill>
                  <a:srgbClr val="333333"/>
                </a:solidFill>
                <a:ea typeface="+mn-lt"/>
                <a:cs typeface="+mn-lt"/>
              </a:rPr>
              <a:t>It requires build configuration manually.</a:t>
            </a:r>
            <a:endParaRPr lang="en-GB" sz="1200" dirty="0">
              <a:solidFill>
                <a:srgbClr val="333333"/>
              </a:solidFill>
              <a:cs typeface="Calibri"/>
            </a:endParaRPr>
          </a:p>
          <a:p>
            <a:r>
              <a:rPr lang="en-GB" sz="1200" b="1" dirty="0">
                <a:solidFill>
                  <a:srgbClr val="333333"/>
                </a:solidFill>
                <a:cs typeface="Calibri"/>
              </a:rPr>
              <a:t>Spring Boot :</a:t>
            </a:r>
            <a:r>
              <a:rPr lang="en-GB" sz="1200" dirty="0">
                <a:solidFill>
                  <a:srgbClr val="333333"/>
                </a:solidFill>
                <a:cs typeface="Calibri"/>
              </a:rPr>
              <a:t> </a:t>
            </a:r>
            <a:r>
              <a:rPr lang="en-GB" sz="1200" dirty="0">
                <a:solidFill>
                  <a:srgbClr val="333333"/>
                </a:solidFill>
                <a:ea typeface="+mn-lt"/>
                <a:cs typeface="+mn-lt"/>
              </a:rPr>
              <a:t>It avoids boilerplate code and wraps dependencies together in a single unit.</a:t>
            </a:r>
          </a:p>
          <a:p>
            <a:r>
              <a:rPr lang="en-GB" sz="1200" b="1" dirty="0">
                <a:solidFill>
                  <a:srgbClr val="333333"/>
                </a:solidFill>
                <a:cs typeface="Calibri"/>
              </a:rPr>
              <a:t>Spring MVC</a:t>
            </a:r>
            <a:r>
              <a:rPr lang="en-GB" sz="1200" dirty="0">
                <a:solidFill>
                  <a:srgbClr val="333333"/>
                </a:solidFill>
                <a:cs typeface="Calibri"/>
              </a:rPr>
              <a:t> : </a:t>
            </a:r>
            <a:r>
              <a:rPr lang="en-GB" sz="1200" dirty="0">
                <a:solidFill>
                  <a:srgbClr val="333333"/>
                </a:solidFill>
                <a:ea typeface="+mn-lt"/>
                <a:cs typeface="+mn-lt"/>
              </a:rPr>
              <a:t>It specifies each dependency separately.</a:t>
            </a:r>
            <a:endParaRPr lang="en-GB" sz="1200" dirty="0">
              <a:solidFill>
                <a:srgbClr val="333333"/>
              </a:solidFill>
              <a:cs typeface="Calibri"/>
            </a:endParaRPr>
          </a:p>
          <a:p>
            <a:r>
              <a:rPr lang="en-GB" sz="1200" b="1">
                <a:solidFill>
                  <a:srgbClr val="333333"/>
                </a:solidFill>
                <a:cs typeface="Calibri"/>
              </a:rPr>
              <a:t>Spring Boot </a:t>
            </a:r>
            <a:r>
              <a:rPr lang="en-GB" sz="1200">
                <a:solidFill>
                  <a:srgbClr val="333333"/>
                </a:solidFill>
                <a:cs typeface="Calibri"/>
              </a:rPr>
              <a:t>: </a:t>
            </a:r>
            <a:r>
              <a:rPr lang="en-GB" sz="1200">
                <a:solidFill>
                  <a:srgbClr val="333333"/>
                </a:solidFill>
                <a:ea typeface="+mn-lt"/>
                <a:cs typeface="+mn-lt"/>
              </a:rPr>
              <a:t>It </a:t>
            </a:r>
            <a:r>
              <a:rPr lang="en-GB" sz="1200" b="1">
                <a:solidFill>
                  <a:srgbClr val="333333"/>
                </a:solidFill>
                <a:ea typeface="+mn-lt"/>
                <a:cs typeface="+mn-lt"/>
              </a:rPr>
              <a:t>reduces</a:t>
            </a:r>
            <a:r>
              <a:rPr lang="en-GB" sz="1200">
                <a:solidFill>
                  <a:srgbClr val="333333"/>
                </a:solidFill>
                <a:ea typeface="+mn-lt"/>
                <a:cs typeface="+mn-lt"/>
              </a:rPr>
              <a:t> development time and increases productivity.</a:t>
            </a:r>
            <a:endParaRPr lang="en-GB" sz="1200" dirty="0">
              <a:solidFill>
                <a:srgbClr val="333333"/>
              </a:solidFill>
              <a:ea typeface="+mn-lt"/>
              <a:cs typeface="+mn-lt"/>
            </a:endParaRPr>
          </a:p>
          <a:p>
            <a:r>
              <a:rPr lang="en-GB" sz="1200" b="1">
                <a:solidFill>
                  <a:srgbClr val="333333"/>
                </a:solidFill>
                <a:cs typeface="Calibri"/>
              </a:rPr>
              <a:t>Spring MVC</a:t>
            </a:r>
            <a:r>
              <a:rPr lang="en-GB" sz="1200">
                <a:solidFill>
                  <a:srgbClr val="333333"/>
                </a:solidFill>
                <a:cs typeface="Calibri"/>
              </a:rPr>
              <a:t> : </a:t>
            </a:r>
            <a:r>
              <a:rPr lang="en-GB" sz="1200">
                <a:solidFill>
                  <a:srgbClr val="333333"/>
                </a:solidFill>
                <a:ea typeface="+mn-lt"/>
                <a:cs typeface="+mn-lt"/>
              </a:rPr>
              <a:t>It takes </a:t>
            </a:r>
            <a:r>
              <a:rPr lang="en-GB" sz="1200" b="1">
                <a:solidFill>
                  <a:srgbClr val="333333"/>
                </a:solidFill>
                <a:ea typeface="+mn-lt"/>
                <a:cs typeface="+mn-lt"/>
              </a:rPr>
              <a:t>more</a:t>
            </a:r>
            <a:r>
              <a:rPr lang="en-GB" sz="1200">
                <a:solidFill>
                  <a:srgbClr val="333333"/>
                </a:solidFill>
                <a:ea typeface="+mn-lt"/>
                <a:cs typeface="+mn-lt"/>
              </a:rPr>
              <a:t> time to achieve the same.</a:t>
            </a:r>
            <a:endParaRPr lang="en-GB" sz="1200" dirty="0">
              <a:solidFill>
                <a:srgbClr val="333333"/>
              </a:solidFill>
              <a:ea typeface="+mn-lt"/>
              <a:cs typeface="+mn-lt"/>
            </a:endParaRPr>
          </a:p>
          <a:p>
            <a:endParaRPr lang="en-GB" dirty="0">
              <a:cs typeface="Calibri"/>
            </a:endParaRPr>
          </a:p>
        </p:txBody>
      </p:sp>
    </p:spTree>
    <p:extLst>
      <p:ext uri="{BB962C8B-B14F-4D97-AF65-F5344CB8AC3E}">
        <p14:creationId xmlns:p14="http://schemas.microsoft.com/office/powerpoint/2010/main" val="37146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A04F-3785-4214-EDCB-ACC50EFB9FF9}"/>
              </a:ext>
            </a:extLst>
          </p:cNvPr>
          <p:cNvSpPr>
            <a:spLocks noGrp="1"/>
          </p:cNvSpPr>
          <p:nvPr>
            <p:ph type="title"/>
          </p:nvPr>
        </p:nvSpPr>
        <p:spPr>
          <a:xfrm>
            <a:off x="838200" y="365125"/>
            <a:ext cx="10515600" cy="350203"/>
          </a:xfrm>
        </p:spPr>
        <p:txBody>
          <a:bodyPr>
            <a:normAutofit fontScale="90000"/>
          </a:bodyPr>
          <a:lstStyle/>
          <a:p>
            <a:endParaRPr lang="en-GB"/>
          </a:p>
        </p:txBody>
      </p:sp>
      <p:sp>
        <p:nvSpPr>
          <p:cNvPr id="3" name="Content Placeholder 2">
            <a:extLst>
              <a:ext uri="{FF2B5EF4-FFF2-40B4-BE49-F238E27FC236}">
                <a16:creationId xmlns:a16="http://schemas.microsoft.com/office/drawing/2014/main" id="{5AFE0E2D-E470-B044-2D3B-422878941FA6}"/>
              </a:ext>
            </a:extLst>
          </p:cNvPr>
          <p:cNvSpPr>
            <a:spLocks noGrp="1"/>
          </p:cNvSpPr>
          <p:nvPr>
            <p:ph idx="1"/>
          </p:nvPr>
        </p:nvSpPr>
        <p:spPr>
          <a:xfrm>
            <a:off x="663854" y="702378"/>
            <a:ext cx="10515600" cy="5290122"/>
          </a:xfrm>
        </p:spPr>
        <p:txBody>
          <a:bodyPr vert="horz" lIns="91440" tIns="45720" rIns="91440" bIns="45720" rtlCol="0" anchor="t">
            <a:normAutofit/>
          </a:bodyPr>
          <a:lstStyle/>
          <a:p>
            <a:r>
              <a:rPr lang="en-GB" sz="2200" dirty="0">
                <a:solidFill>
                  <a:srgbClr val="610B38"/>
                </a:solidFill>
              </a:rPr>
              <a:t>Spring Boot Architecture</a:t>
            </a:r>
            <a:endParaRPr lang="en-GB" dirty="0">
              <a:cs typeface="Calibri" panose="020F0502020204030204"/>
            </a:endParaRPr>
          </a:p>
          <a:p>
            <a:pPr algn="just"/>
            <a:r>
              <a:rPr lang="en-GB" sz="1200" dirty="0">
                <a:solidFill>
                  <a:srgbClr val="333333"/>
                </a:solidFill>
                <a:ea typeface="+mn-lt"/>
                <a:cs typeface="+mn-lt"/>
              </a:rPr>
              <a:t>Spring Boot is a module of the Spring Framework. It is used to create stand-alone, production-grade Spring Based Applications with minimum efforts. It is developed on top of the core Spring Framework.</a:t>
            </a:r>
            <a:endParaRPr lang="en-GB" dirty="0">
              <a:cs typeface="Calibri"/>
            </a:endParaRPr>
          </a:p>
          <a:p>
            <a:pPr algn="just"/>
            <a:r>
              <a:rPr lang="en-GB" sz="1200" dirty="0">
                <a:solidFill>
                  <a:srgbClr val="333333"/>
                </a:solidFill>
                <a:ea typeface="+mn-lt"/>
                <a:cs typeface="+mn-lt"/>
              </a:rPr>
              <a:t>Spring Boot follows a layered architecture in which each layer communicates with the layer directly below or above (hierarchical structure) it.</a:t>
            </a:r>
            <a:endParaRPr lang="en-GB" dirty="0"/>
          </a:p>
          <a:p>
            <a:pPr algn="just"/>
            <a:r>
              <a:rPr lang="en-GB" sz="1200" dirty="0">
                <a:solidFill>
                  <a:srgbClr val="333333"/>
                </a:solidFill>
                <a:ea typeface="+mn-lt"/>
                <a:cs typeface="+mn-lt"/>
              </a:rPr>
              <a:t>Before understanding the </a:t>
            </a:r>
            <a:r>
              <a:rPr lang="en-GB" sz="1200" b="1" dirty="0">
                <a:solidFill>
                  <a:srgbClr val="333333"/>
                </a:solidFill>
                <a:ea typeface="+mn-lt"/>
                <a:cs typeface="+mn-lt"/>
              </a:rPr>
              <a:t>Spring Boot Architecture</a:t>
            </a:r>
            <a:r>
              <a:rPr lang="en-GB" sz="1200" dirty="0">
                <a:solidFill>
                  <a:srgbClr val="333333"/>
                </a:solidFill>
                <a:ea typeface="+mn-lt"/>
                <a:cs typeface="+mn-lt"/>
              </a:rPr>
              <a:t>, we must know the different layers and classes present in it. There are </a:t>
            </a:r>
            <a:r>
              <a:rPr lang="en-GB" sz="1200" b="1" dirty="0">
                <a:solidFill>
                  <a:srgbClr val="333333"/>
                </a:solidFill>
                <a:ea typeface="+mn-lt"/>
                <a:cs typeface="+mn-lt"/>
              </a:rPr>
              <a:t>four</a:t>
            </a:r>
            <a:r>
              <a:rPr lang="en-GB" sz="1200" dirty="0">
                <a:solidFill>
                  <a:srgbClr val="333333"/>
                </a:solidFill>
                <a:ea typeface="+mn-lt"/>
                <a:cs typeface="+mn-lt"/>
              </a:rPr>
              <a:t> layers in Spring Boot as follows:</a:t>
            </a:r>
            <a:endParaRPr lang="en-GB" dirty="0"/>
          </a:p>
          <a:p>
            <a:pPr algn="just"/>
            <a:r>
              <a:rPr lang="en-GB" sz="1200" b="1" dirty="0">
                <a:solidFill>
                  <a:srgbClr val="000000"/>
                </a:solidFill>
                <a:ea typeface="+mn-lt"/>
                <a:cs typeface="+mn-lt"/>
              </a:rPr>
              <a:t>Presentation Layer</a:t>
            </a:r>
            <a:endParaRPr lang="en-GB" sz="1200" dirty="0">
              <a:solidFill>
                <a:srgbClr val="333333"/>
              </a:solidFill>
              <a:cs typeface="Calibri"/>
            </a:endParaRPr>
          </a:p>
          <a:p>
            <a:pPr algn="just"/>
            <a:r>
              <a:rPr lang="en-GB" sz="1200" b="1" dirty="0">
                <a:solidFill>
                  <a:srgbClr val="000000"/>
                </a:solidFill>
                <a:ea typeface="+mn-lt"/>
                <a:cs typeface="+mn-lt"/>
              </a:rPr>
              <a:t>Business Layer</a:t>
            </a:r>
            <a:endParaRPr lang="en-GB" dirty="0"/>
          </a:p>
          <a:p>
            <a:pPr algn="just"/>
            <a:r>
              <a:rPr lang="en-GB" sz="1200" b="1" dirty="0">
                <a:solidFill>
                  <a:srgbClr val="000000"/>
                </a:solidFill>
                <a:ea typeface="+mn-lt"/>
                <a:cs typeface="+mn-lt"/>
              </a:rPr>
              <a:t>Persistence Layer</a:t>
            </a:r>
            <a:endParaRPr lang="en-GB" dirty="0"/>
          </a:p>
          <a:p>
            <a:pPr algn="just"/>
            <a:r>
              <a:rPr lang="en-GB" sz="1200" b="1" dirty="0">
                <a:solidFill>
                  <a:srgbClr val="000000"/>
                </a:solidFill>
                <a:ea typeface="+mn-lt"/>
                <a:cs typeface="+mn-lt"/>
              </a:rPr>
              <a:t>Database Layer</a:t>
            </a:r>
            <a:endParaRPr lang="en-GB" dirty="0"/>
          </a:p>
          <a:p>
            <a:pPr algn="just"/>
            <a:endParaRPr lang="en-GB" sz="1200" dirty="0">
              <a:solidFill>
                <a:srgbClr val="333333"/>
              </a:solidFill>
              <a:cs typeface="Calibri"/>
            </a:endParaRPr>
          </a:p>
          <a:p>
            <a:endParaRPr lang="en-GB" dirty="0">
              <a:cs typeface="Calibri"/>
            </a:endParaRPr>
          </a:p>
          <a:p>
            <a:endParaRPr lang="en-GB" dirty="0">
              <a:cs typeface="Calibri"/>
            </a:endParaRPr>
          </a:p>
        </p:txBody>
      </p:sp>
      <p:pic>
        <p:nvPicPr>
          <p:cNvPr id="4" name="Picture 3" descr="Spring Boot Architecture">
            <a:extLst>
              <a:ext uri="{FF2B5EF4-FFF2-40B4-BE49-F238E27FC236}">
                <a16:creationId xmlns:a16="http://schemas.microsoft.com/office/drawing/2014/main" id="{70AE6298-2D13-F415-77E6-10094A000315}"/>
              </a:ext>
            </a:extLst>
          </p:cNvPr>
          <p:cNvPicPr>
            <a:picLocks noChangeAspect="1"/>
          </p:cNvPicPr>
          <p:nvPr/>
        </p:nvPicPr>
        <p:blipFill>
          <a:blip r:embed="rId2"/>
          <a:stretch>
            <a:fillRect/>
          </a:stretch>
        </p:blipFill>
        <p:spPr>
          <a:xfrm>
            <a:off x="4239490" y="3039842"/>
            <a:ext cx="3720715" cy="2979650"/>
          </a:xfrm>
          <a:prstGeom prst="rect">
            <a:avLst/>
          </a:prstGeom>
        </p:spPr>
      </p:pic>
    </p:spTree>
    <p:extLst>
      <p:ext uri="{BB962C8B-B14F-4D97-AF65-F5344CB8AC3E}">
        <p14:creationId xmlns:p14="http://schemas.microsoft.com/office/powerpoint/2010/main" val="2596562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B97F-A231-BBCB-122F-001EA20C0426}"/>
              </a:ext>
            </a:extLst>
          </p:cNvPr>
          <p:cNvSpPr>
            <a:spLocks noGrp="1"/>
          </p:cNvSpPr>
          <p:nvPr>
            <p:ph type="title"/>
          </p:nvPr>
        </p:nvSpPr>
        <p:spPr>
          <a:xfrm>
            <a:off x="915169" y="365125"/>
            <a:ext cx="10292327" cy="316583"/>
          </a:xfrm>
        </p:spPr>
        <p:txBody>
          <a:bodyPr>
            <a:normAutofit fontScale="90000"/>
          </a:bodyPr>
          <a:lstStyle/>
          <a:p>
            <a:endParaRPr lang="en-GB"/>
          </a:p>
        </p:txBody>
      </p:sp>
      <p:sp>
        <p:nvSpPr>
          <p:cNvPr id="3" name="Content Placeholder 2">
            <a:extLst>
              <a:ext uri="{FF2B5EF4-FFF2-40B4-BE49-F238E27FC236}">
                <a16:creationId xmlns:a16="http://schemas.microsoft.com/office/drawing/2014/main" id="{3AA64E4D-4B70-54A5-AFBC-573D3658B4B2}"/>
              </a:ext>
            </a:extLst>
          </p:cNvPr>
          <p:cNvSpPr>
            <a:spLocks noGrp="1"/>
          </p:cNvSpPr>
          <p:nvPr>
            <p:ph idx="1"/>
          </p:nvPr>
        </p:nvSpPr>
        <p:spPr>
          <a:xfrm>
            <a:off x="822807" y="932777"/>
            <a:ext cx="10530993" cy="5244186"/>
          </a:xfrm>
        </p:spPr>
        <p:txBody>
          <a:bodyPr vert="horz" lIns="91440" tIns="45720" rIns="91440" bIns="45720" rtlCol="0" anchor="t">
            <a:normAutofit/>
          </a:bodyPr>
          <a:lstStyle/>
          <a:p>
            <a:r>
              <a:rPr lang="en-GB" sz="1200" b="1" dirty="0">
                <a:solidFill>
                  <a:srgbClr val="333333"/>
                </a:solidFill>
                <a:ea typeface="+mn-lt"/>
                <a:cs typeface="+mn-lt"/>
              </a:rPr>
              <a:t>Presentation Layer:</a:t>
            </a:r>
            <a:r>
              <a:rPr lang="en-GB" sz="1200" dirty="0">
                <a:solidFill>
                  <a:srgbClr val="333333"/>
                </a:solidFill>
                <a:ea typeface="+mn-lt"/>
                <a:cs typeface="+mn-lt"/>
              </a:rPr>
              <a:t> The presentation layer handles the HTTP requests, translates the JSON parameter to object, and authenticates the request and transfer it to the business layer. In short, it consists of </a:t>
            </a:r>
            <a:r>
              <a:rPr lang="en-GB" sz="1200" b="1" dirty="0">
                <a:solidFill>
                  <a:srgbClr val="333333"/>
                </a:solidFill>
                <a:ea typeface="+mn-lt"/>
                <a:cs typeface="+mn-lt"/>
              </a:rPr>
              <a:t>views</a:t>
            </a:r>
            <a:r>
              <a:rPr lang="en-GB" sz="1200" dirty="0">
                <a:solidFill>
                  <a:srgbClr val="333333"/>
                </a:solidFill>
                <a:ea typeface="+mn-lt"/>
                <a:cs typeface="+mn-lt"/>
              </a:rPr>
              <a:t> i.e., frontend part.</a:t>
            </a:r>
          </a:p>
          <a:p>
            <a:pPr algn="just"/>
            <a:r>
              <a:rPr lang="en-GB" sz="1200" b="1" dirty="0">
                <a:solidFill>
                  <a:srgbClr val="333333"/>
                </a:solidFill>
                <a:ea typeface="+mn-lt"/>
                <a:cs typeface="+mn-lt"/>
              </a:rPr>
              <a:t>Business Layer:</a:t>
            </a:r>
            <a:r>
              <a:rPr lang="en-GB" sz="1200" dirty="0">
                <a:solidFill>
                  <a:srgbClr val="333333"/>
                </a:solidFill>
                <a:ea typeface="+mn-lt"/>
                <a:cs typeface="+mn-lt"/>
              </a:rPr>
              <a:t> The business layer handles all the </a:t>
            </a:r>
            <a:r>
              <a:rPr lang="en-GB" sz="1200" b="1" dirty="0">
                <a:solidFill>
                  <a:srgbClr val="333333"/>
                </a:solidFill>
                <a:ea typeface="+mn-lt"/>
                <a:cs typeface="+mn-lt"/>
              </a:rPr>
              <a:t>business logic</a:t>
            </a:r>
            <a:r>
              <a:rPr lang="en-GB" sz="1200" dirty="0">
                <a:solidFill>
                  <a:srgbClr val="333333"/>
                </a:solidFill>
                <a:ea typeface="+mn-lt"/>
                <a:cs typeface="+mn-lt"/>
              </a:rPr>
              <a:t>. It consists of service classes and uses services provided by data access layers. It also performs </a:t>
            </a:r>
            <a:r>
              <a:rPr lang="en-GB" sz="1200" b="1" dirty="0">
                <a:solidFill>
                  <a:srgbClr val="333333"/>
                </a:solidFill>
                <a:ea typeface="+mn-lt"/>
                <a:cs typeface="+mn-lt"/>
              </a:rPr>
              <a:t>authorization</a:t>
            </a:r>
            <a:r>
              <a:rPr lang="en-GB" sz="1200" dirty="0">
                <a:solidFill>
                  <a:srgbClr val="333333"/>
                </a:solidFill>
                <a:ea typeface="+mn-lt"/>
                <a:cs typeface="+mn-lt"/>
              </a:rPr>
              <a:t> and </a:t>
            </a:r>
            <a:r>
              <a:rPr lang="en-GB" sz="1200" b="1" dirty="0">
                <a:solidFill>
                  <a:srgbClr val="333333"/>
                </a:solidFill>
                <a:ea typeface="+mn-lt"/>
                <a:cs typeface="+mn-lt"/>
              </a:rPr>
              <a:t>validation</a:t>
            </a:r>
            <a:r>
              <a:rPr lang="en-GB" sz="1200" dirty="0">
                <a:solidFill>
                  <a:srgbClr val="333333"/>
                </a:solidFill>
                <a:ea typeface="+mn-lt"/>
                <a:cs typeface="+mn-lt"/>
              </a:rPr>
              <a:t>.</a:t>
            </a:r>
            <a:endParaRPr lang="en-GB" sz="1200" dirty="0">
              <a:solidFill>
                <a:srgbClr val="333333"/>
              </a:solidFill>
              <a:cs typeface="Calibri"/>
            </a:endParaRPr>
          </a:p>
          <a:p>
            <a:pPr algn="just"/>
            <a:r>
              <a:rPr lang="en-GB" sz="1200" b="1">
                <a:solidFill>
                  <a:srgbClr val="333333"/>
                </a:solidFill>
                <a:ea typeface="+mn-lt"/>
                <a:cs typeface="+mn-lt"/>
              </a:rPr>
              <a:t>Persistence Layer:</a:t>
            </a:r>
            <a:r>
              <a:rPr lang="en-GB" sz="1200">
                <a:solidFill>
                  <a:srgbClr val="333333"/>
                </a:solidFill>
                <a:ea typeface="+mn-lt"/>
                <a:cs typeface="+mn-lt"/>
              </a:rPr>
              <a:t> The persistence layer contains all the </a:t>
            </a:r>
            <a:r>
              <a:rPr lang="en-GB" sz="1200" b="1">
                <a:solidFill>
                  <a:srgbClr val="333333"/>
                </a:solidFill>
                <a:ea typeface="+mn-lt"/>
                <a:cs typeface="+mn-lt"/>
              </a:rPr>
              <a:t>storage logic</a:t>
            </a:r>
            <a:r>
              <a:rPr lang="en-GB" sz="1200">
                <a:solidFill>
                  <a:srgbClr val="333333"/>
                </a:solidFill>
                <a:ea typeface="+mn-lt"/>
                <a:cs typeface="+mn-lt"/>
              </a:rPr>
              <a:t> and translates business objects from and to database rows.</a:t>
            </a:r>
            <a:endParaRPr lang="en-GB"/>
          </a:p>
          <a:p>
            <a:pPr algn="just"/>
            <a:r>
              <a:rPr lang="en-GB" sz="1200" b="1" dirty="0">
                <a:solidFill>
                  <a:srgbClr val="333333"/>
                </a:solidFill>
                <a:ea typeface="+mn-lt"/>
                <a:cs typeface="+mn-lt"/>
              </a:rPr>
              <a:t>Database Layer:</a:t>
            </a:r>
            <a:r>
              <a:rPr lang="en-GB" sz="1200" dirty="0">
                <a:solidFill>
                  <a:srgbClr val="333333"/>
                </a:solidFill>
                <a:ea typeface="+mn-lt"/>
                <a:cs typeface="+mn-lt"/>
              </a:rPr>
              <a:t> In the database layer, </a:t>
            </a:r>
            <a:r>
              <a:rPr lang="en-GB" sz="1200" b="1" dirty="0">
                <a:solidFill>
                  <a:srgbClr val="333333"/>
                </a:solidFill>
                <a:ea typeface="+mn-lt"/>
                <a:cs typeface="+mn-lt"/>
              </a:rPr>
              <a:t>CRUD</a:t>
            </a:r>
            <a:r>
              <a:rPr lang="en-GB" sz="1200" dirty="0">
                <a:solidFill>
                  <a:srgbClr val="333333"/>
                </a:solidFill>
                <a:ea typeface="+mn-lt"/>
                <a:cs typeface="+mn-lt"/>
              </a:rPr>
              <a:t> (create, retrieve, update, delete) operations are performed.</a:t>
            </a:r>
            <a:endParaRPr lang="en-GB" dirty="0"/>
          </a:p>
          <a:p>
            <a:endParaRPr lang="en-GB" sz="1200" dirty="0">
              <a:solidFill>
                <a:srgbClr val="333333"/>
              </a:solidFill>
              <a:cs typeface="Calibri"/>
            </a:endParaRPr>
          </a:p>
        </p:txBody>
      </p:sp>
      <p:pic>
        <p:nvPicPr>
          <p:cNvPr id="4" name="Picture 3" descr="Spring Boot Architecture">
            <a:extLst>
              <a:ext uri="{FF2B5EF4-FFF2-40B4-BE49-F238E27FC236}">
                <a16:creationId xmlns:a16="http://schemas.microsoft.com/office/drawing/2014/main" id="{001F7A99-2981-1619-8881-01FAE3A0DA8D}"/>
              </a:ext>
            </a:extLst>
          </p:cNvPr>
          <p:cNvPicPr>
            <a:picLocks noChangeAspect="1"/>
          </p:cNvPicPr>
          <p:nvPr/>
        </p:nvPicPr>
        <p:blipFill>
          <a:blip r:embed="rId2"/>
          <a:stretch>
            <a:fillRect/>
          </a:stretch>
        </p:blipFill>
        <p:spPr>
          <a:xfrm>
            <a:off x="3400522" y="2760903"/>
            <a:ext cx="4436532" cy="2960254"/>
          </a:xfrm>
          <a:prstGeom prst="rect">
            <a:avLst/>
          </a:prstGeom>
        </p:spPr>
      </p:pic>
    </p:spTree>
    <p:extLst>
      <p:ext uri="{BB962C8B-B14F-4D97-AF65-F5344CB8AC3E}">
        <p14:creationId xmlns:p14="http://schemas.microsoft.com/office/powerpoint/2010/main" val="4277928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D90A0-B269-1F01-83AA-29087CAB277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EBF5E9E-A688-1F58-0DC3-0B77BC7ABEC1}"/>
              </a:ext>
            </a:extLst>
          </p:cNvPr>
          <p:cNvSpPr>
            <a:spLocks noGrp="1"/>
          </p:cNvSpPr>
          <p:nvPr>
            <p:ph idx="1"/>
          </p:nvPr>
        </p:nvSpPr>
        <p:spPr/>
        <p:txBody>
          <a:bodyPr vert="horz" lIns="91440" tIns="45720" rIns="91440" bIns="45720" rtlCol="0" anchor="t">
            <a:normAutofit/>
          </a:bodyPr>
          <a:lstStyle/>
          <a:p>
            <a:r>
              <a:rPr lang="en-GB" sz="1200" dirty="0">
                <a:ea typeface="Calibri"/>
                <a:cs typeface="Calibri"/>
              </a:rPr>
              <a:t>Class activity 5A – let's see how to bootstrap a spring boot project using both spring initializer and the IntelliJ Ultimate IDE</a:t>
            </a:r>
          </a:p>
          <a:p>
            <a:r>
              <a:rPr lang="en-GB" sz="1200" dirty="0">
                <a:ea typeface="Calibri"/>
                <a:cs typeface="Calibri"/>
              </a:rPr>
              <a:t>Class activity 6A  -- let's create a simple book-store</a:t>
            </a:r>
            <a:r>
              <a:rPr lang="en-GB" sz="1200">
                <a:ea typeface="Calibri"/>
                <a:cs typeface="Calibri"/>
              </a:rPr>
              <a:t> CRUD application to allow users create, read, update and delete book</a:t>
            </a:r>
          </a:p>
          <a:p>
            <a:r>
              <a:rPr lang="en-GB" sz="1200" dirty="0">
                <a:ea typeface="Calibri"/>
                <a:cs typeface="Calibri"/>
              </a:rPr>
              <a:t>Class exercise – practice! Practice!! Practice!!!</a:t>
            </a:r>
          </a:p>
          <a:p>
            <a:endParaRPr lang="en-GB" sz="1200" dirty="0">
              <a:solidFill>
                <a:srgbClr val="000000"/>
              </a:solidFill>
              <a:ea typeface="Calibri"/>
              <a:cs typeface="Calibri"/>
            </a:endParaRPr>
          </a:p>
        </p:txBody>
      </p:sp>
    </p:spTree>
    <p:extLst>
      <p:ext uri="{BB962C8B-B14F-4D97-AF65-F5344CB8AC3E}">
        <p14:creationId xmlns:p14="http://schemas.microsoft.com/office/powerpoint/2010/main" val="421505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2D5D-2695-230E-21F7-381BE9343100}"/>
              </a:ext>
            </a:extLst>
          </p:cNvPr>
          <p:cNvSpPr>
            <a:spLocks noGrp="1"/>
          </p:cNvSpPr>
          <p:nvPr>
            <p:ph type="title"/>
          </p:nvPr>
        </p:nvSpPr>
        <p:spPr/>
        <p:txBody>
          <a:bodyPr/>
          <a:lstStyle/>
          <a:p>
            <a:pPr algn="ctr"/>
            <a:r>
              <a:rPr lang="en-GB" dirty="0">
                <a:ea typeface="Calibri Light" panose="020F0302020204030204"/>
                <a:cs typeface="Calibri Light" panose="020F0302020204030204"/>
              </a:rPr>
              <a:t>Spring Framework</a:t>
            </a:r>
          </a:p>
        </p:txBody>
      </p:sp>
      <p:sp>
        <p:nvSpPr>
          <p:cNvPr id="3" name="Content Placeholder 2">
            <a:extLst>
              <a:ext uri="{FF2B5EF4-FFF2-40B4-BE49-F238E27FC236}">
                <a16:creationId xmlns:a16="http://schemas.microsoft.com/office/drawing/2014/main" id="{0C5E2E05-670A-8D43-339E-CE782FD13C23}"/>
              </a:ext>
            </a:extLst>
          </p:cNvPr>
          <p:cNvSpPr>
            <a:spLocks noGrp="1"/>
          </p:cNvSpPr>
          <p:nvPr>
            <p:ph idx="1"/>
          </p:nvPr>
        </p:nvSpPr>
        <p:spPr/>
        <p:txBody>
          <a:bodyPr vert="horz" lIns="91440" tIns="45720" rIns="91440" bIns="45720" rtlCol="0" anchor="t">
            <a:noAutofit/>
          </a:bodyPr>
          <a:lstStyle/>
          <a:p>
            <a:r>
              <a:rPr lang="en-GB" sz="1600" b="1" dirty="0">
                <a:ea typeface="Calibri"/>
                <a:cs typeface="Calibri"/>
              </a:rPr>
              <a:t>What is Spring framework ? </a:t>
            </a:r>
            <a:r>
              <a:rPr lang="en-GB" sz="1600" dirty="0">
                <a:ea typeface="Calibri"/>
                <a:cs typeface="Calibri"/>
              </a:rPr>
              <a:t>:-  the spring framework was developed in 2003 by Rod Johnson, it is an open-source framework for the java platform. It provides comprehensive infrastructure support for developing java applications. Spring aims to make java development easier by promoting good design practices such as modularity, loose coupling, and </a:t>
            </a:r>
            <a:r>
              <a:rPr lang="en-GB" sz="1600" b="1" dirty="0">
                <a:ea typeface="Calibri"/>
                <a:cs typeface="Calibri"/>
              </a:rPr>
              <a:t>dependency injection</a:t>
            </a:r>
            <a:r>
              <a:rPr lang="en-GB" sz="1600" dirty="0">
                <a:ea typeface="Calibri"/>
                <a:cs typeface="Calibri"/>
              </a:rPr>
              <a:t>. Spring is known as the framework of frameworks because it provides supports to various frameworks. The spring framework comprises several modules such as IOC, AOP, DAO, ORM, MVC etc. Let's understand IOC and Dependency injection.</a:t>
            </a:r>
          </a:p>
          <a:p>
            <a:r>
              <a:rPr lang="en-GB" sz="1600" b="1" dirty="0">
                <a:ea typeface="Calibri"/>
                <a:cs typeface="Calibri"/>
              </a:rPr>
              <a:t>What is IOC ? </a:t>
            </a:r>
            <a:r>
              <a:rPr lang="en-GB" sz="1600" dirty="0">
                <a:ea typeface="Calibri"/>
                <a:cs typeface="Calibri"/>
              </a:rPr>
              <a:t>:- IOC stands for inversion of control it is a design principle and a key concept in software development, particularly in framework like Spring.</a:t>
            </a:r>
          </a:p>
          <a:p>
            <a:r>
              <a:rPr lang="en-GB" sz="1600" dirty="0">
                <a:ea typeface="Calibri"/>
                <a:cs typeface="Calibri"/>
              </a:rPr>
              <a:t>In traditional programming, the flow of control is determined by the program logic and the framework and library you are using where you create objects and call methods directly on those object in your code. However, with IOC the control of flow is inverted from the programmer to the framework. Instead of the programmer explicitly creating and managing objects, the framework manages the objects and their life-cycle. The framework is responsible for creating objects, injecting dependencies and calling method on those objects. The core idea behind IOC is for decoupling components and promote loose coupling in your application which leads to more modular, maintainable and testable code.</a:t>
            </a:r>
          </a:p>
          <a:p>
            <a:r>
              <a:rPr lang="en-GB" sz="1600" b="1" dirty="0">
                <a:ea typeface="Calibri"/>
                <a:cs typeface="Calibri"/>
              </a:rPr>
              <a:t>What is Dependency Injection (DI) ? </a:t>
            </a:r>
            <a:r>
              <a:rPr lang="en-GB" sz="1600" dirty="0">
                <a:ea typeface="Calibri"/>
                <a:cs typeface="Calibri"/>
              </a:rPr>
              <a:t>:- it is a popular technique used to implement IOC. With DI instead of objects creating their dependencies </a:t>
            </a:r>
            <a:r>
              <a:rPr lang="en-GB" sz="1600" dirty="0" err="1">
                <a:ea typeface="Calibri"/>
                <a:cs typeface="Calibri"/>
              </a:rPr>
              <a:t>i.e</a:t>
            </a:r>
            <a:r>
              <a:rPr lang="en-GB" sz="1600" dirty="0">
                <a:ea typeface="Calibri"/>
                <a:cs typeface="Calibri"/>
              </a:rPr>
              <a:t> (other objects they rely on) dependencies are injected into the object by an external entity, a framework or a DI container which allows the programmer to easily change dependencies, mock them for testing and manage their life-cycle. There are two ways to perform DI in spring framework by using constructor or setter method</a:t>
            </a:r>
          </a:p>
          <a:p>
            <a:r>
              <a:rPr lang="en-GB" sz="1600" dirty="0">
                <a:ea typeface="Calibri"/>
                <a:cs typeface="Calibri"/>
              </a:rPr>
              <a:t>DI is just a way for us to inject and use the features of one class in another class.</a:t>
            </a:r>
          </a:p>
          <a:p>
            <a:r>
              <a:rPr lang="en-GB" sz="1600" dirty="0">
                <a:ea typeface="Calibri"/>
                <a:cs typeface="Calibri"/>
              </a:rPr>
              <a:t>In summary IOC is a design principle that promotes loose coupling and modular design by inverting control of object creation and life-cycle management from the programmer to the framework or container. While DI is a common technique used to implement IOC.</a:t>
            </a:r>
          </a:p>
          <a:p>
            <a:endParaRPr lang="en-GB" sz="1600" dirty="0">
              <a:ea typeface="Calibri"/>
              <a:cs typeface="Calibri"/>
            </a:endParaRPr>
          </a:p>
          <a:p>
            <a:endParaRPr lang="en-GB" sz="1200" dirty="0">
              <a:ea typeface="Calibri"/>
              <a:cs typeface="Calibri"/>
            </a:endParaRPr>
          </a:p>
        </p:txBody>
      </p:sp>
    </p:spTree>
    <p:extLst>
      <p:ext uri="{BB962C8B-B14F-4D97-AF65-F5344CB8AC3E}">
        <p14:creationId xmlns:p14="http://schemas.microsoft.com/office/powerpoint/2010/main" val="191775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3BEF-15BC-5309-6B64-52792804C821}"/>
              </a:ext>
            </a:extLst>
          </p:cNvPr>
          <p:cNvSpPr>
            <a:spLocks noGrp="1"/>
          </p:cNvSpPr>
          <p:nvPr>
            <p:ph type="title"/>
          </p:nvPr>
        </p:nvSpPr>
        <p:spPr>
          <a:xfrm>
            <a:off x="795068" y="365125"/>
            <a:ext cx="10558732" cy="218507"/>
          </a:xfrm>
        </p:spPr>
        <p:txBody>
          <a:bodyPr>
            <a:normAutofit fontScale="90000"/>
          </a:bodyPr>
          <a:lstStyle/>
          <a:p>
            <a:endParaRPr lang="en-GB"/>
          </a:p>
        </p:txBody>
      </p:sp>
      <p:sp>
        <p:nvSpPr>
          <p:cNvPr id="3" name="Content Placeholder 2">
            <a:extLst>
              <a:ext uri="{FF2B5EF4-FFF2-40B4-BE49-F238E27FC236}">
                <a16:creationId xmlns:a16="http://schemas.microsoft.com/office/drawing/2014/main" id="{27C0742D-1173-031B-BEA9-D1F300E41948}"/>
              </a:ext>
            </a:extLst>
          </p:cNvPr>
          <p:cNvSpPr>
            <a:spLocks noGrp="1"/>
          </p:cNvSpPr>
          <p:nvPr>
            <p:ph idx="1"/>
          </p:nvPr>
        </p:nvSpPr>
        <p:spPr>
          <a:xfrm>
            <a:off x="751936" y="776078"/>
            <a:ext cx="10601864" cy="5400885"/>
          </a:xfrm>
        </p:spPr>
        <p:txBody>
          <a:bodyPr vert="horz" lIns="91440" tIns="45720" rIns="91440" bIns="45720" rtlCol="0" anchor="t">
            <a:normAutofit lnSpcReduction="10000"/>
          </a:bodyPr>
          <a:lstStyle/>
          <a:p>
            <a:r>
              <a:rPr lang="en-GB" sz="2200" dirty="0">
                <a:solidFill>
                  <a:srgbClr val="610B38"/>
                </a:solidFill>
              </a:rPr>
              <a:t>Introduction to RESTful Web Services</a:t>
            </a:r>
            <a:endParaRPr lang="en-GB" sz="1200" dirty="0">
              <a:ea typeface="Calibri" panose="020F0502020204030204"/>
              <a:cs typeface="Calibri" panose="020F0502020204030204"/>
            </a:endParaRPr>
          </a:p>
          <a:p>
            <a:r>
              <a:rPr lang="en-GB" sz="1200" dirty="0">
                <a:solidFill>
                  <a:srgbClr val="333333"/>
                </a:solidFill>
                <a:ea typeface="+mn-lt"/>
                <a:cs typeface="+mn-lt"/>
              </a:rPr>
              <a:t>REST stands for </a:t>
            </a:r>
            <a:r>
              <a:rPr lang="en-GB" sz="1200" b="1" dirty="0" err="1">
                <a:solidFill>
                  <a:srgbClr val="333333"/>
                </a:solidFill>
                <a:ea typeface="+mn-lt"/>
                <a:cs typeface="+mn-lt"/>
              </a:rPr>
              <a:t>REpresentational</a:t>
            </a:r>
            <a:r>
              <a:rPr lang="en-GB" sz="1200" b="1" dirty="0">
                <a:solidFill>
                  <a:srgbClr val="333333"/>
                </a:solidFill>
                <a:ea typeface="+mn-lt"/>
                <a:cs typeface="+mn-lt"/>
              </a:rPr>
              <a:t> State Transfer</a:t>
            </a:r>
            <a:r>
              <a:rPr lang="en-GB" sz="1200" dirty="0">
                <a:solidFill>
                  <a:srgbClr val="333333"/>
                </a:solidFill>
                <a:ea typeface="+mn-lt"/>
                <a:cs typeface="+mn-lt"/>
              </a:rPr>
              <a:t>. It is developed by </a:t>
            </a:r>
            <a:r>
              <a:rPr lang="en-GB" sz="1200" b="1" dirty="0">
                <a:solidFill>
                  <a:srgbClr val="333333"/>
                </a:solidFill>
                <a:ea typeface="+mn-lt"/>
                <a:cs typeface="+mn-lt"/>
              </a:rPr>
              <a:t>Roy Thomas Fielding</a:t>
            </a:r>
            <a:r>
              <a:rPr lang="en-GB" sz="1200" dirty="0">
                <a:solidFill>
                  <a:srgbClr val="333333"/>
                </a:solidFill>
                <a:ea typeface="+mn-lt"/>
                <a:cs typeface="+mn-lt"/>
              </a:rPr>
              <a:t>, who also developed HTTP. The main goal of RESTful web services is to make web services </a:t>
            </a:r>
            <a:r>
              <a:rPr lang="en-GB" sz="1200" b="1" dirty="0">
                <a:solidFill>
                  <a:srgbClr val="333333"/>
                </a:solidFill>
                <a:ea typeface="+mn-lt"/>
                <a:cs typeface="+mn-lt"/>
              </a:rPr>
              <a:t>more effective</a:t>
            </a:r>
            <a:r>
              <a:rPr lang="en-GB" sz="1200" dirty="0">
                <a:solidFill>
                  <a:srgbClr val="333333"/>
                </a:solidFill>
                <a:ea typeface="+mn-lt"/>
                <a:cs typeface="+mn-lt"/>
              </a:rPr>
              <a:t>. RESTful web services try to define services using the different concepts that are already present in HTTP. REST is an </a:t>
            </a:r>
            <a:r>
              <a:rPr lang="en-GB" sz="1200" b="1" dirty="0">
                <a:solidFill>
                  <a:srgbClr val="333333"/>
                </a:solidFill>
                <a:ea typeface="+mn-lt"/>
                <a:cs typeface="+mn-lt"/>
              </a:rPr>
              <a:t>architectural approach</a:t>
            </a:r>
            <a:r>
              <a:rPr lang="en-GB" sz="1200" dirty="0">
                <a:solidFill>
                  <a:srgbClr val="333333"/>
                </a:solidFill>
                <a:ea typeface="+mn-lt"/>
                <a:cs typeface="+mn-lt"/>
              </a:rPr>
              <a:t>, not a protocol.</a:t>
            </a:r>
          </a:p>
          <a:p>
            <a:pPr algn="just"/>
            <a:r>
              <a:rPr lang="en-GB" sz="1200" dirty="0">
                <a:solidFill>
                  <a:srgbClr val="333333"/>
                </a:solidFill>
                <a:ea typeface="+mn-lt"/>
                <a:cs typeface="+mn-lt"/>
              </a:rPr>
              <a:t>It does not define the standard message exchange format. We can build REST services with both XML and JSON. JSON is more popular format with REST. The </a:t>
            </a:r>
            <a:r>
              <a:rPr lang="en-GB" sz="1200" b="1" dirty="0">
                <a:solidFill>
                  <a:srgbClr val="333333"/>
                </a:solidFill>
                <a:ea typeface="+mn-lt"/>
                <a:cs typeface="+mn-lt"/>
              </a:rPr>
              <a:t>key abstraction</a:t>
            </a:r>
            <a:r>
              <a:rPr lang="en-GB" sz="1200" dirty="0">
                <a:solidFill>
                  <a:srgbClr val="333333"/>
                </a:solidFill>
                <a:ea typeface="+mn-lt"/>
                <a:cs typeface="+mn-lt"/>
              </a:rPr>
              <a:t> is a resource in REST. A resource can be anything. It can be accessed through a </a:t>
            </a:r>
            <a:r>
              <a:rPr lang="en-GB" sz="1200" b="1" dirty="0">
                <a:solidFill>
                  <a:srgbClr val="333333"/>
                </a:solidFill>
                <a:ea typeface="+mn-lt"/>
                <a:cs typeface="+mn-lt"/>
              </a:rPr>
              <a:t>Uniform Resource Identifier (URI)</a:t>
            </a:r>
            <a:r>
              <a:rPr lang="en-GB" sz="1200" dirty="0">
                <a:solidFill>
                  <a:srgbClr val="333333"/>
                </a:solidFill>
                <a:ea typeface="+mn-lt"/>
                <a:cs typeface="+mn-lt"/>
              </a:rPr>
              <a:t>. For example:</a:t>
            </a:r>
            <a:endParaRPr lang="en-GB" sz="1200" dirty="0">
              <a:solidFill>
                <a:srgbClr val="333333"/>
              </a:solidFill>
              <a:ea typeface="Calibri"/>
              <a:cs typeface="Calibri"/>
            </a:endParaRPr>
          </a:p>
          <a:p>
            <a:pPr algn="just"/>
            <a:r>
              <a:rPr lang="en-GB" sz="1200" dirty="0">
                <a:solidFill>
                  <a:srgbClr val="333333"/>
                </a:solidFill>
                <a:ea typeface="+mn-lt"/>
                <a:cs typeface="+mn-lt"/>
              </a:rPr>
              <a:t>The resource has representations like XML, HTML, and JSON. The current state capture by representational resource. When we request a resource, we provide the representation of the resource. The important methods of HTTP are:</a:t>
            </a:r>
            <a:endParaRPr lang="en-GB" dirty="0"/>
          </a:p>
          <a:p>
            <a:pPr algn="just"/>
            <a:r>
              <a:rPr lang="en-GB" sz="1200" b="1" dirty="0">
                <a:solidFill>
                  <a:srgbClr val="000000"/>
                </a:solidFill>
                <a:ea typeface="+mn-lt"/>
                <a:cs typeface="+mn-lt"/>
              </a:rPr>
              <a:t>GET:</a:t>
            </a:r>
            <a:r>
              <a:rPr lang="en-GB" sz="1200" dirty="0">
                <a:solidFill>
                  <a:srgbClr val="000000"/>
                </a:solidFill>
                <a:ea typeface="+mn-lt"/>
                <a:cs typeface="+mn-lt"/>
              </a:rPr>
              <a:t> It reads a resource.</a:t>
            </a:r>
            <a:endParaRPr lang="en-GB" sz="1200" dirty="0">
              <a:solidFill>
                <a:srgbClr val="333333"/>
              </a:solidFill>
              <a:ea typeface="Calibri"/>
              <a:cs typeface="Calibri"/>
            </a:endParaRPr>
          </a:p>
          <a:p>
            <a:pPr algn="just"/>
            <a:r>
              <a:rPr lang="en-GB" sz="1200" b="1" dirty="0">
                <a:solidFill>
                  <a:srgbClr val="000000"/>
                </a:solidFill>
                <a:ea typeface="+mn-lt"/>
                <a:cs typeface="+mn-lt"/>
              </a:rPr>
              <a:t>PUT:</a:t>
            </a:r>
            <a:r>
              <a:rPr lang="en-GB" sz="1200" dirty="0">
                <a:solidFill>
                  <a:srgbClr val="000000"/>
                </a:solidFill>
                <a:ea typeface="+mn-lt"/>
                <a:cs typeface="+mn-lt"/>
              </a:rPr>
              <a:t> It updates an existing resource.</a:t>
            </a:r>
            <a:endParaRPr lang="en-GB" dirty="0"/>
          </a:p>
          <a:p>
            <a:pPr algn="just"/>
            <a:r>
              <a:rPr lang="en-GB" sz="1200" b="1" dirty="0">
                <a:solidFill>
                  <a:srgbClr val="000000"/>
                </a:solidFill>
                <a:ea typeface="+mn-lt"/>
                <a:cs typeface="+mn-lt"/>
              </a:rPr>
              <a:t>POST:</a:t>
            </a:r>
            <a:r>
              <a:rPr lang="en-GB" sz="1200" dirty="0">
                <a:solidFill>
                  <a:srgbClr val="000000"/>
                </a:solidFill>
                <a:ea typeface="+mn-lt"/>
                <a:cs typeface="+mn-lt"/>
              </a:rPr>
              <a:t> It creates a new resource.</a:t>
            </a:r>
            <a:endParaRPr lang="en-GB" dirty="0"/>
          </a:p>
          <a:p>
            <a:pPr algn="just"/>
            <a:r>
              <a:rPr lang="en-GB" sz="1200" b="1" dirty="0">
                <a:solidFill>
                  <a:srgbClr val="000000"/>
                </a:solidFill>
                <a:ea typeface="+mn-lt"/>
                <a:cs typeface="+mn-lt"/>
              </a:rPr>
              <a:t>DELETE:</a:t>
            </a:r>
            <a:r>
              <a:rPr lang="en-GB" sz="1200" dirty="0">
                <a:solidFill>
                  <a:srgbClr val="000000"/>
                </a:solidFill>
                <a:ea typeface="+mn-lt"/>
                <a:cs typeface="+mn-lt"/>
              </a:rPr>
              <a:t> It deletes the resource.</a:t>
            </a:r>
            <a:endParaRPr lang="en-GB" dirty="0"/>
          </a:p>
          <a:p>
            <a:r>
              <a:rPr lang="en-GB" sz="1200" dirty="0">
                <a:solidFill>
                  <a:srgbClr val="333333"/>
                </a:solidFill>
                <a:ea typeface="+mn-lt"/>
                <a:cs typeface="+mn-lt"/>
              </a:rPr>
              <a:t>For example, if we want to perform the following actions in the social media application, we get the corresponding results.</a:t>
            </a:r>
          </a:p>
          <a:p>
            <a:pPr algn="just"/>
            <a:r>
              <a:rPr lang="en-GB" sz="1200" b="1" dirty="0">
                <a:solidFill>
                  <a:srgbClr val="333333"/>
                </a:solidFill>
                <a:ea typeface="+mn-lt"/>
                <a:cs typeface="+mn-lt"/>
              </a:rPr>
              <a:t>POST /users:</a:t>
            </a:r>
            <a:r>
              <a:rPr lang="en-GB" sz="1200" dirty="0">
                <a:solidFill>
                  <a:srgbClr val="333333"/>
                </a:solidFill>
                <a:ea typeface="+mn-lt"/>
                <a:cs typeface="+mn-lt"/>
              </a:rPr>
              <a:t> It creates a user.</a:t>
            </a:r>
            <a:endParaRPr lang="en-GB" sz="1200" dirty="0">
              <a:solidFill>
                <a:srgbClr val="333333"/>
              </a:solidFill>
              <a:ea typeface="Calibri"/>
              <a:cs typeface="Calibri"/>
            </a:endParaRPr>
          </a:p>
          <a:p>
            <a:pPr algn="just"/>
            <a:r>
              <a:rPr lang="en-GB" sz="1200" b="1" dirty="0">
                <a:solidFill>
                  <a:srgbClr val="333333"/>
                </a:solidFill>
                <a:ea typeface="+mn-lt"/>
                <a:cs typeface="+mn-lt"/>
              </a:rPr>
              <a:t>GET /users/{id}:</a:t>
            </a:r>
            <a:r>
              <a:rPr lang="en-GB" sz="1200" dirty="0">
                <a:solidFill>
                  <a:srgbClr val="333333"/>
                </a:solidFill>
                <a:ea typeface="+mn-lt"/>
                <a:cs typeface="+mn-lt"/>
              </a:rPr>
              <a:t> It retrieves the detail of a user.</a:t>
            </a:r>
            <a:endParaRPr lang="en-GB" dirty="0"/>
          </a:p>
          <a:p>
            <a:pPr algn="just"/>
            <a:r>
              <a:rPr lang="en-GB" sz="1200" b="1" dirty="0">
                <a:solidFill>
                  <a:srgbClr val="333333"/>
                </a:solidFill>
                <a:ea typeface="+mn-lt"/>
                <a:cs typeface="+mn-lt"/>
              </a:rPr>
              <a:t>GET /users:</a:t>
            </a:r>
            <a:r>
              <a:rPr lang="en-GB" sz="1200" dirty="0">
                <a:solidFill>
                  <a:srgbClr val="333333"/>
                </a:solidFill>
                <a:ea typeface="+mn-lt"/>
                <a:cs typeface="+mn-lt"/>
              </a:rPr>
              <a:t> It retrieves the detail of all users.</a:t>
            </a:r>
            <a:endParaRPr lang="en-GB" dirty="0"/>
          </a:p>
          <a:p>
            <a:pPr algn="just"/>
            <a:r>
              <a:rPr lang="en-GB" sz="1200" b="1" dirty="0">
                <a:solidFill>
                  <a:srgbClr val="333333"/>
                </a:solidFill>
                <a:ea typeface="+mn-lt"/>
                <a:cs typeface="+mn-lt"/>
              </a:rPr>
              <a:t>DELETE /users:</a:t>
            </a:r>
            <a:r>
              <a:rPr lang="en-GB" sz="1200" dirty="0">
                <a:solidFill>
                  <a:srgbClr val="333333"/>
                </a:solidFill>
                <a:ea typeface="+mn-lt"/>
                <a:cs typeface="+mn-lt"/>
              </a:rPr>
              <a:t> It deletes all users.</a:t>
            </a:r>
            <a:endParaRPr lang="en-GB" dirty="0"/>
          </a:p>
          <a:p>
            <a:pPr algn="just"/>
            <a:r>
              <a:rPr lang="en-GB" sz="1200" b="1" dirty="0">
                <a:solidFill>
                  <a:srgbClr val="333333"/>
                </a:solidFill>
                <a:ea typeface="+mn-lt"/>
                <a:cs typeface="+mn-lt"/>
              </a:rPr>
              <a:t>DELETE /users/{id}:</a:t>
            </a:r>
            <a:r>
              <a:rPr lang="en-GB" sz="1200" dirty="0">
                <a:solidFill>
                  <a:srgbClr val="333333"/>
                </a:solidFill>
                <a:ea typeface="+mn-lt"/>
                <a:cs typeface="+mn-lt"/>
              </a:rPr>
              <a:t> It deletes a user.</a:t>
            </a:r>
            <a:endParaRPr lang="en-GB" dirty="0"/>
          </a:p>
          <a:p>
            <a:pPr algn="just"/>
            <a:r>
              <a:rPr lang="en-GB" sz="1200" b="1" dirty="0">
                <a:solidFill>
                  <a:srgbClr val="333333"/>
                </a:solidFill>
                <a:ea typeface="+mn-lt"/>
                <a:cs typeface="+mn-lt"/>
              </a:rPr>
              <a:t>GET /users/{id}/posts/</a:t>
            </a:r>
            <a:r>
              <a:rPr lang="en-GB" sz="1200" b="1" dirty="0" err="1">
                <a:solidFill>
                  <a:srgbClr val="333333"/>
                </a:solidFill>
                <a:ea typeface="+mn-lt"/>
                <a:cs typeface="+mn-lt"/>
              </a:rPr>
              <a:t>post_id</a:t>
            </a:r>
            <a:r>
              <a:rPr lang="en-GB" sz="1200" b="1" dirty="0">
                <a:solidFill>
                  <a:srgbClr val="333333"/>
                </a:solidFill>
                <a:ea typeface="+mn-lt"/>
                <a:cs typeface="+mn-lt"/>
              </a:rPr>
              <a:t>:</a:t>
            </a:r>
            <a:r>
              <a:rPr lang="en-GB" sz="1200" dirty="0">
                <a:solidFill>
                  <a:srgbClr val="333333"/>
                </a:solidFill>
                <a:ea typeface="+mn-lt"/>
                <a:cs typeface="+mn-lt"/>
              </a:rPr>
              <a:t> It retrieve the detail of a specific post.</a:t>
            </a:r>
            <a:endParaRPr lang="en-GB" sz="1200" dirty="0">
              <a:solidFill>
                <a:srgbClr val="333333"/>
              </a:solidFill>
              <a:ea typeface="Calibri"/>
              <a:cs typeface="Calibri"/>
            </a:endParaRPr>
          </a:p>
          <a:p>
            <a:pPr algn="just"/>
            <a:r>
              <a:rPr lang="en-GB" sz="1200" b="1" dirty="0">
                <a:solidFill>
                  <a:srgbClr val="333333"/>
                </a:solidFill>
                <a:ea typeface="+mn-lt"/>
                <a:cs typeface="+mn-lt"/>
              </a:rPr>
              <a:t>POST / users/{id}/ posts:</a:t>
            </a:r>
            <a:r>
              <a:rPr lang="en-GB" sz="1200" dirty="0">
                <a:solidFill>
                  <a:srgbClr val="333333"/>
                </a:solidFill>
                <a:ea typeface="+mn-lt"/>
                <a:cs typeface="+mn-lt"/>
              </a:rPr>
              <a:t> It creates a post of the user.</a:t>
            </a:r>
            <a:endParaRPr lang="en-GB" sz="1200" dirty="0">
              <a:solidFill>
                <a:srgbClr val="333333"/>
              </a:solidFill>
              <a:ea typeface="Calibri"/>
              <a:cs typeface="Calibri"/>
            </a:endParaRPr>
          </a:p>
          <a:p>
            <a:endParaRPr lang="en-GB" sz="1200" dirty="0">
              <a:solidFill>
                <a:srgbClr val="333333"/>
              </a:solidFill>
              <a:ea typeface="Calibri"/>
              <a:cs typeface="Calibri"/>
            </a:endParaRPr>
          </a:p>
        </p:txBody>
      </p:sp>
    </p:spTree>
    <p:extLst>
      <p:ext uri="{BB962C8B-B14F-4D97-AF65-F5344CB8AC3E}">
        <p14:creationId xmlns:p14="http://schemas.microsoft.com/office/powerpoint/2010/main" val="584291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26D2-BAE2-0293-4D4D-220008E2702A}"/>
              </a:ext>
            </a:extLst>
          </p:cNvPr>
          <p:cNvSpPr>
            <a:spLocks noGrp="1"/>
          </p:cNvSpPr>
          <p:nvPr>
            <p:ph type="title"/>
          </p:nvPr>
        </p:nvSpPr>
        <p:spPr>
          <a:xfrm>
            <a:off x="838200" y="365125"/>
            <a:ext cx="10515600" cy="419790"/>
          </a:xfrm>
        </p:spPr>
        <p:txBody>
          <a:bodyPr>
            <a:normAutofit fontScale="90000"/>
          </a:bodyPr>
          <a:lstStyle/>
          <a:p>
            <a:endParaRPr lang="en-GB"/>
          </a:p>
        </p:txBody>
      </p:sp>
      <p:sp>
        <p:nvSpPr>
          <p:cNvPr id="3" name="Content Placeholder 2">
            <a:extLst>
              <a:ext uri="{FF2B5EF4-FFF2-40B4-BE49-F238E27FC236}">
                <a16:creationId xmlns:a16="http://schemas.microsoft.com/office/drawing/2014/main" id="{DB100A87-B11B-8895-5611-DFF90EE0AC75}"/>
              </a:ext>
            </a:extLst>
          </p:cNvPr>
          <p:cNvSpPr>
            <a:spLocks noGrp="1"/>
          </p:cNvSpPr>
          <p:nvPr>
            <p:ph idx="1"/>
          </p:nvPr>
        </p:nvSpPr>
        <p:spPr>
          <a:xfrm>
            <a:off x="838200" y="876720"/>
            <a:ext cx="10515600" cy="5300243"/>
          </a:xfrm>
        </p:spPr>
        <p:txBody>
          <a:bodyPr vert="horz" lIns="91440" tIns="45720" rIns="91440" bIns="45720" rtlCol="0" anchor="t">
            <a:normAutofit/>
          </a:bodyPr>
          <a:lstStyle/>
          <a:p>
            <a:pPr algn="just"/>
            <a:r>
              <a:rPr lang="en-GB" sz="1200" dirty="0">
                <a:solidFill>
                  <a:srgbClr val="333333"/>
                </a:solidFill>
                <a:ea typeface="+mn-lt"/>
                <a:cs typeface="+mn-lt"/>
              </a:rPr>
              <a:t>HTTP also defines the following standard status code:</a:t>
            </a:r>
            <a:endParaRPr lang="en-GB" dirty="0">
              <a:ea typeface="Calibri" panose="020F0502020204030204"/>
              <a:cs typeface="Calibri" panose="020F0502020204030204"/>
            </a:endParaRPr>
          </a:p>
          <a:p>
            <a:pPr algn="just"/>
            <a:r>
              <a:rPr lang="en-GB" sz="1200" b="1">
                <a:ea typeface="+mn-lt"/>
                <a:cs typeface="+mn-lt"/>
              </a:rPr>
              <a:t>404:</a:t>
            </a:r>
            <a:r>
              <a:rPr lang="en-GB" sz="1200">
                <a:ea typeface="+mn-lt"/>
                <a:cs typeface="+mn-lt"/>
              </a:rPr>
              <a:t> RESOURCE NOT FOUND</a:t>
            </a:r>
            <a:endParaRPr lang="en-GB"/>
          </a:p>
          <a:p>
            <a:pPr algn="just"/>
            <a:r>
              <a:rPr lang="en-GB" sz="1200" b="1" dirty="0">
                <a:ea typeface="+mn-lt"/>
                <a:cs typeface="+mn-lt"/>
              </a:rPr>
              <a:t>200:</a:t>
            </a:r>
            <a:r>
              <a:rPr lang="en-GB" sz="1200" dirty="0">
                <a:ea typeface="+mn-lt"/>
                <a:cs typeface="+mn-lt"/>
              </a:rPr>
              <a:t> SUCCESS</a:t>
            </a:r>
            <a:endParaRPr lang="en-GB" dirty="0"/>
          </a:p>
          <a:p>
            <a:pPr algn="just"/>
            <a:r>
              <a:rPr lang="en-GB" sz="1200" b="1" dirty="0">
                <a:ea typeface="+mn-lt"/>
                <a:cs typeface="+mn-lt"/>
              </a:rPr>
              <a:t>201:</a:t>
            </a:r>
            <a:r>
              <a:rPr lang="en-GB" sz="1200" dirty="0">
                <a:ea typeface="+mn-lt"/>
                <a:cs typeface="+mn-lt"/>
              </a:rPr>
              <a:t> CREATED</a:t>
            </a:r>
            <a:endParaRPr lang="en-GB" dirty="0"/>
          </a:p>
          <a:p>
            <a:pPr algn="just"/>
            <a:r>
              <a:rPr lang="en-GB" sz="1200" b="1" dirty="0">
                <a:ea typeface="+mn-lt"/>
                <a:cs typeface="+mn-lt"/>
              </a:rPr>
              <a:t>401:</a:t>
            </a:r>
            <a:r>
              <a:rPr lang="en-GB" sz="1200" dirty="0">
                <a:ea typeface="+mn-lt"/>
                <a:cs typeface="+mn-lt"/>
              </a:rPr>
              <a:t> UNAUTHORIZED</a:t>
            </a:r>
            <a:endParaRPr lang="en-GB" dirty="0"/>
          </a:p>
          <a:p>
            <a:pPr algn="just"/>
            <a:r>
              <a:rPr lang="en-GB" sz="1200" b="1" dirty="0">
                <a:ea typeface="+mn-lt"/>
                <a:cs typeface="+mn-lt"/>
              </a:rPr>
              <a:t>500:</a:t>
            </a:r>
            <a:r>
              <a:rPr lang="en-GB" sz="1200" dirty="0">
                <a:ea typeface="+mn-lt"/>
                <a:cs typeface="+mn-lt"/>
              </a:rPr>
              <a:t> SERVER ERROR</a:t>
            </a:r>
            <a:endParaRPr lang="en-GB">
              <a:ea typeface="+mn-lt"/>
              <a:cs typeface="+mn-lt"/>
            </a:endParaRPr>
          </a:p>
          <a:p>
            <a:pPr algn="just"/>
            <a:r>
              <a:rPr lang="en-GB" sz="1600" dirty="0">
                <a:solidFill>
                  <a:srgbClr val="610B4B"/>
                </a:solidFill>
              </a:rPr>
              <a:t>Advantages of RESTful web services</a:t>
            </a:r>
            <a:endParaRPr lang="en-GB" sz="1200" dirty="0"/>
          </a:p>
          <a:p>
            <a:pPr algn="just"/>
            <a:r>
              <a:rPr lang="en-GB" sz="1200">
                <a:ea typeface="+mn-lt"/>
                <a:cs typeface="+mn-lt"/>
              </a:rPr>
              <a:t>RESTful web services are </a:t>
            </a:r>
            <a:r>
              <a:rPr lang="en-GB" sz="1200" b="1">
                <a:ea typeface="+mn-lt"/>
                <a:cs typeface="+mn-lt"/>
              </a:rPr>
              <a:t>platform-independent</a:t>
            </a:r>
            <a:r>
              <a:rPr lang="en-GB" sz="1200">
                <a:ea typeface="+mn-lt"/>
                <a:cs typeface="+mn-lt"/>
              </a:rPr>
              <a:t>.</a:t>
            </a:r>
            <a:endParaRPr lang="en-GB">
              <a:ea typeface="+mn-lt"/>
              <a:cs typeface="+mn-lt"/>
            </a:endParaRPr>
          </a:p>
          <a:p>
            <a:pPr algn="just"/>
            <a:r>
              <a:rPr lang="en-GB" sz="1200">
                <a:ea typeface="+mn-lt"/>
                <a:cs typeface="+mn-lt"/>
              </a:rPr>
              <a:t>It can be written in any programming language and can be executed on any platform.</a:t>
            </a:r>
            <a:endParaRPr lang="en-GB">
              <a:ea typeface="+mn-lt"/>
              <a:cs typeface="+mn-lt"/>
            </a:endParaRPr>
          </a:p>
          <a:p>
            <a:pPr algn="just"/>
            <a:r>
              <a:rPr lang="en-GB" sz="1200" dirty="0">
                <a:ea typeface="+mn-lt"/>
                <a:cs typeface="+mn-lt"/>
              </a:rPr>
              <a:t>It provides different data format like </a:t>
            </a:r>
            <a:r>
              <a:rPr lang="en-GB" sz="1200" b="1" dirty="0">
                <a:ea typeface="+mn-lt"/>
                <a:cs typeface="+mn-lt"/>
              </a:rPr>
              <a:t>JSON, text, HTML,</a:t>
            </a:r>
            <a:r>
              <a:rPr lang="en-GB" sz="1200" dirty="0">
                <a:ea typeface="+mn-lt"/>
                <a:cs typeface="+mn-lt"/>
              </a:rPr>
              <a:t> and </a:t>
            </a:r>
            <a:r>
              <a:rPr lang="en-GB" sz="1200" b="1" dirty="0">
                <a:ea typeface="+mn-lt"/>
                <a:cs typeface="+mn-lt"/>
              </a:rPr>
              <a:t>XML</a:t>
            </a:r>
            <a:r>
              <a:rPr lang="en-GB" sz="1200" dirty="0">
                <a:ea typeface="+mn-lt"/>
                <a:cs typeface="+mn-lt"/>
              </a:rPr>
              <a:t>.</a:t>
            </a:r>
            <a:endParaRPr lang="en-GB" dirty="0">
              <a:ea typeface="+mn-lt"/>
              <a:cs typeface="+mn-lt"/>
            </a:endParaRPr>
          </a:p>
          <a:p>
            <a:pPr algn="just"/>
            <a:r>
              <a:rPr lang="en-GB" sz="1200" dirty="0">
                <a:ea typeface="+mn-lt"/>
                <a:cs typeface="+mn-lt"/>
              </a:rPr>
              <a:t>It is fast in comparison to SOAP because there is no strict specification like SOAP.</a:t>
            </a:r>
            <a:endParaRPr lang="en-GB" dirty="0">
              <a:ea typeface="+mn-lt"/>
              <a:cs typeface="+mn-lt"/>
            </a:endParaRPr>
          </a:p>
          <a:p>
            <a:pPr algn="just"/>
            <a:r>
              <a:rPr lang="en-GB" sz="1200" dirty="0">
                <a:ea typeface="+mn-lt"/>
                <a:cs typeface="+mn-lt"/>
              </a:rPr>
              <a:t>These are </a:t>
            </a:r>
            <a:r>
              <a:rPr lang="en-GB" sz="1200" b="1" dirty="0">
                <a:ea typeface="+mn-lt"/>
                <a:cs typeface="+mn-lt"/>
              </a:rPr>
              <a:t>reusable</a:t>
            </a:r>
            <a:r>
              <a:rPr lang="en-GB" sz="1200" dirty="0">
                <a:ea typeface="+mn-lt"/>
                <a:cs typeface="+mn-lt"/>
              </a:rPr>
              <a:t>.</a:t>
            </a:r>
            <a:endParaRPr lang="en-GB" dirty="0">
              <a:ea typeface="+mn-lt"/>
              <a:cs typeface="+mn-lt"/>
            </a:endParaRPr>
          </a:p>
          <a:p>
            <a:pPr algn="just"/>
            <a:r>
              <a:rPr lang="en-GB" sz="1200" dirty="0">
                <a:ea typeface="+mn-lt"/>
                <a:cs typeface="+mn-lt"/>
              </a:rPr>
              <a:t>They are </a:t>
            </a:r>
            <a:r>
              <a:rPr lang="en-GB" sz="1200" b="1" dirty="0">
                <a:ea typeface="+mn-lt"/>
                <a:cs typeface="+mn-lt"/>
              </a:rPr>
              <a:t>language neutral</a:t>
            </a:r>
            <a:r>
              <a:rPr lang="en-GB" sz="1200" dirty="0">
                <a:ea typeface="+mn-lt"/>
                <a:cs typeface="+mn-lt"/>
              </a:rPr>
              <a:t>.</a:t>
            </a:r>
            <a:endParaRPr lang="en-GB" dirty="0">
              <a:ea typeface="+mn-lt"/>
              <a:cs typeface="+mn-lt"/>
            </a:endParaRPr>
          </a:p>
          <a:p>
            <a:pPr algn="just"/>
            <a:endParaRPr lang="en-GB" sz="1200" dirty="0">
              <a:ea typeface="Calibri"/>
              <a:cs typeface="Calibri"/>
            </a:endParaRPr>
          </a:p>
          <a:p>
            <a:pPr algn="just"/>
            <a:r>
              <a:rPr lang="en-GB" b="1" dirty="0">
                <a:ea typeface="Calibri"/>
                <a:cs typeface="Calibri"/>
              </a:rPr>
              <a:t>THE END!!!</a:t>
            </a:r>
          </a:p>
          <a:p>
            <a:pPr algn="just"/>
            <a:endParaRPr lang="en-GB" sz="1200" dirty="0">
              <a:ea typeface="Calibri"/>
              <a:cs typeface="Calibri"/>
            </a:endParaRPr>
          </a:p>
        </p:txBody>
      </p:sp>
    </p:spTree>
    <p:extLst>
      <p:ext uri="{BB962C8B-B14F-4D97-AF65-F5344CB8AC3E}">
        <p14:creationId xmlns:p14="http://schemas.microsoft.com/office/powerpoint/2010/main" val="233003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25A6-7E6A-8D72-8868-EDC23D068F63}"/>
              </a:ext>
            </a:extLst>
          </p:cNvPr>
          <p:cNvSpPr>
            <a:spLocks noGrp="1"/>
          </p:cNvSpPr>
          <p:nvPr>
            <p:ph type="title"/>
          </p:nvPr>
        </p:nvSpPr>
        <p:spPr>
          <a:xfrm>
            <a:off x="795528" y="365125"/>
            <a:ext cx="10668000" cy="344107"/>
          </a:xfrm>
        </p:spPr>
        <p:txBody>
          <a:bodyPr>
            <a:normAutofit fontScale="90000"/>
          </a:bodyPr>
          <a:lstStyle/>
          <a:p>
            <a:endParaRPr lang="en-GB"/>
          </a:p>
        </p:txBody>
      </p:sp>
      <p:sp>
        <p:nvSpPr>
          <p:cNvPr id="3" name="Content Placeholder 2">
            <a:extLst>
              <a:ext uri="{FF2B5EF4-FFF2-40B4-BE49-F238E27FC236}">
                <a16:creationId xmlns:a16="http://schemas.microsoft.com/office/drawing/2014/main" id="{9810223F-B8DF-CCC0-6189-E19F65ABD43B}"/>
              </a:ext>
            </a:extLst>
          </p:cNvPr>
          <p:cNvSpPr>
            <a:spLocks noGrp="1"/>
          </p:cNvSpPr>
          <p:nvPr>
            <p:ph idx="1"/>
          </p:nvPr>
        </p:nvSpPr>
        <p:spPr>
          <a:xfrm>
            <a:off x="722376" y="892937"/>
            <a:ext cx="10631424" cy="6186234"/>
          </a:xfrm>
        </p:spPr>
        <p:txBody>
          <a:bodyPr vert="horz" lIns="91440" tIns="45720" rIns="91440" bIns="45720" rtlCol="0" anchor="t">
            <a:normAutofit/>
          </a:bodyPr>
          <a:lstStyle/>
          <a:p>
            <a:r>
              <a:rPr lang="en-GB" sz="1400" dirty="0">
                <a:ea typeface="Calibri"/>
                <a:cs typeface="Calibri"/>
              </a:rPr>
              <a:t>Advantages of spring framework :</a:t>
            </a:r>
            <a:endParaRPr lang="en-US" sz="1400">
              <a:ea typeface="Calibri"/>
              <a:cs typeface="Calibri" panose="020F0502020204030204"/>
            </a:endParaRPr>
          </a:p>
          <a:p>
            <a:r>
              <a:rPr lang="en-GB" sz="1400" dirty="0">
                <a:cs typeface="Calibri"/>
              </a:rPr>
              <a:t>1. predefined template :- spring framework provides template for JDBC, Hibernate, JPA technologies. So, there is no need to write to  many code, it hides the basic steps of this technologies. For instance, using </a:t>
            </a:r>
            <a:r>
              <a:rPr lang="en-GB" sz="1400" err="1">
                <a:cs typeface="Calibri"/>
              </a:rPr>
              <a:t>JDBCTemplate</a:t>
            </a:r>
            <a:r>
              <a:rPr lang="en-GB" sz="1400" dirty="0">
                <a:cs typeface="Calibri"/>
              </a:rPr>
              <a:t> were we have to write code for exception handling, create connection, create statement, committing transaction and closing transaction, with spring framework we don't have to do that anymore, all we have to do is write query while spring take cares of the other stuffs underneath the hood which helps save a lot of JDBC code.</a:t>
            </a:r>
            <a:endParaRPr lang="en-GB" sz="1400" dirty="0">
              <a:ea typeface="Calibri"/>
              <a:cs typeface="Calibri"/>
            </a:endParaRPr>
          </a:p>
          <a:p>
            <a:r>
              <a:rPr lang="en-GB" sz="1400" dirty="0">
                <a:cs typeface="Calibri"/>
              </a:rPr>
              <a:t>2. Loose coupling :- the spring application are loosely coupled because of dependency injection.</a:t>
            </a:r>
            <a:endParaRPr lang="en-GB" sz="1400" dirty="0">
              <a:ea typeface="Calibri"/>
              <a:cs typeface="Calibri"/>
            </a:endParaRPr>
          </a:p>
          <a:p>
            <a:r>
              <a:rPr lang="en-GB" sz="1400" dirty="0">
                <a:cs typeface="Calibri"/>
              </a:rPr>
              <a:t>3. Easy to test :- the dependency injection makes it easier to test the application.</a:t>
            </a:r>
            <a:endParaRPr lang="en-GB" sz="1400" dirty="0">
              <a:ea typeface="Calibri"/>
              <a:cs typeface="Calibri"/>
            </a:endParaRPr>
          </a:p>
          <a:p>
            <a:r>
              <a:rPr lang="en-GB" sz="1400" dirty="0">
                <a:cs typeface="Calibri"/>
              </a:rPr>
              <a:t>4. Fast development of application :- Spring support to various framework makes it easy to develop java EE applications.</a:t>
            </a:r>
            <a:endParaRPr lang="en-GB" sz="1400" dirty="0">
              <a:ea typeface="Calibri"/>
              <a:cs typeface="Calibri"/>
            </a:endParaRPr>
          </a:p>
          <a:p>
            <a:r>
              <a:rPr lang="en-GB" sz="1400" dirty="0">
                <a:cs typeface="Calibri"/>
              </a:rPr>
              <a:t>5. Declarative support :- it provides a declarative support for caching, validation, transactions and formatting.</a:t>
            </a:r>
            <a:endParaRPr lang="en-GB" sz="1400" dirty="0">
              <a:ea typeface="Calibri"/>
              <a:cs typeface="Calibri"/>
            </a:endParaRPr>
          </a:p>
          <a:p>
            <a:r>
              <a:rPr lang="en-GB" sz="1400" dirty="0">
                <a:cs typeface="Calibri"/>
              </a:rPr>
              <a:t>Spring modules :-  the spring framework consists of many modules such as core, beans, AOP, WEB etc</a:t>
            </a:r>
            <a:endParaRPr lang="en-GB" sz="1400" dirty="0">
              <a:ea typeface="Calibri"/>
              <a:cs typeface="Calibri"/>
            </a:endParaRPr>
          </a:p>
          <a:p>
            <a:endParaRPr lang="en-GB" sz="1200" dirty="0">
              <a:ea typeface="Calibri" panose="020F0502020204030204"/>
              <a:cs typeface="Calibri"/>
            </a:endParaRPr>
          </a:p>
        </p:txBody>
      </p:sp>
      <p:pic>
        <p:nvPicPr>
          <p:cNvPr id="4" name="Picture 3" descr="Spring modules">
            <a:extLst>
              <a:ext uri="{FF2B5EF4-FFF2-40B4-BE49-F238E27FC236}">
                <a16:creationId xmlns:a16="http://schemas.microsoft.com/office/drawing/2014/main" id="{6BE1298B-6FA9-E099-24AC-FF785699AFC8}"/>
              </a:ext>
            </a:extLst>
          </p:cNvPr>
          <p:cNvPicPr>
            <a:picLocks noChangeAspect="1"/>
          </p:cNvPicPr>
          <p:nvPr/>
        </p:nvPicPr>
        <p:blipFill>
          <a:blip r:embed="rId2"/>
          <a:stretch>
            <a:fillRect/>
          </a:stretch>
        </p:blipFill>
        <p:spPr>
          <a:xfrm>
            <a:off x="2158887" y="3863545"/>
            <a:ext cx="6179313" cy="2911211"/>
          </a:xfrm>
          <a:prstGeom prst="rect">
            <a:avLst/>
          </a:prstGeom>
        </p:spPr>
      </p:pic>
    </p:spTree>
    <p:extLst>
      <p:ext uri="{BB962C8B-B14F-4D97-AF65-F5344CB8AC3E}">
        <p14:creationId xmlns:p14="http://schemas.microsoft.com/office/powerpoint/2010/main" val="45816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D6AF-A7A9-0D01-7C8C-59272A0079D7}"/>
              </a:ext>
            </a:extLst>
          </p:cNvPr>
          <p:cNvSpPr>
            <a:spLocks noGrp="1"/>
          </p:cNvSpPr>
          <p:nvPr>
            <p:ph type="title"/>
          </p:nvPr>
        </p:nvSpPr>
        <p:spPr>
          <a:xfrm>
            <a:off x="838200" y="365125"/>
            <a:ext cx="10515600" cy="923227"/>
          </a:xfrm>
        </p:spPr>
        <p:txBody>
          <a:bodyPr/>
          <a:lstStyle/>
          <a:p>
            <a:pPr algn="ctr"/>
            <a:r>
              <a:rPr lang="en-GB" dirty="0">
                <a:ea typeface="Calibri Light" panose="020F0302020204030204"/>
                <a:cs typeface="Calibri Light" panose="020F0302020204030204"/>
              </a:rPr>
              <a:t>Hibernate</a:t>
            </a:r>
          </a:p>
        </p:txBody>
      </p:sp>
      <p:sp>
        <p:nvSpPr>
          <p:cNvPr id="3" name="Content Placeholder 2">
            <a:extLst>
              <a:ext uri="{FF2B5EF4-FFF2-40B4-BE49-F238E27FC236}">
                <a16:creationId xmlns:a16="http://schemas.microsoft.com/office/drawing/2014/main" id="{B2A926D3-6BC9-3371-CA36-6C4DAF96C0DE}"/>
              </a:ext>
            </a:extLst>
          </p:cNvPr>
          <p:cNvSpPr>
            <a:spLocks noGrp="1"/>
          </p:cNvSpPr>
          <p:nvPr>
            <p:ph idx="1"/>
          </p:nvPr>
        </p:nvSpPr>
        <p:spPr/>
        <p:txBody>
          <a:bodyPr vert="horz" lIns="91440" tIns="45720" rIns="91440" bIns="45720" rtlCol="0" anchor="t">
            <a:noAutofit/>
          </a:bodyPr>
          <a:lstStyle/>
          <a:p>
            <a:r>
              <a:rPr lang="en-GB" sz="1600" dirty="0">
                <a:ea typeface="Calibri"/>
                <a:cs typeface="Calibri"/>
              </a:rPr>
              <a:t>What is hibernate? :-  hibernate is an open-source Object Relational Mapping (ORM) tool for java. It provides a framework for mapping java objects to database and vice-versa. Hibernate framework aim to simplify the development of database driven application by abstracting away the details of SQL queries and database interactions, which allow the developers to focus on working with objects instead of raw SQL. Hibernate implements the specification of JPA (Java Persistence API) for data persistence.</a:t>
            </a:r>
            <a:endParaRPr lang="en-US" sz="1600">
              <a:ea typeface="Calibri" panose="020F0502020204030204"/>
              <a:cs typeface="Calibri" panose="020F0502020204030204"/>
            </a:endParaRPr>
          </a:p>
          <a:p>
            <a:r>
              <a:rPr lang="en-GB" sz="1600" dirty="0">
                <a:ea typeface="Calibri"/>
                <a:cs typeface="Calibri"/>
              </a:rPr>
              <a:t>Before we continue with Hibernate, let's have a brief understanding of what is ORM and JPA?</a:t>
            </a:r>
          </a:p>
          <a:p>
            <a:r>
              <a:rPr lang="en-GB" sz="1600" dirty="0">
                <a:ea typeface="Calibri"/>
                <a:cs typeface="Calibri"/>
              </a:rPr>
              <a:t>What is ORM tool? :- ORM tool simplifies data creation, data manipulation and data access. It is a programming technique that maps the object to the data store in the database. Underneath the hood ORM uses JDBC API to interact with the database.</a:t>
            </a:r>
          </a:p>
          <a:p>
            <a:r>
              <a:rPr lang="en-GB" sz="1600" dirty="0">
                <a:ea typeface="Calibri"/>
                <a:cs typeface="Calibri"/>
              </a:rPr>
              <a:t>What is JPA ? Stands for Java Persistence Api – it is a java specification that provides certain functionality for managing relational data in java applications. JPA provides a standardized way for Java developers to interact with relational databases using object-oriented principles.</a:t>
            </a:r>
          </a:p>
          <a:p>
            <a:r>
              <a:rPr lang="en-GB" sz="1600" dirty="0">
                <a:ea typeface="Calibri"/>
                <a:cs typeface="Calibri"/>
              </a:rPr>
              <a:t>Key features and components of JPA includes:</a:t>
            </a:r>
          </a:p>
          <a:p>
            <a:r>
              <a:rPr lang="en-GB" sz="1600" dirty="0">
                <a:ea typeface="Calibri"/>
                <a:cs typeface="Calibri"/>
              </a:rPr>
              <a:t>1. Object Relational Mapping : JPA allows developers to map java objects to relational database tables and vice-versa. This mapping is usually done using annotations or XML configurations.</a:t>
            </a:r>
          </a:p>
          <a:p>
            <a:r>
              <a:rPr lang="en-GB" sz="1600" dirty="0">
                <a:ea typeface="Calibri"/>
                <a:cs typeface="Calibri"/>
              </a:rPr>
              <a:t>2. Entity Management : JPA provides APIs for managing persistent entities(Objects that are stored in the database)  it supports CRUD operations on entities and provides mechanism for loading, persisting, updating and deleting entities.</a:t>
            </a:r>
          </a:p>
          <a:p>
            <a:r>
              <a:rPr lang="en-GB" sz="1600" dirty="0">
                <a:ea typeface="Calibri"/>
                <a:cs typeface="Calibri"/>
              </a:rPr>
              <a:t>3. Entity Relationships : JPA support defining relationship between entities such as one-to-one, one-to-many, many-to-one and many-to-many relationships. This relationships are mapped using annotations. </a:t>
            </a:r>
          </a:p>
          <a:p>
            <a:r>
              <a:rPr lang="en-GB" sz="1600" dirty="0">
                <a:ea typeface="Calibri"/>
                <a:cs typeface="Calibri"/>
              </a:rPr>
              <a:t>4. integration with Java EE and Spring : JPA can be integrated with Java EE and Spring frameworks to build enterprise grade applications for Spring frameworks like MVC, spring boot JPA is integrated through the spring data </a:t>
            </a:r>
            <a:r>
              <a:rPr lang="en-GB" sz="1600" err="1">
                <a:ea typeface="Calibri"/>
                <a:cs typeface="Calibri"/>
              </a:rPr>
              <a:t>jpa</a:t>
            </a:r>
            <a:r>
              <a:rPr lang="en-GB" sz="1600" dirty="0">
                <a:ea typeface="Calibri"/>
                <a:cs typeface="Calibri"/>
              </a:rPr>
              <a:t> dependency.</a:t>
            </a:r>
          </a:p>
        </p:txBody>
      </p:sp>
    </p:spTree>
    <p:extLst>
      <p:ext uri="{BB962C8B-B14F-4D97-AF65-F5344CB8AC3E}">
        <p14:creationId xmlns:p14="http://schemas.microsoft.com/office/powerpoint/2010/main" val="1732307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859F-664E-91E5-0503-1F0D8C8EEBF2}"/>
              </a:ext>
            </a:extLst>
          </p:cNvPr>
          <p:cNvSpPr>
            <a:spLocks noGrp="1"/>
          </p:cNvSpPr>
          <p:nvPr>
            <p:ph type="title"/>
          </p:nvPr>
        </p:nvSpPr>
        <p:spPr>
          <a:xfrm>
            <a:off x="752856" y="365125"/>
            <a:ext cx="10600944" cy="484315"/>
          </a:xfrm>
        </p:spPr>
        <p:txBody>
          <a:bodyPr>
            <a:normAutofit fontScale="90000"/>
          </a:bodyPr>
          <a:lstStyle/>
          <a:p>
            <a:endParaRPr lang="en-GB"/>
          </a:p>
        </p:txBody>
      </p:sp>
      <p:sp>
        <p:nvSpPr>
          <p:cNvPr id="3" name="Content Placeholder 2">
            <a:extLst>
              <a:ext uri="{FF2B5EF4-FFF2-40B4-BE49-F238E27FC236}">
                <a16:creationId xmlns:a16="http://schemas.microsoft.com/office/drawing/2014/main" id="{D39F42FB-3E81-542B-522A-A2BFBC267F11}"/>
              </a:ext>
            </a:extLst>
          </p:cNvPr>
          <p:cNvSpPr>
            <a:spLocks noGrp="1"/>
          </p:cNvSpPr>
          <p:nvPr>
            <p:ph idx="1"/>
          </p:nvPr>
        </p:nvSpPr>
        <p:spPr>
          <a:xfrm>
            <a:off x="752856" y="1094105"/>
            <a:ext cx="10600944" cy="5082858"/>
          </a:xfrm>
        </p:spPr>
        <p:txBody>
          <a:bodyPr vert="horz" lIns="91440" tIns="45720" rIns="91440" bIns="45720" rtlCol="0" anchor="t">
            <a:noAutofit/>
          </a:bodyPr>
          <a:lstStyle/>
          <a:p>
            <a:r>
              <a:rPr lang="en-GB" sz="1600" dirty="0">
                <a:ea typeface="Calibri"/>
                <a:cs typeface="Calibri"/>
              </a:rPr>
              <a:t>Why use Hibernate ? :- 1. open-source and lightweight --- hibernate is an open-source lightweight framework which means there is continuous update on it.</a:t>
            </a:r>
          </a:p>
          <a:p>
            <a:r>
              <a:rPr lang="en-GB" sz="1600" dirty="0">
                <a:ea typeface="Calibri"/>
                <a:cs typeface="Calibri"/>
              </a:rPr>
              <a:t>2. fast performance -- performance in hibernate is fast because cache is internally used. 3. database independent query -- hibernate uses HQL which is the object-oriented version of SQL to generate independent queries so you as the developer don't need to write database specific queries. 4. automatic table creation -- hibernate framework provides the facility to create the tables of the database automatically, so there is no more need for manually creating database table.</a:t>
            </a:r>
          </a:p>
          <a:p>
            <a:r>
              <a:rPr lang="en-GB" sz="1600" dirty="0">
                <a:ea typeface="Calibri"/>
                <a:cs typeface="Calibri"/>
              </a:rPr>
              <a:t>Hibernate using annotation :- hibernate application can be created with annotation such as @Entity, @Id, @Table etc.</a:t>
            </a:r>
          </a:p>
          <a:p>
            <a:r>
              <a:rPr lang="en-GB" sz="1600" dirty="0">
                <a:ea typeface="Calibri"/>
                <a:cs typeface="Calibri"/>
              </a:rPr>
              <a:t>Class</a:t>
            </a:r>
            <a:r>
              <a:rPr lang="en-GB" sz="1600">
                <a:ea typeface="Calibri"/>
                <a:cs typeface="Calibri"/>
              </a:rPr>
              <a:t> activity 1A – let's see how to bootstrap a simple spring boot application and create an Employee table with column </a:t>
            </a:r>
            <a:r>
              <a:rPr lang="en-GB" sz="1600" dirty="0">
                <a:ea typeface="Calibri"/>
                <a:cs typeface="Calibri"/>
              </a:rPr>
              <a:t>fields and connect it to a database in </a:t>
            </a:r>
            <a:r>
              <a:rPr lang="en-GB" sz="1600" dirty="0" err="1">
                <a:ea typeface="Calibri"/>
                <a:cs typeface="Calibri"/>
              </a:rPr>
              <a:t>mysql</a:t>
            </a:r>
            <a:r>
              <a:rPr lang="en-GB" sz="1600" dirty="0">
                <a:ea typeface="Calibri"/>
                <a:cs typeface="Calibri"/>
              </a:rPr>
              <a:t> using hibernate/</a:t>
            </a:r>
            <a:r>
              <a:rPr lang="en-GB" sz="1600" dirty="0" err="1">
                <a:ea typeface="Calibri"/>
                <a:cs typeface="Calibri"/>
              </a:rPr>
              <a:t>jpa</a:t>
            </a:r>
            <a:r>
              <a:rPr lang="en-GB" sz="1600" dirty="0">
                <a:ea typeface="Calibri"/>
                <a:cs typeface="Calibri"/>
              </a:rPr>
              <a:t>.</a:t>
            </a:r>
          </a:p>
          <a:p>
            <a:r>
              <a:rPr lang="en-GB" sz="1600" dirty="0">
                <a:ea typeface="Calibri"/>
                <a:cs typeface="Calibri"/>
              </a:rPr>
              <a:t>Class exercise 1 -- practice class activity 1A from scratch</a:t>
            </a:r>
          </a:p>
          <a:p>
            <a:r>
              <a:rPr lang="en-GB" sz="1600" dirty="0">
                <a:ea typeface="Calibri"/>
                <a:cs typeface="Calibri"/>
              </a:rPr>
              <a:t>Let’s briefly understand the various entity relationships :</a:t>
            </a:r>
          </a:p>
          <a:p>
            <a:r>
              <a:rPr lang="en-GB" sz="1600" dirty="0">
                <a:ea typeface="Calibri"/>
                <a:cs typeface="Calibri"/>
              </a:rPr>
              <a:t> what is One-to-Many relationship? --  in Object Relational Mapping (ORM)  -- a One-to-Many relationship is a type of relationship where one entity or object is associated with multiple instances of another entity.</a:t>
            </a:r>
          </a:p>
          <a:p>
            <a:r>
              <a:rPr lang="en-GB" sz="1600" dirty="0">
                <a:ea typeface="Calibri"/>
                <a:cs typeface="Calibri"/>
              </a:rPr>
              <a:t>Let's give a breakdown of the One-to-Many relationship :</a:t>
            </a:r>
          </a:p>
          <a:p>
            <a:r>
              <a:rPr lang="en-GB" sz="1600" dirty="0">
                <a:ea typeface="Calibri"/>
                <a:cs typeface="Calibri"/>
              </a:rPr>
              <a:t>1. Definition :- in a One-to-Many relationship each instance of the one entity is associated with one or more instances of the many entity. </a:t>
            </a:r>
            <a:r>
              <a:rPr lang="en-GB" sz="1600" dirty="0" err="1">
                <a:ea typeface="Calibri"/>
                <a:cs typeface="Calibri"/>
              </a:rPr>
              <a:t>E.g</a:t>
            </a:r>
            <a:r>
              <a:rPr lang="en-GB" sz="1600" dirty="0">
                <a:ea typeface="Calibri"/>
                <a:cs typeface="Calibri"/>
              </a:rPr>
              <a:t> consider a scenario where each customer can have multiple orders. Here each customer (one) can be associated with multiple orders (many).</a:t>
            </a:r>
          </a:p>
          <a:p>
            <a:r>
              <a:rPr lang="en-GB" sz="1600" dirty="0">
                <a:ea typeface="Calibri"/>
                <a:cs typeface="Calibri"/>
              </a:rPr>
              <a:t>2. Database Representation :- in a relational database, a one-to-many relationship is typically implemented using foreign keys. In the example of customers and orders, the order table will contain a foreign key that references the primary key of the customer table. This foreign key established the link between orders and customers. Which indicates that each other belongs to one customer.</a:t>
            </a:r>
          </a:p>
        </p:txBody>
      </p:sp>
    </p:spTree>
    <p:extLst>
      <p:ext uri="{BB962C8B-B14F-4D97-AF65-F5344CB8AC3E}">
        <p14:creationId xmlns:p14="http://schemas.microsoft.com/office/powerpoint/2010/main" val="3481797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8683-CAC0-22C9-86B9-6EEF4186B44B}"/>
              </a:ext>
            </a:extLst>
          </p:cNvPr>
          <p:cNvSpPr>
            <a:spLocks noGrp="1"/>
          </p:cNvSpPr>
          <p:nvPr>
            <p:ph type="title"/>
          </p:nvPr>
        </p:nvSpPr>
        <p:spPr>
          <a:xfrm>
            <a:off x="947928" y="121285"/>
            <a:ext cx="10479024" cy="618427"/>
          </a:xfrm>
        </p:spPr>
        <p:txBody>
          <a:bodyPr>
            <a:normAutofit fontScale="90000"/>
          </a:bodyPr>
          <a:lstStyle/>
          <a:p>
            <a:endParaRPr lang="en-GB"/>
          </a:p>
        </p:txBody>
      </p:sp>
      <p:sp>
        <p:nvSpPr>
          <p:cNvPr id="3" name="Content Placeholder 2">
            <a:extLst>
              <a:ext uri="{FF2B5EF4-FFF2-40B4-BE49-F238E27FC236}">
                <a16:creationId xmlns:a16="http://schemas.microsoft.com/office/drawing/2014/main" id="{61DFACEF-14CA-A438-1817-DE03BB0223F7}"/>
              </a:ext>
            </a:extLst>
          </p:cNvPr>
          <p:cNvSpPr>
            <a:spLocks noGrp="1"/>
          </p:cNvSpPr>
          <p:nvPr>
            <p:ph idx="1"/>
          </p:nvPr>
        </p:nvSpPr>
        <p:spPr>
          <a:xfrm>
            <a:off x="838200" y="886841"/>
            <a:ext cx="10515600" cy="5290122"/>
          </a:xfrm>
        </p:spPr>
        <p:txBody>
          <a:bodyPr vert="horz" lIns="91440" tIns="45720" rIns="91440" bIns="45720" rtlCol="0" anchor="t">
            <a:normAutofit fontScale="92500" lnSpcReduction="20000"/>
          </a:bodyPr>
          <a:lstStyle/>
          <a:p>
            <a:pPr marL="0" indent="0">
              <a:buNone/>
            </a:pPr>
            <a:r>
              <a:rPr lang="en-GB" sz="1600" dirty="0">
                <a:ea typeface="Calibri" panose="020F0502020204030204"/>
                <a:cs typeface="Calibri" panose="020F0502020204030204"/>
              </a:rPr>
              <a:t>3. Object Relational Mapping :- when working with an ORM framework like hibernate in java, one-to-many relationships are represented using object associations, in hibernate you will define a one-to-many relationship using annotations.</a:t>
            </a:r>
          </a:p>
          <a:p>
            <a:pPr marL="0" indent="0">
              <a:buNone/>
            </a:pPr>
            <a:r>
              <a:rPr lang="en-GB" sz="1600" dirty="0">
                <a:ea typeface="Calibri" panose="020F0502020204030204"/>
                <a:cs typeface="Calibri" panose="020F0502020204030204"/>
              </a:rPr>
              <a:t>4. Navigating the relationship :- in a one-to-many relationship, you can navigate from the one side to the many side, but not necessarily vice versa. E.g. given a customer object, you can easily access all orders associated with that customers. However, given an order object you may not have direct access to the customer object it belongs to(though this can be achieved with bi-directional mapping)</a:t>
            </a:r>
          </a:p>
          <a:p>
            <a:pPr marL="0" indent="0">
              <a:buNone/>
            </a:pPr>
            <a:r>
              <a:rPr lang="en-GB" sz="1600" b="1" dirty="0">
                <a:ea typeface="+mn-lt"/>
                <a:cs typeface="+mn-lt"/>
              </a:rPr>
              <a:t>5. Cascade Operations</a:t>
            </a:r>
            <a:r>
              <a:rPr lang="en-GB" sz="1600" dirty="0">
                <a:ea typeface="+mn-lt"/>
                <a:cs typeface="+mn-lt"/>
              </a:rPr>
              <a:t>: In some ORM frameworks, such as Hibernate, cascade operations can be configured for one-to-many relationships. This means that certain operations performed on the "one" side (e.g., saving or deleting a customer) can automatically cascade to related entities on the "many" side (e.g., saving or deleting associated orders).</a:t>
            </a:r>
            <a:endParaRPr lang="en-GB" sz="1600">
              <a:ea typeface="Calibri"/>
              <a:cs typeface="Calibri"/>
            </a:endParaRPr>
          </a:p>
          <a:p>
            <a:pPr marL="0" indent="0">
              <a:buNone/>
            </a:pPr>
            <a:r>
              <a:rPr lang="en-GB" sz="1600" dirty="0">
                <a:ea typeface="Calibri" panose="020F0502020204030204"/>
                <a:cs typeface="Calibri" panose="020F0502020204030204"/>
              </a:rPr>
              <a:t>Class activity 2A : let's see an example of how to implement a one-to-many relationship using annotation between Employee and Department, where one Department can have many Employees, and many Employees can only belong to one Department</a:t>
            </a:r>
          </a:p>
          <a:p>
            <a:pPr marL="0" indent="0">
              <a:buNone/>
            </a:pPr>
            <a:r>
              <a:rPr lang="en-GB" sz="1600" dirty="0">
                <a:ea typeface="Calibri" panose="020F0502020204030204"/>
                <a:cs typeface="Calibri" panose="020F0502020204030204"/>
              </a:rPr>
              <a:t>Class exercise : practice class activity 2A</a:t>
            </a:r>
          </a:p>
          <a:p>
            <a:pPr marL="0" indent="0">
              <a:buNone/>
            </a:pPr>
            <a:r>
              <a:rPr lang="en-GB" sz="1600" dirty="0">
                <a:ea typeface="Calibri" panose="020F0502020204030204"/>
                <a:cs typeface="Calibri" panose="020F0502020204030204"/>
              </a:rPr>
              <a:t> what is many-to-many relationship :- </a:t>
            </a:r>
            <a:r>
              <a:rPr lang="en-GB" sz="1600" dirty="0">
                <a:ea typeface="+mn-lt"/>
                <a:cs typeface="+mn-lt"/>
              </a:rPr>
              <a:t>many-to-many relationship represents an association between two entities where each instance of one entity can be associated with multiple instances of the other entity, and vice versa. This type of relationship typically requires an intermediate join table to store the associations between the two entities.</a:t>
            </a:r>
          </a:p>
          <a:p>
            <a:pPr marL="0" indent="0">
              <a:buNone/>
            </a:pPr>
            <a:r>
              <a:rPr lang="en-GB" sz="1600" dirty="0">
                <a:ea typeface="Calibri" panose="020F0502020204030204"/>
                <a:cs typeface="Calibri" panose="020F0502020204030204"/>
              </a:rPr>
              <a:t>Here is a breakdown of many-to-many relationship: </a:t>
            </a:r>
            <a:endParaRPr lang="en-GB" sz="1600">
              <a:solidFill>
                <a:srgbClr val="000000"/>
              </a:solidFill>
              <a:ea typeface="Calibri" panose="020F0502020204030204"/>
              <a:cs typeface="Calibri" panose="020F0502020204030204"/>
            </a:endParaRPr>
          </a:p>
          <a:p>
            <a:pPr>
              <a:buAutoNum type="arabicPeriod"/>
            </a:pPr>
            <a:r>
              <a:rPr lang="en-GB" sz="1600" dirty="0">
                <a:ea typeface="Calibri" panose="020F0502020204030204"/>
                <a:cs typeface="Calibri" panose="020F0502020204030204"/>
              </a:rPr>
              <a:t>Definition :- in a many-to-many relationship, each record in Table A can be related to multiple records in Table B.</a:t>
            </a:r>
          </a:p>
          <a:p>
            <a:pPr>
              <a:buAutoNum type="arabicPeriod"/>
            </a:pPr>
            <a:r>
              <a:rPr lang="en-GB" sz="1600" dirty="0">
                <a:ea typeface="Calibri" panose="020F0502020204030204"/>
                <a:cs typeface="Calibri" panose="020F0502020204030204"/>
              </a:rPr>
              <a:t>Join table :- to represent a many-to-many relationship in a relational database, you need a third table known as the join table or linking table. This table typically contains foreign key references to the primary keys of both table involved in the relationship</a:t>
            </a:r>
          </a:p>
          <a:p>
            <a:pPr>
              <a:buAutoNum type="arabicPeriod"/>
            </a:pPr>
            <a:r>
              <a:rPr lang="en-GB" sz="1600" b="1" dirty="0">
                <a:ea typeface="+mn-lt"/>
                <a:cs typeface="+mn-lt"/>
              </a:rPr>
              <a:t>Lazy Loading</a:t>
            </a:r>
            <a:r>
              <a:rPr lang="en-GB" sz="1600" dirty="0">
                <a:ea typeface="+mn-lt"/>
                <a:cs typeface="+mn-lt"/>
              </a:rPr>
              <a:t>: Hibernate supports lazy loading for many-to-many associations, allowing you to load related entities only when needed to improve performance and avoid unnecessary database queries.</a:t>
            </a:r>
          </a:p>
          <a:p>
            <a:pPr marL="0" indent="0">
              <a:buNone/>
            </a:pPr>
            <a:r>
              <a:rPr lang="en-GB" sz="1600" dirty="0">
                <a:ea typeface="Calibri" panose="020F0502020204030204"/>
                <a:cs typeface="Calibri" panose="020F0502020204030204"/>
              </a:rPr>
              <a:t>Class activity 3A : let's see an example of how many-to-many relationship works between Employees and Groups</a:t>
            </a:r>
          </a:p>
          <a:p>
            <a:pPr marL="0" indent="0">
              <a:buNone/>
            </a:pPr>
            <a:r>
              <a:rPr lang="en-GB" sz="1600" dirty="0">
                <a:ea typeface="Calibri" panose="020F0502020204030204"/>
                <a:cs typeface="Calibri" panose="020F0502020204030204"/>
              </a:rPr>
              <a:t>Class exercise – practice class activity 3A</a:t>
            </a:r>
          </a:p>
        </p:txBody>
      </p:sp>
    </p:spTree>
    <p:extLst>
      <p:ext uri="{BB962C8B-B14F-4D97-AF65-F5344CB8AC3E}">
        <p14:creationId xmlns:p14="http://schemas.microsoft.com/office/powerpoint/2010/main" val="172372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85E2-6D92-7A95-87BF-08B3AACB2553}"/>
              </a:ext>
            </a:extLst>
          </p:cNvPr>
          <p:cNvSpPr>
            <a:spLocks noGrp="1"/>
          </p:cNvSpPr>
          <p:nvPr>
            <p:ph type="title"/>
          </p:nvPr>
        </p:nvSpPr>
        <p:spPr>
          <a:xfrm>
            <a:off x="1143000" y="365125"/>
            <a:ext cx="10210800" cy="618427"/>
          </a:xfrm>
        </p:spPr>
        <p:txBody>
          <a:bodyPr>
            <a:normAutofit fontScale="90000"/>
          </a:bodyPr>
          <a:lstStyle/>
          <a:p>
            <a:endParaRPr lang="en-GB"/>
          </a:p>
        </p:txBody>
      </p:sp>
      <p:sp>
        <p:nvSpPr>
          <p:cNvPr id="3" name="Content Placeholder 2">
            <a:extLst>
              <a:ext uri="{FF2B5EF4-FFF2-40B4-BE49-F238E27FC236}">
                <a16:creationId xmlns:a16="http://schemas.microsoft.com/office/drawing/2014/main" id="{40DE83B9-E87E-7FCF-4144-1CF8E0920C9B}"/>
              </a:ext>
            </a:extLst>
          </p:cNvPr>
          <p:cNvSpPr>
            <a:spLocks noGrp="1"/>
          </p:cNvSpPr>
          <p:nvPr>
            <p:ph idx="1"/>
          </p:nvPr>
        </p:nvSpPr>
        <p:spPr>
          <a:xfrm>
            <a:off x="691896" y="1057529"/>
            <a:ext cx="10661904" cy="5119434"/>
          </a:xfrm>
        </p:spPr>
        <p:txBody>
          <a:bodyPr vert="horz" lIns="91440" tIns="45720" rIns="91440" bIns="45720" rtlCol="0" anchor="t">
            <a:noAutofit/>
          </a:bodyPr>
          <a:lstStyle/>
          <a:p>
            <a:r>
              <a:rPr lang="en-GB" sz="2000" dirty="0">
                <a:ea typeface="Calibri"/>
                <a:cs typeface="Calibri"/>
              </a:rPr>
              <a:t>What is one-to-one relationship? </a:t>
            </a:r>
            <a:r>
              <a:rPr lang="en-GB" sz="2000" dirty="0">
                <a:ea typeface="+mn-lt"/>
                <a:cs typeface="+mn-lt"/>
              </a:rPr>
              <a:t>a one-to-one relationship represents an association between two entities where each instance of one entity is associated with exactly one instance of the other entity. This type of relationship typically involves a primary key-foreign key association between the two entities.</a:t>
            </a:r>
            <a:endParaRPr lang="en-GB" sz="2000" dirty="0">
              <a:ea typeface="Calibri"/>
              <a:cs typeface="Calibri"/>
            </a:endParaRPr>
          </a:p>
          <a:p>
            <a:r>
              <a:rPr lang="en-GB" sz="2000" dirty="0">
                <a:ea typeface="+mn-lt"/>
                <a:cs typeface="+mn-lt"/>
              </a:rPr>
              <a:t>Here's an overview of a one-to-one relationship in Hibernate:</a:t>
            </a:r>
            <a:endParaRPr lang="en-GB" sz="2000" dirty="0">
              <a:ea typeface="Calibri"/>
              <a:cs typeface="Calibri"/>
            </a:endParaRPr>
          </a:p>
          <a:p>
            <a:r>
              <a:rPr lang="en-GB" sz="2000" dirty="0">
                <a:ea typeface="Calibri"/>
                <a:cs typeface="Calibri"/>
              </a:rPr>
              <a:t>1. </a:t>
            </a:r>
            <a:r>
              <a:rPr lang="en-GB" sz="2000" b="1" dirty="0">
                <a:ea typeface="+mn-lt"/>
                <a:cs typeface="+mn-lt"/>
              </a:rPr>
              <a:t>Entities</a:t>
            </a:r>
            <a:r>
              <a:rPr lang="en-GB" sz="2000" dirty="0">
                <a:ea typeface="+mn-lt"/>
                <a:cs typeface="+mn-lt"/>
              </a:rPr>
              <a:t>: You have two entities that are related to each other in a one-to-one relationship.</a:t>
            </a:r>
          </a:p>
          <a:p>
            <a:r>
              <a:rPr lang="en-GB" sz="2000" dirty="0">
                <a:ea typeface="+mn-lt"/>
                <a:cs typeface="+mn-lt"/>
              </a:rPr>
              <a:t>2. </a:t>
            </a:r>
            <a:r>
              <a:rPr lang="en-GB" sz="2000" b="1" dirty="0">
                <a:ea typeface="+mn-lt"/>
                <a:cs typeface="+mn-lt"/>
              </a:rPr>
              <a:t>Foreign Key</a:t>
            </a:r>
            <a:r>
              <a:rPr lang="en-GB" sz="2000" dirty="0">
                <a:ea typeface="+mn-lt"/>
                <a:cs typeface="+mn-lt"/>
              </a:rPr>
              <a:t>: In the database, one of the entities typically has a foreign key column that references the primary key of the other entity. This establishes the one-to-one relationship between the two tables.</a:t>
            </a:r>
          </a:p>
          <a:p>
            <a:r>
              <a:rPr lang="en-GB" sz="2000" dirty="0">
                <a:ea typeface="+mn-lt"/>
                <a:cs typeface="+mn-lt"/>
              </a:rPr>
              <a:t>3. </a:t>
            </a:r>
            <a:r>
              <a:rPr lang="en-GB" sz="2000" b="1" dirty="0">
                <a:ea typeface="+mn-lt"/>
                <a:cs typeface="+mn-lt"/>
              </a:rPr>
              <a:t>Mapping</a:t>
            </a:r>
            <a:r>
              <a:rPr lang="en-GB" sz="2000" dirty="0">
                <a:ea typeface="+mn-lt"/>
                <a:cs typeface="+mn-lt"/>
              </a:rPr>
              <a:t>: In Hibernate, you map the one-to-one relationship using annotations or XML mappings. You specify the association between the two entities and define the foreign key column.</a:t>
            </a:r>
          </a:p>
          <a:p>
            <a:r>
              <a:rPr lang="en-GB" sz="2000" dirty="0">
                <a:ea typeface="+mn-lt"/>
                <a:cs typeface="+mn-lt"/>
              </a:rPr>
              <a:t>4.</a:t>
            </a:r>
            <a:r>
              <a:rPr lang="en-GB" sz="2000" b="1" dirty="0">
                <a:ea typeface="+mn-lt"/>
                <a:cs typeface="+mn-lt"/>
              </a:rPr>
              <a:t>Cascade Operations</a:t>
            </a:r>
            <a:r>
              <a:rPr lang="en-GB" sz="2000" dirty="0">
                <a:ea typeface="+mn-lt"/>
                <a:cs typeface="+mn-lt"/>
              </a:rPr>
              <a:t>: Hibernate allows you to configure cascade operations for the one-to-one relationship. This means that certain operations performed on one side of the relationship (such as saving or deleting an entity) can cascade to the other side.</a:t>
            </a:r>
          </a:p>
          <a:p>
            <a:r>
              <a:rPr lang="en-GB" sz="2000" dirty="0">
                <a:ea typeface="+mn-lt"/>
                <a:cs typeface="+mn-lt"/>
              </a:rPr>
              <a:t>5. Hibernate supports lazy loading for one-to-one associations, allowing you to load related entities only when needed to improve performance and avoid unnecessary database queries.</a:t>
            </a:r>
          </a:p>
        </p:txBody>
      </p:sp>
    </p:spTree>
    <p:extLst>
      <p:ext uri="{BB962C8B-B14F-4D97-AF65-F5344CB8AC3E}">
        <p14:creationId xmlns:p14="http://schemas.microsoft.com/office/powerpoint/2010/main" val="302628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13BA-032E-C64F-C4CA-F277B03817AD}"/>
              </a:ext>
            </a:extLst>
          </p:cNvPr>
          <p:cNvSpPr>
            <a:spLocks noGrp="1"/>
          </p:cNvSpPr>
          <p:nvPr>
            <p:ph type="title"/>
          </p:nvPr>
        </p:nvSpPr>
        <p:spPr/>
        <p:txBody>
          <a:bodyPr/>
          <a:lstStyle/>
          <a:p>
            <a:pPr algn="ctr"/>
            <a:r>
              <a:rPr lang="en-GB" dirty="0">
                <a:ea typeface="Calibri Light" panose="020F0302020204030204"/>
                <a:cs typeface="Calibri Light" panose="020F0302020204030204"/>
              </a:rPr>
              <a:t>Spring MVC</a:t>
            </a:r>
          </a:p>
        </p:txBody>
      </p:sp>
      <p:sp>
        <p:nvSpPr>
          <p:cNvPr id="3" name="Content Placeholder 2">
            <a:extLst>
              <a:ext uri="{FF2B5EF4-FFF2-40B4-BE49-F238E27FC236}">
                <a16:creationId xmlns:a16="http://schemas.microsoft.com/office/drawing/2014/main" id="{0E7F97DE-AB16-1105-45BA-FB27FA61B4C7}"/>
              </a:ext>
            </a:extLst>
          </p:cNvPr>
          <p:cNvSpPr>
            <a:spLocks noGrp="1"/>
          </p:cNvSpPr>
          <p:nvPr>
            <p:ph idx="1"/>
          </p:nvPr>
        </p:nvSpPr>
        <p:spPr>
          <a:xfrm>
            <a:off x="844296" y="1374521"/>
            <a:ext cx="10509504" cy="4802442"/>
          </a:xfrm>
        </p:spPr>
        <p:txBody>
          <a:bodyPr vert="horz" lIns="91440" tIns="45720" rIns="91440" bIns="45720" rtlCol="0" anchor="t">
            <a:noAutofit/>
          </a:bodyPr>
          <a:lstStyle/>
          <a:p>
            <a:pPr marL="0" indent="0">
              <a:buNone/>
            </a:pPr>
            <a:r>
              <a:rPr lang="en-GB" sz="1600" b="1" dirty="0">
                <a:ea typeface="Calibri"/>
                <a:cs typeface="Calibri"/>
              </a:rPr>
              <a:t>What is Spring MVC ?</a:t>
            </a:r>
            <a:r>
              <a:rPr lang="en-GB" sz="1600" dirty="0">
                <a:ea typeface="Calibri"/>
                <a:cs typeface="Calibri"/>
              </a:rPr>
              <a:t> :- </a:t>
            </a:r>
            <a:r>
              <a:rPr lang="en-GB" sz="1600" dirty="0">
                <a:ea typeface="+mn-lt"/>
                <a:cs typeface="+mn-lt"/>
              </a:rPr>
              <a:t>Spring MVC (Model-View-Controller) is a framework within the larger Spring Framework for building web applications in Java. It follows the MVC design pattern, which separates an application into three main components:</a:t>
            </a:r>
            <a:endParaRPr lang="en-GB" sz="1600" dirty="0">
              <a:ea typeface="Calibri"/>
              <a:cs typeface="Calibri"/>
            </a:endParaRPr>
          </a:p>
          <a:p>
            <a:r>
              <a:rPr lang="en-GB" sz="1600" b="1" dirty="0">
                <a:ea typeface="+mn-lt"/>
                <a:cs typeface="+mn-lt"/>
              </a:rPr>
              <a:t>Model</a:t>
            </a:r>
            <a:r>
              <a:rPr lang="en-GB" sz="1600" dirty="0">
                <a:solidFill>
                  <a:srgbClr val="ECECEC"/>
                </a:solidFill>
                <a:ea typeface="+mn-lt"/>
                <a:cs typeface="+mn-lt"/>
              </a:rPr>
              <a:t>: </a:t>
            </a:r>
            <a:r>
              <a:rPr lang="en-GB" sz="1600" dirty="0">
                <a:ea typeface="+mn-lt"/>
                <a:cs typeface="+mn-lt"/>
              </a:rPr>
              <a:t>Represents the data and business logic of the application. It encapsulates the application's data and state.</a:t>
            </a:r>
            <a:endParaRPr lang="en-GB" sz="1600" dirty="0">
              <a:ea typeface="Calibri"/>
              <a:cs typeface="Calibri"/>
            </a:endParaRPr>
          </a:p>
          <a:p>
            <a:r>
              <a:rPr lang="en-GB" sz="1600" b="1" dirty="0">
                <a:ea typeface="+mn-lt"/>
                <a:cs typeface="+mn-lt"/>
              </a:rPr>
              <a:t>View</a:t>
            </a:r>
            <a:r>
              <a:rPr lang="en-GB" sz="1600" dirty="0">
                <a:ea typeface="+mn-lt"/>
                <a:cs typeface="+mn-lt"/>
              </a:rPr>
              <a:t>: Represents the presentation layer of the application. It is responsible for rendering the user interface based on the data provided by the model.</a:t>
            </a:r>
            <a:endParaRPr lang="en-GB" sz="1600" dirty="0">
              <a:ea typeface="Calibri"/>
              <a:cs typeface="Calibri"/>
            </a:endParaRPr>
          </a:p>
          <a:p>
            <a:r>
              <a:rPr lang="en-GB" sz="1600" b="1" dirty="0">
                <a:ea typeface="+mn-lt"/>
                <a:cs typeface="+mn-lt"/>
              </a:rPr>
              <a:t>Controller</a:t>
            </a:r>
            <a:r>
              <a:rPr lang="en-GB" sz="1600" dirty="0">
                <a:ea typeface="+mn-lt"/>
                <a:cs typeface="+mn-lt"/>
              </a:rPr>
              <a:t>: Acts as an intermediary between the model and the view. It handles user input, processes requests, and updates the model accordingly. It also determines which view to render based on the request.</a:t>
            </a:r>
            <a:endParaRPr lang="en-GB" sz="1600" dirty="0">
              <a:ea typeface="Calibri"/>
              <a:cs typeface="Calibri"/>
            </a:endParaRPr>
          </a:p>
          <a:p>
            <a:pPr indent="0">
              <a:buNone/>
            </a:pPr>
            <a:r>
              <a:rPr lang="en-GB" sz="1600" dirty="0">
                <a:ea typeface="+mn-lt"/>
                <a:cs typeface="+mn-lt"/>
              </a:rPr>
              <a:t>Spring MVC provides a robust and flexible architecture for developing web applications. It offers features such as:</a:t>
            </a:r>
            <a:endParaRPr lang="en-GB" sz="1600" dirty="0">
              <a:ea typeface="Calibri"/>
              <a:cs typeface="Calibri"/>
            </a:endParaRPr>
          </a:p>
          <a:p>
            <a:r>
              <a:rPr lang="en-GB" sz="1600" b="1" dirty="0" err="1">
                <a:ea typeface="+mn-lt"/>
                <a:cs typeface="+mn-lt"/>
              </a:rPr>
              <a:t>DispatcherServlet</a:t>
            </a:r>
            <a:r>
              <a:rPr lang="en-GB" sz="1600" dirty="0">
                <a:ea typeface="+mn-lt"/>
                <a:cs typeface="+mn-lt"/>
              </a:rPr>
              <a:t>: The central servlet that receives incoming requests and dispatches them to the appropriate controllers.</a:t>
            </a:r>
            <a:endParaRPr lang="en-GB" sz="1600" dirty="0">
              <a:ea typeface="Calibri"/>
              <a:cs typeface="Calibri"/>
            </a:endParaRPr>
          </a:p>
          <a:p>
            <a:r>
              <a:rPr lang="en-GB" sz="1600" b="1" dirty="0" err="1">
                <a:ea typeface="+mn-lt"/>
                <a:cs typeface="+mn-lt"/>
              </a:rPr>
              <a:t>HandlerMapping</a:t>
            </a:r>
            <a:r>
              <a:rPr lang="en-GB" sz="1600" dirty="0">
                <a:ea typeface="+mn-lt"/>
                <a:cs typeface="+mn-lt"/>
              </a:rPr>
              <a:t>: Maps incoming requests to appropriate handler methods within controllers based on URL patterns.</a:t>
            </a:r>
            <a:endParaRPr lang="en-GB" sz="1600" dirty="0">
              <a:ea typeface="Calibri"/>
              <a:cs typeface="Calibri"/>
            </a:endParaRPr>
          </a:p>
          <a:p>
            <a:r>
              <a:rPr lang="en-GB" sz="1600" b="1" err="1">
                <a:ea typeface="+mn-lt"/>
                <a:cs typeface="+mn-lt"/>
              </a:rPr>
              <a:t>ViewResolver</a:t>
            </a:r>
            <a:r>
              <a:rPr lang="en-GB" sz="1600" dirty="0">
                <a:ea typeface="+mn-lt"/>
                <a:cs typeface="+mn-lt"/>
              </a:rPr>
              <a:t>: Resolves logical view names returned by controller methods to actual view implementations (such as JSP, </a:t>
            </a:r>
            <a:r>
              <a:rPr lang="en-GB" sz="1600" err="1">
                <a:ea typeface="+mn-lt"/>
                <a:cs typeface="+mn-lt"/>
              </a:rPr>
              <a:t>Thymeleaf</a:t>
            </a:r>
            <a:r>
              <a:rPr lang="en-GB" sz="1600" dirty="0">
                <a:ea typeface="+mn-lt"/>
                <a:cs typeface="+mn-lt"/>
              </a:rPr>
              <a:t>, or HTML templates).</a:t>
            </a:r>
            <a:endParaRPr lang="en-GB" sz="1600" dirty="0">
              <a:ea typeface="Calibri"/>
              <a:cs typeface="Calibri"/>
            </a:endParaRPr>
          </a:p>
          <a:p>
            <a:r>
              <a:rPr lang="en-GB" sz="1600" b="1" dirty="0">
                <a:ea typeface="+mn-lt"/>
                <a:cs typeface="+mn-lt"/>
              </a:rPr>
              <a:t>Data Binding</a:t>
            </a:r>
            <a:r>
              <a:rPr lang="en-GB" sz="1600" dirty="0">
                <a:ea typeface="+mn-lt"/>
                <a:cs typeface="+mn-lt"/>
              </a:rPr>
              <a:t>: Automatically binds request parameters to Java objects, simplifying form handling and validation.</a:t>
            </a:r>
            <a:endParaRPr lang="en-GB" sz="1600" dirty="0">
              <a:ea typeface="Calibri"/>
              <a:cs typeface="Calibri"/>
            </a:endParaRPr>
          </a:p>
          <a:p>
            <a:r>
              <a:rPr lang="en-GB" sz="1600" b="1" dirty="0">
                <a:ea typeface="+mn-lt"/>
                <a:cs typeface="+mn-lt"/>
              </a:rPr>
              <a:t>Interceptors</a:t>
            </a:r>
            <a:r>
              <a:rPr lang="en-GB" sz="1600" dirty="0">
                <a:ea typeface="+mn-lt"/>
                <a:cs typeface="+mn-lt"/>
              </a:rPr>
              <a:t>: Allows pre-processing and post-processing of requests before and after they are handled by controllers.</a:t>
            </a:r>
            <a:endParaRPr lang="en-GB" sz="1600" dirty="0">
              <a:ea typeface="Calibri"/>
              <a:cs typeface="Calibri"/>
            </a:endParaRPr>
          </a:p>
          <a:p>
            <a:r>
              <a:rPr lang="en-GB" sz="1600" b="1" dirty="0">
                <a:ea typeface="+mn-lt"/>
                <a:cs typeface="+mn-lt"/>
              </a:rPr>
              <a:t>Internationalization and Localization</a:t>
            </a:r>
            <a:r>
              <a:rPr lang="en-GB" sz="1600" dirty="0">
                <a:ea typeface="+mn-lt"/>
                <a:cs typeface="+mn-lt"/>
              </a:rPr>
              <a:t>: Supports localization of messages and views to serve applications in multiple languages.</a:t>
            </a:r>
            <a:endParaRPr lang="en-GB" sz="1600" dirty="0">
              <a:ea typeface="Calibri"/>
              <a:cs typeface="Calibri"/>
            </a:endParaRPr>
          </a:p>
          <a:p>
            <a:r>
              <a:rPr lang="en-GB" sz="1600" b="1" dirty="0">
                <a:ea typeface="+mn-lt"/>
                <a:cs typeface="+mn-lt"/>
              </a:rPr>
              <a:t>Validation</a:t>
            </a:r>
            <a:r>
              <a:rPr lang="en-GB" sz="1600" dirty="0">
                <a:ea typeface="+mn-lt"/>
                <a:cs typeface="+mn-lt"/>
              </a:rPr>
              <a:t>: Provides support for validating form input using validator classes.</a:t>
            </a:r>
            <a:endParaRPr lang="en-GB" sz="1600" dirty="0">
              <a:ea typeface="Calibri"/>
              <a:cs typeface="Calibri"/>
            </a:endParaRPr>
          </a:p>
          <a:p>
            <a:r>
              <a:rPr lang="en-GB" sz="1600" b="1" dirty="0">
                <a:ea typeface="+mn-lt"/>
                <a:cs typeface="+mn-lt"/>
              </a:rPr>
              <a:t>RESTful Web Services Support</a:t>
            </a:r>
            <a:r>
              <a:rPr lang="en-GB" sz="1600" dirty="0">
                <a:ea typeface="+mn-lt"/>
                <a:cs typeface="+mn-lt"/>
              </a:rPr>
              <a:t>: Supports building RESTful web services using annotations and HTTP methods.</a:t>
            </a:r>
            <a:endParaRPr lang="en-GB" sz="1600" dirty="0">
              <a:ea typeface="Calibri"/>
              <a:cs typeface="Calibri"/>
            </a:endParaRPr>
          </a:p>
          <a:p>
            <a:pPr indent="0">
              <a:buNone/>
            </a:pPr>
            <a:r>
              <a:rPr lang="en-GB" sz="1600" dirty="0">
                <a:ea typeface="+mn-lt"/>
                <a:cs typeface="+mn-lt"/>
              </a:rPr>
              <a:t>Overall, Spring MVC simplifies the development of web applications by providing a structured approach to handling HTTP requests, managing application state, and rendering views. It promotes separation of concerns, making applications easier to understand, maintain, and test.</a:t>
            </a:r>
            <a:endParaRPr lang="en-GB" sz="1600" dirty="0">
              <a:ea typeface="Calibri"/>
              <a:cs typeface="Calibri"/>
            </a:endParaRPr>
          </a:p>
          <a:p>
            <a:pPr marL="0" indent="0" algn="just">
              <a:buNone/>
            </a:pPr>
            <a:endParaRPr lang="en-GB" sz="1300" dirty="0">
              <a:solidFill>
                <a:srgbClr val="333333"/>
              </a:solidFill>
              <a:ea typeface="Calibri"/>
              <a:cs typeface="Calibri"/>
            </a:endParaRPr>
          </a:p>
          <a:p>
            <a:pPr indent="0">
              <a:buNone/>
            </a:pPr>
            <a:endParaRPr lang="en-GB" sz="1200" dirty="0">
              <a:ea typeface="Calibri"/>
              <a:cs typeface="Calibri"/>
            </a:endParaRPr>
          </a:p>
          <a:p>
            <a:pPr marL="0" indent="0">
              <a:buNone/>
            </a:pPr>
            <a:endParaRPr lang="en-GB" sz="1200" dirty="0">
              <a:ea typeface="Calibri"/>
              <a:cs typeface="Calibri"/>
            </a:endParaRPr>
          </a:p>
        </p:txBody>
      </p:sp>
    </p:spTree>
    <p:extLst>
      <p:ext uri="{BB962C8B-B14F-4D97-AF65-F5344CB8AC3E}">
        <p14:creationId xmlns:p14="http://schemas.microsoft.com/office/powerpoint/2010/main" val="488935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178E-6DA4-9A6F-E829-5DEB354E2E74}"/>
              </a:ext>
            </a:extLst>
          </p:cNvPr>
          <p:cNvSpPr>
            <a:spLocks noGrp="1"/>
          </p:cNvSpPr>
          <p:nvPr>
            <p:ph type="title"/>
          </p:nvPr>
        </p:nvSpPr>
        <p:spPr>
          <a:xfrm>
            <a:off x="899160" y="365125"/>
            <a:ext cx="10454640" cy="411163"/>
          </a:xfrm>
        </p:spPr>
        <p:txBody>
          <a:bodyPr>
            <a:normAutofit fontScale="90000"/>
          </a:bodyPr>
          <a:lstStyle/>
          <a:p>
            <a:pPr algn="ctr"/>
            <a:r>
              <a:rPr lang="en-GB" dirty="0">
                <a:ea typeface="Calibri Light" panose="020F0302020204030204"/>
                <a:cs typeface="Calibri Light" panose="020F0302020204030204"/>
              </a:rPr>
              <a:t>Understanding the flow of spring web MVC</a:t>
            </a:r>
          </a:p>
        </p:txBody>
      </p:sp>
      <p:pic>
        <p:nvPicPr>
          <p:cNvPr id="4" name="Content Placeholder 3" descr="Spring MVC Tutorial">
            <a:extLst>
              <a:ext uri="{FF2B5EF4-FFF2-40B4-BE49-F238E27FC236}">
                <a16:creationId xmlns:a16="http://schemas.microsoft.com/office/drawing/2014/main" id="{9BFA13B8-E815-B5B1-6B87-E86E2CEF09DF}"/>
              </a:ext>
            </a:extLst>
          </p:cNvPr>
          <p:cNvPicPr>
            <a:picLocks noGrp="1" noChangeAspect="1"/>
          </p:cNvPicPr>
          <p:nvPr>
            <p:ph idx="1"/>
          </p:nvPr>
        </p:nvPicPr>
        <p:blipFill>
          <a:blip r:embed="rId2"/>
          <a:stretch>
            <a:fillRect/>
          </a:stretch>
        </p:blipFill>
        <p:spPr>
          <a:xfrm>
            <a:off x="2552236" y="1792040"/>
            <a:ext cx="6929666" cy="4290937"/>
          </a:xfrm>
        </p:spPr>
      </p:pic>
    </p:spTree>
    <p:extLst>
      <p:ext uri="{BB962C8B-B14F-4D97-AF65-F5344CB8AC3E}">
        <p14:creationId xmlns:p14="http://schemas.microsoft.com/office/powerpoint/2010/main" val="23992452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Spring framework, Spring MVC, Spring Boot, Thymleaf, Dependency injection, Hibernate, JPA</vt:lpstr>
      <vt:lpstr>Spring Framework</vt:lpstr>
      <vt:lpstr>PowerPoint Presentation</vt:lpstr>
      <vt:lpstr>Hibernate</vt:lpstr>
      <vt:lpstr>PowerPoint Presentation</vt:lpstr>
      <vt:lpstr>PowerPoint Presentation</vt:lpstr>
      <vt:lpstr>PowerPoint Presentation</vt:lpstr>
      <vt:lpstr>Spring MVC</vt:lpstr>
      <vt:lpstr>Understanding the flow of spring web MVC</vt:lpstr>
      <vt:lpstr>PowerPoint Presentation</vt:lpstr>
      <vt:lpstr>PowerPoint Presentation</vt:lpstr>
      <vt:lpstr>Spring Boot</vt:lpstr>
      <vt:lpstr>PowerPoint Presentation</vt:lpstr>
      <vt:lpstr>PowerPoint Presentation</vt:lpstr>
      <vt:lpstr> Spring vs. Spring MVC vs. Spring Boot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1349</cp:revision>
  <dcterms:created xsi:type="dcterms:W3CDTF">2024-03-12T18:35:15Z</dcterms:created>
  <dcterms:modified xsi:type="dcterms:W3CDTF">2024-06-16T18:40:02Z</dcterms:modified>
</cp:coreProperties>
</file>