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9" r:id="rId3"/>
    <p:sldId id="267" r:id="rId4"/>
    <p:sldId id="269" r:id="rId5"/>
    <p:sldId id="270" r:id="rId6"/>
    <p:sldId id="281" r:id="rId7"/>
    <p:sldId id="282" r:id="rId8"/>
    <p:sldId id="283" r:id="rId9"/>
    <p:sldId id="271" r:id="rId10"/>
    <p:sldId id="284" r:id="rId11"/>
    <p:sldId id="28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3414A-0D72-11B9-FE8F-9E9070770509}" v="1" dt="2024-03-15T12:15:25.295"/>
    <p1510:client id="{BBAB800A-8D8A-2A67-3853-1A5BC9A0E1C5}" v="1" dt="2024-03-13T14:32:38.402"/>
    <p1510:client id="{F757EE9F-59C1-A681-8D75-2F85D399C4E7}" v="7" dt="2024-03-13T14:09:14.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181C7-5684-4107-9081-A7AB1C66C5B5}" type="datetimeFigureOut">
              <a:t>5/16/2024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12758-A038-4487-9CEC-579163CE1F20}" type="slidenum">
              <a:t>‹#›</a:t>
            </a:fld>
            <a:endParaRPr lang="en-GB"/>
          </a:p>
        </p:txBody>
      </p:sp>
    </p:spTree>
    <p:extLst>
      <p:ext uri="{BB962C8B-B14F-4D97-AF65-F5344CB8AC3E}">
        <p14:creationId xmlns:p14="http://schemas.microsoft.com/office/powerpoint/2010/main" val="1019503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807e5291c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6807e5291c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807e5291c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807e5291c_0_13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807e5291c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5c6c163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5c6c163f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807e529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6807e529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59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15601" y="593367"/>
            <a:ext cx="113607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15601" y="1536633"/>
            <a:ext cx="11360700" cy="4555200"/>
          </a:xfrm>
          <a:prstGeom prst="rect">
            <a:avLst/>
          </a:prstGeom>
        </p:spPr>
        <p:txBody>
          <a:bodyPr spcFirstLastPara="1" wrap="square" lIns="91425" tIns="45700" rIns="91425" bIns="45700" anchor="t" anchorCtr="0">
            <a:noAutofit/>
          </a:bodyPr>
          <a:lstStyle>
            <a:lvl1pPr marL="457189" lvl="0" indent="-406390" rtl="0">
              <a:spcBef>
                <a:spcPts val="1000"/>
              </a:spcBef>
              <a:spcAft>
                <a:spcPts val="0"/>
              </a:spcAft>
              <a:buSzPts val="2800"/>
              <a:buChar char="•"/>
              <a:defRPr/>
            </a:lvl1pPr>
            <a:lvl2pPr marL="914377" lvl="1" indent="-380990" rtl="0">
              <a:spcBef>
                <a:spcPts val="500"/>
              </a:spcBef>
              <a:spcAft>
                <a:spcPts val="0"/>
              </a:spcAft>
              <a:buSzPts val="2400"/>
              <a:buChar char="•"/>
              <a:defRPr/>
            </a:lvl2pPr>
            <a:lvl3pPr marL="1371566" lvl="2" indent="-355591" rtl="0">
              <a:spcBef>
                <a:spcPts val="500"/>
              </a:spcBef>
              <a:spcAft>
                <a:spcPts val="0"/>
              </a:spcAft>
              <a:buSzPts val="2000"/>
              <a:buChar char="•"/>
              <a:defRPr/>
            </a:lvl3pPr>
            <a:lvl4pPr marL="1828754" lvl="3" indent="-342891" rtl="0">
              <a:spcBef>
                <a:spcPts val="500"/>
              </a:spcBef>
              <a:spcAft>
                <a:spcPts val="0"/>
              </a:spcAft>
              <a:buSzPts val="1800"/>
              <a:buChar char="•"/>
              <a:defRPr/>
            </a:lvl4pPr>
            <a:lvl5pPr marL="2285943" lvl="4" indent="-342891" rtl="0">
              <a:spcBef>
                <a:spcPts val="500"/>
              </a:spcBef>
              <a:spcAft>
                <a:spcPts val="0"/>
              </a:spcAft>
              <a:buSzPts val="1800"/>
              <a:buChar char="•"/>
              <a:defRPr/>
            </a:lvl5pPr>
            <a:lvl6pPr marL="2743131" lvl="5" indent="-342891" rtl="0">
              <a:spcBef>
                <a:spcPts val="500"/>
              </a:spcBef>
              <a:spcAft>
                <a:spcPts val="0"/>
              </a:spcAft>
              <a:buSzPts val="1800"/>
              <a:buChar char="•"/>
              <a:defRPr/>
            </a:lvl6pPr>
            <a:lvl7pPr marL="3200320" lvl="6" indent="-342891" rtl="0">
              <a:spcBef>
                <a:spcPts val="500"/>
              </a:spcBef>
              <a:spcAft>
                <a:spcPts val="0"/>
              </a:spcAft>
              <a:buSzPts val="1800"/>
              <a:buChar char="•"/>
              <a:defRPr/>
            </a:lvl7pPr>
            <a:lvl8pPr marL="3657509" lvl="7" indent="-342891" rtl="0">
              <a:spcBef>
                <a:spcPts val="500"/>
              </a:spcBef>
              <a:spcAft>
                <a:spcPts val="0"/>
              </a:spcAft>
              <a:buSzPts val="1800"/>
              <a:buChar char="•"/>
              <a:defRPr/>
            </a:lvl8pPr>
            <a:lvl9pPr marL="4114697" lvl="8" indent="-342891" rtl="0">
              <a:spcBef>
                <a:spcPts val="500"/>
              </a:spcBef>
              <a:spcAft>
                <a:spcPts val="0"/>
              </a:spcAft>
              <a:buSzPts val="1800"/>
              <a:buChar char="•"/>
              <a:defRPr/>
            </a:lvl9pPr>
          </a:lstStyle>
          <a:p>
            <a:endParaRPr/>
          </a:p>
        </p:txBody>
      </p:sp>
      <p:sp>
        <p:nvSpPr>
          <p:cNvPr id="87" name="Google Shape;87;p13"/>
          <p:cNvSpPr txBox="1">
            <a:spLocks noGrp="1"/>
          </p:cNvSpPr>
          <p:nvPr>
            <p:ph type="sldNum" idx="12"/>
          </p:nvPr>
        </p:nvSpPr>
        <p:spPr>
          <a:xfrm>
            <a:off x="11296611" y="6217623"/>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50335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yudalempleo.blogspot.com/2014/01/tienes-preparado-tu-elevator-pitch-para.html?spref=pi"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www.pngall.com/communication-p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3047"/>
        </a:solidFill>
        <a:effectLst/>
      </p:bgPr>
    </p:bg>
    <p:spTree>
      <p:nvGrpSpPr>
        <p:cNvPr id="1" name="Shape 158"/>
        <p:cNvGrpSpPr/>
        <p:nvPr/>
      </p:nvGrpSpPr>
      <p:grpSpPr>
        <a:xfrm>
          <a:off x="0" y="0"/>
          <a:ext cx="0" cy="0"/>
          <a:chOff x="0" y="0"/>
          <a:chExt cx="0" cy="0"/>
        </a:xfrm>
      </p:grpSpPr>
      <p:pic>
        <p:nvPicPr>
          <p:cNvPr id="159" name="Google Shape;159;p39"/>
          <p:cNvPicPr preferRelativeResize="0"/>
          <p:nvPr/>
        </p:nvPicPr>
        <p:blipFill rotWithShape="1">
          <a:blip r:embed="rId3">
            <a:alphaModFix amt="35000"/>
          </a:blip>
          <a:srcRect/>
          <a:stretch/>
        </p:blipFill>
        <p:spPr>
          <a:xfrm>
            <a:off x="6759669" y="1105631"/>
            <a:ext cx="4936633" cy="4847333"/>
          </a:xfrm>
          <a:prstGeom prst="rect">
            <a:avLst/>
          </a:prstGeom>
          <a:noFill/>
          <a:ln>
            <a:noFill/>
          </a:ln>
          <a:effectLst>
            <a:outerShdw blurRad="50800" dist="38100" dir="2700000" algn="tl" rotWithShape="0">
              <a:srgbClr val="000000">
                <a:alpha val="44710"/>
              </a:srgbClr>
            </a:outerShdw>
          </a:effectLst>
        </p:spPr>
      </p:pic>
      <p:sp>
        <p:nvSpPr>
          <p:cNvPr id="160" name="Google Shape;160;p39"/>
          <p:cNvSpPr txBox="1">
            <a:spLocks noGrp="1"/>
          </p:cNvSpPr>
          <p:nvPr>
            <p:ph type="subTitle" idx="1"/>
          </p:nvPr>
        </p:nvSpPr>
        <p:spPr>
          <a:xfrm>
            <a:off x="81533" y="5109900"/>
            <a:ext cx="7572400" cy="1811600"/>
          </a:xfrm>
          <a:prstGeom prst="rect">
            <a:avLst/>
          </a:prstGeom>
          <a:noFill/>
          <a:ln>
            <a:noFill/>
          </a:ln>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05000"/>
              </a:lnSpc>
              <a:buClr>
                <a:schemeClr val="lt1"/>
              </a:buClr>
              <a:buSzPts val="1395"/>
            </a:pPr>
            <a:r>
              <a:rPr lang="en" sz="2800" b="1">
                <a:solidFill>
                  <a:schemeClr val="lt1"/>
                </a:solidFill>
              </a:rPr>
              <a:t>      </a:t>
            </a:r>
            <a:r>
              <a:rPr lang="en-GB" sz="2400" b="1">
                <a:solidFill>
                  <a:schemeClr val="bg1"/>
                </a:solidFill>
              </a:rPr>
              <a:t>Speak English Professionally: In Person, Online &amp; On the Phone </a:t>
            </a:r>
            <a:endParaRPr lang="en" sz="2400">
              <a:solidFill>
                <a:schemeClr val="bg1"/>
              </a:solidFill>
              <a:ea typeface="Quattrocento Sans"/>
            </a:endParaRPr>
          </a:p>
        </p:txBody>
      </p:sp>
      <p:pic>
        <p:nvPicPr>
          <p:cNvPr id="161" name="Google Shape;161;p39"/>
          <p:cNvPicPr preferRelativeResize="0"/>
          <p:nvPr/>
        </p:nvPicPr>
        <p:blipFill rotWithShape="1">
          <a:blip r:embed="rId4">
            <a:alphaModFix/>
          </a:blip>
          <a:srcRect/>
          <a:stretch/>
        </p:blipFill>
        <p:spPr>
          <a:xfrm>
            <a:off x="627028" y="1597912"/>
            <a:ext cx="5757003" cy="1447045"/>
          </a:xfrm>
          <a:prstGeom prst="rect">
            <a:avLst/>
          </a:prstGeom>
          <a:noFill/>
          <a:ln>
            <a:noFill/>
          </a:ln>
          <a:effectLst>
            <a:outerShdw blurRad="50800" dist="38100" dir="2700000" algn="tl" rotWithShape="0">
              <a:srgbClr val="000000">
                <a:alpha val="40000"/>
              </a:srgbClr>
            </a:outerShdw>
          </a:effectLst>
        </p:spPr>
      </p:pic>
      <p:sp>
        <p:nvSpPr>
          <p:cNvPr id="162" name="Google Shape;162;p39"/>
          <p:cNvSpPr txBox="1"/>
          <p:nvPr/>
        </p:nvSpPr>
        <p:spPr>
          <a:xfrm>
            <a:off x="627025" y="6344379"/>
            <a:ext cx="3519200" cy="276800"/>
          </a:xfrm>
          <a:prstGeom prst="rect">
            <a:avLst/>
          </a:prstGeom>
          <a:noFill/>
          <a:ln>
            <a:noFill/>
          </a:ln>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900"/>
              <a:buFont typeface="Arial"/>
              <a:buNone/>
            </a:pPr>
            <a:endParaRPr sz="1200" b="0" i="0" u="none" strike="noStrike" cap="none">
              <a:solidFill>
                <a:srgbClr val="A5A5A5"/>
              </a:solidFill>
              <a:latin typeface="Arial"/>
              <a:ea typeface="Arial"/>
              <a:cs typeface="Arial"/>
              <a:sym typeface="Arial"/>
            </a:endParaRPr>
          </a:p>
        </p:txBody>
      </p:sp>
    </p:spTree>
    <p:extLst>
      <p:ext uri="{BB962C8B-B14F-4D97-AF65-F5344CB8AC3E}">
        <p14:creationId xmlns:p14="http://schemas.microsoft.com/office/powerpoint/2010/main" val="309132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2AF87-FD49-D10D-C97C-C4BA7357B2B0}"/>
              </a:ext>
            </a:extLst>
          </p:cNvPr>
          <p:cNvSpPr>
            <a:spLocks noGrp="1"/>
          </p:cNvSpPr>
          <p:nvPr>
            <p:ph type="title"/>
          </p:nvPr>
        </p:nvSpPr>
        <p:spPr>
          <a:xfrm>
            <a:off x="863334" y="631510"/>
            <a:ext cx="10484370" cy="959766"/>
          </a:xfrm>
        </p:spPr>
        <p:txBody>
          <a:bodyPr vert="horz" lIns="91440" tIns="45720" rIns="91440" bIns="45720" rtlCol="0" anchor="b">
            <a:normAutofit/>
          </a:bodyPr>
          <a:lstStyle/>
          <a:p>
            <a:r>
              <a:rPr lang="en-US" kern="1200">
                <a:latin typeface="+mj-lt"/>
                <a:ea typeface="+mj-ea"/>
                <a:cs typeface="+mj-cs"/>
              </a:rPr>
              <a:t>   </a:t>
            </a:r>
            <a:r>
              <a:rPr lang="en-US" sz="3200" b="1" kern="1200">
                <a:solidFill>
                  <a:schemeClr val="accent6">
                    <a:lumMod val="75000"/>
                  </a:schemeClr>
                </a:solidFill>
                <a:latin typeface="Georgia Pro"/>
              </a:rPr>
              <a:t>VIDEO CONFRENCE ETTIQUETE</a:t>
            </a:r>
            <a:endParaRPr lang="en-US" sz="3200" b="1" kern="1200">
              <a:solidFill>
                <a:schemeClr val="accent6">
                  <a:lumMod val="75000"/>
                </a:schemeClr>
              </a:solidFill>
              <a:latin typeface="Georgia Pro"/>
              <a:ea typeface="Calibri Light"/>
              <a:cs typeface="Calibri Light"/>
            </a:endParaRP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480AA99-1014-C0D1-319A-59D697365C3F}"/>
              </a:ext>
            </a:extLst>
          </p:cNvPr>
          <p:cNvSpPr>
            <a:spLocks/>
          </p:cNvSpPr>
          <p:nvPr/>
        </p:nvSpPr>
        <p:spPr>
          <a:xfrm>
            <a:off x="174223" y="1980522"/>
            <a:ext cx="7330996" cy="4087753"/>
          </a:xfrm>
          <a:prstGeom prst="rect">
            <a:avLst/>
          </a:prstGeom>
        </p:spPr>
        <p:txBody>
          <a:bodyPr vert="horz" lIns="91440" tIns="45720" rIns="91440" bIns="45720" rtlCol="0" anchor="t">
            <a:normAutofit lnSpcReduction="10000"/>
          </a:bodyPr>
          <a:lstStyle/>
          <a:p>
            <a:pPr defTabSz="612648">
              <a:spcAft>
                <a:spcPts val="600"/>
              </a:spcAft>
            </a:pPr>
            <a:r>
              <a:rPr lang="en-US" sz="1700" u="sng" kern="1200">
                <a:latin typeface="Georgia Pro"/>
                <a:ea typeface="+mn-ea"/>
                <a:cs typeface="Calibri" panose="020F0502020204030204"/>
              </a:rPr>
              <a:t>Navigating Video </a:t>
            </a:r>
            <a:r>
              <a:rPr lang="en-US" sz="1700" u="sng">
                <a:latin typeface="Georgia Pro"/>
                <a:cs typeface="Calibri" panose="020F0502020204030204"/>
              </a:rPr>
              <a:t>Conferencing</a:t>
            </a:r>
            <a:r>
              <a:rPr lang="en-US" sz="1700" u="sng" kern="1200">
                <a:latin typeface="Georgia Pro"/>
                <a:ea typeface="+mn-ea"/>
                <a:cs typeface="Calibri" panose="020F0502020204030204"/>
              </a:rPr>
              <a:t>: Common mistakes to avoid.</a:t>
            </a:r>
          </a:p>
          <a:p>
            <a:pPr defTabSz="612648">
              <a:spcAft>
                <a:spcPts val="600"/>
              </a:spcAft>
            </a:pPr>
            <a:endParaRPr lang="en-US" sz="1700" u="sng" kern="1200">
              <a:solidFill>
                <a:schemeClr val="tx1"/>
              </a:solidFill>
              <a:latin typeface="Georgia Pro"/>
              <a:ea typeface="+mn-ea"/>
              <a:cs typeface="Calibri" panose="020F0502020204030204"/>
            </a:endParaRPr>
          </a:p>
          <a:p>
            <a:pPr defTabSz="612648">
              <a:spcAft>
                <a:spcPts val="600"/>
              </a:spcAft>
              <a:buFont typeface="Arial"/>
              <a:buChar char="•"/>
            </a:pPr>
            <a:r>
              <a:rPr lang="en-US" sz="1700" kern="1200">
                <a:solidFill>
                  <a:schemeClr val="accent6">
                    <a:lumMod val="75000"/>
                  </a:schemeClr>
                </a:solidFill>
                <a:latin typeface="Georgia Pro"/>
                <a:ea typeface="+mn-ea"/>
                <a:cs typeface="Calibri" panose="020F0502020204030204"/>
              </a:rPr>
              <a:t>Bad Connection</a:t>
            </a:r>
            <a:r>
              <a:rPr lang="en-US" sz="1700" kern="1200">
                <a:latin typeface="Georgia Pro"/>
                <a:ea typeface="+mn-ea"/>
                <a:cs typeface="Calibri" panose="020F0502020204030204"/>
              </a:rPr>
              <a:t>: Make sure your connection is strong enough to carry you through the period of your meeting.</a:t>
            </a:r>
            <a:endParaRPr lang="en-US" sz="1700" kern="1200">
              <a:latin typeface="Georgia Pro"/>
              <a:ea typeface="+mn-ea"/>
              <a:cs typeface="+mn-cs"/>
            </a:endParaRPr>
          </a:p>
          <a:p>
            <a:pPr defTabSz="612648">
              <a:spcAft>
                <a:spcPts val="600"/>
              </a:spcAft>
              <a:buFont typeface="Arial"/>
              <a:buChar char="•"/>
            </a:pPr>
            <a:r>
              <a:rPr lang="en-US" sz="1700" kern="1200">
                <a:solidFill>
                  <a:schemeClr val="accent6">
                    <a:lumMod val="75000"/>
                  </a:schemeClr>
                </a:solidFill>
                <a:latin typeface="Georgia Pro"/>
                <a:ea typeface="+mn-ea"/>
                <a:cs typeface="Calibri" panose="020F0502020204030204"/>
              </a:rPr>
              <a:t>Angle</a:t>
            </a:r>
            <a:r>
              <a:rPr lang="en-US" sz="1700" kern="1200">
                <a:latin typeface="Georgia Pro"/>
                <a:ea typeface="+mn-ea"/>
                <a:cs typeface="Calibri" panose="020F0502020204030204"/>
              </a:rPr>
              <a:t>: Avoid placing your device in awkward </a:t>
            </a:r>
            <a:r>
              <a:rPr lang="en-US" sz="1700">
                <a:latin typeface="Georgia Pro"/>
                <a:cs typeface="Calibri" panose="020F0502020204030204"/>
              </a:rPr>
              <a:t>angles. Always</a:t>
            </a:r>
            <a:r>
              <a:rPr lang="en-US" sz="1700" kern="1200">
                <a:latin typeface="Georgia Pro"/>
                <a:ea typeface="+mn-ea"/>
                <a:cs typeface="Calibri" panose="020F0502020204030204"/>
              </a:rPr>
              <a:t> make sure your camera is placed at your eye level.</a:t>
            </a:r>
            <a:endParaRPr lang="en-US" sz="1700" kern="1200">
              <a:latin typeface="Georgia Pro"/>
              <a:ea typeface="+mn-ea"/>
              <a:cs typeface="+mn-cs"/>
            </a:endParaRPr>
          </a:p>
          <a:p>
            <a:pPr defTabSz="612648">
              <a:spcAft>
                <a:spcPts val="600"/>
              </a:spcAft>
              <a:buFont typeface="Arial"/>
              <a:buChar char="•"/>
            </a:pPr>
            <a:r>
              <a:rPr lang="en-US" sz="1700">
                <a:solidFill>
                  <a:schemeClr val="accent6">
                    <a:lumMod val="75000"/>
                  </a:schemeClr>
                </a:solidFill>
                <a:latin typeface="Georgia Pro"/>
                <a:cs typeface="Calibri" panose="020F0502020204030204"/>
              </a:rPr>
              <a:t>Lighting</a:t>
            </a:r>
            <a:r>
              <a:rPr lang="en-US" sz="1700" kern="1200">
                <a:latin typeface="Georgia Pro"/>
                <a:ea typeface="+mn-ea"/>
                <a:cs typeface="Calibri" panose="020F0502020204030204"/>
              </a:rPr>
              <a:t>: Test your </a:t>
            </a:r>
            <a:r>
              <a:rPr lang="en-US" sz="1700">
                <a:latin typeface="Georgia Pro"/>
                <a:cs typeface="Calibri" panose="020F0502020204030204"/>
              </a:rPr>
              <a:t>lighting</a:t>
            </a:r>
            <a:r>
              <a:rPr lang="en-US" sz="1700" kern="1200">
                <a:latin typeface="Georgia Pro"/>
                <a:ea typeface="+mn-ea"/>
                <a:cs typeface="Calibri" panose="020F0502020204030204"/>
              </a:rPr>
              <a:t> in advance of your meeting to ensure the video feed is not blurry or casting shadows.</a:t>
            </a:r>
            <a:endParaRPr lang="en-US" sz="1700" kern="1200">
              <a:latin typeface="Georgia Pro"/>
              <a:ea typeface="+mn-ea"/>
              <a:cs typeface="+mn-cs"/>
            </a:endParaRPr>
          </a:p>
          <a:p>
            <a:pPr defTabSz="612648">
              <a:spcAft>
                <a:spcPts val="600"/>
              </a:spcAft>
              <a:buFont typeface="Arial"/>
              <a:buChar char="•"/>
            </a:pPr>
            <a:r>
              <a:rPr lang="en-US" sz="1700" kern="1200">
                <a:solidFill>
                  <a:schemeClr val="accent6">
                    <a:lumMod val="75000"/>
                  </a:schemeClr>
                </a:solidFill>
                <a:latin typeface="Georgia Pro"/>
                <a:ea typeface="+mn-ea"/>
                <a:cs typeface="Calibri" panose="020F0502020204030204"/>
              </a:rPr>
              <a:t>Muffled sound</a:t>
            </a:r>
            <a:r>
              <a:rPr lang="en-US" sz="1700" kern="1200">
                <a:latin typeface="Georgia Pro"/>
                <a:ea typeface="+mn-ea"/>
                <a:cs typeface="Calibri" panose="020F0502020204030204"/>
              </a:rPr>
              <a:t>: Your sound is very important in every meeting</a:t>
            </a:r>
            <a:r>
              <a:rPr lang="en-US" sz="1700">
                <a:latin typeface="Georgia Pro"/>
                <a:cs typeface="Calibri" panose="020F0502020204030204"/>
              </a:rPr>
              <a:t>. Always </a:t>
            </a:r>
            <a:r>
              <a:rPr lang="en-US" sz="1700" kern="1200">
                <a:latin typeface="Georgia Pro"/>
                <a:ea typeface="+mn-ea"/>
                <a:cs typeface="Calibri" panose="020F0502020204030204"/>
              </a:rPr>
              <a:t>check that your microphone is working properly.</a:t>
            </a:r>
            <a:endParaRPr lang="en-US" sz="1700" kern="1200">
              <a:latin typeface="Georgia Pro"/>
              <a:ea typeface="+mn-ea"/>
              <a:cs typeface="+mn-cs"/>
            </a:endParaRPr>
          </a:p>
          <a:p>
            <a:pPr defTabSz="612648">
              <a:spcAft>
                <a:spcPts val="600"/>
              </a:spcAft>
              <a:buFont typeface="Arial"/>
              <a:buChar char="•"/>
            </a:pPr>
            <a:r>
              <a:rPr lang="en-US" sz="1700" kern="1200">
                <a:solidFill>
                  <a:schemeClr val="accent6">
                    <a:lumMod val="75000"/>
                  </a:schemeClr>
                </a:solidFill>
                <a:latin typeface="Georgia Pro"/>
                <a:ea typeface="+mn-ea"/>
                <a:cs typeface="Calibri" panose="020F0502020204030204"/>
              </a:rPr>
              <a:t>Pets</a:t>
            </a:r>
            <a:r>
              <a:rPr lang="en-US" sz="1700" kern="1200">
                <a:latin typeface="Georgia Pro"/>
                <a:ea typeface="+mn-ea"/>
                <a:cs typeface="Calibri" panose="020F0502020204030204"/>
              </a:rPr>
              <a:t>: Avoid pets around you during meetings, close your door</a:t>
            </a:r>
            <a:r>
              <a:rPr lang="en-US" sz="1700">
                <a:latin typeface="Georgia Pro"/>
                <a:cs typeface="Calibri" panose="020F0502020204030204"/>
              </a:rPr>
              <a:t>.</a:t>
            </a:r>
            <a:endParaRPr lang="en-US" sz="1700" kern="1200">
              <a:latin typeface="Georgia Pro"/>
              <a:ea typeface="+mn-ea"/>
              <a:cs typeface="+mn-cs"/>
            </a:endParaRPr>
          </a:p>
          <a:p>
            <a:pPr defTabSz="612648">
              <a:spcAft>
                <a:spcPts val="600"/>
              </a:spcAft>
              <a:buFont typeface="Arial"/>
              <a:buChar char="•"/>
            </a:pPr>
            <a:r>
              <a:rPr lang="en-US" sz="1700" kern="1200">
                <a:solidFill>
                  <a:schemeClr val="accent6">
                    <a:lumMod val="75000"/>
                  </a:schemeClr>
                </a:solidFill>
                <a:latin typeface="Georgia Pro"/>
                <a:ea typeface="+mn-ea"/>
                <a:cs typeface="Calibri" panose="020F0502020204030204"/>
              </a:rPr>
              <a:t>Distractions</a:t>
            </a:r>
            <a:r>
              <a:rPr lang="en-US" sz="1700" kern="1200">
                <a:latin typeface="Georgia Pro"/>
                <a:ea typeface="+mn-ea"/>
                <a:cs typeface="Calibri" panose="020F0502020204030204"/>
              </a:rPr>
              <a:t>: Get rid of every form</a:t>
            </a:r>
            <a:r>
              <a:rPr lang="en-US" sz="1700">
                <a:latin typeface="Georgia Pro"/>
                <a:cs typeface="Calibri" panose="020F0502020204030204"/>
              </a:rPr>
              <a:t> of</a:t>
            </a:r>
            <a:r>
              <a:rPr lang="en-US" sz="1700" kern="1200">
                <a:latin typeface="Georgia Pro"/>
                <a:ea typeface="+mn-ea"/>
                <a:cs typeface="Calibri" panose="020F0502020204030204"/>
              </a:rPr>
              <a:t> </a:t>
            </a:r>
            <a:r>
              <a:rPr lang="en-US" sz="1700">
                <a:latin typeface="Georgia Pro"/>
                <a:cs typeface="Calibri" panose="020F0502020204030204"/>
              </a:rPr>
              <a:t>distraction</a:t>
            </a:r>
            <a:r>
              <a:rPr lang="en-US" sz="1700" kern="1200">
                <a:latin typeface="Georgia Pro"/>
                <a:ea typeface="+mn-ea"/>
                <a:cs typeface="Calibri" panose="020F0502020204030204"/>
              </a:rPr>
              <a:t> before your meeting starts.</a:t>
            </a:r>
            <a:endParaRPr lang="en-US" sz="1700" kern="1200">
              <a:latin typeface="Georgia Pro"/>
              <a:ea typeface="+mn-ea"/>
              <a:cs typeface="+mn-cs"/>
            </a:endParaRPr>
          </a:p>
          <a:p>
            <a:pPr defTabSz="612648">
              <a:spcAft>
                <a:spcPts val="600"/>
              </a:spcAft>
              <a:buFont typeface="Arial"/>
              <a:buChar char="•"/>
            </a:pPr>
            <a:r>
              <a:rPr lang="en-US" sz="1700" kern="1200">
                <a:solidFill>
                  <a:schemeClr val="accent6">
                    <a:lumMod val="75000"/>
                  </a:schemeClr>
                </a:solidFill>
                <a:latin typeface="Georgia Pro"/>
                <a:ea typeface="+mn-ea"/>
                <a:cs typeface="Calibri" panose="020F0502020204030204"/>
              </a:rPr>
              <a:t>Don’t Overdress or Underdress</a:t>
            </a:r>
            <a:endParaRPr lang="en-US" sz="1700" kern="1200">
              <a:solidFill>
                <a:schemeClr val="accent6">
                  <a:lumMod val="75000"/>
                </a:schemeClr>
              </a:solidFill>
              <a:latin typeface="Georgia Pro"/>
            </a:endParaRPr>
          </a:p>
          <a:p>
            <a:pPr defTabSz="612648">
              <a:spcAft>
                <a:spcPts val="600"/>
              </a:spcAft>
              <a:buFont typeface="Arial"/>
              <a:buChar char="•"/>
            </a:pPr>
            <a:endParaRPr lang="en-US" sz="1700" kern="1200">
              <a:solidFill>
                <a:schemeClr val="tx1"/>
              </a:solidFill>
              <a:latin typeface="Georgia Pro"/>
              <a:ea typeface="+mn-ea"/>
              <a:cs typeface="+mn-cs"/>
            </a:endParaRPr>
          </a:p>
          <a:p>
            <a:pPr marL="0" indent="0">
              <a:spcAft>
                <a:spcPts val="600"/>
              </a:spcAft>
              <a:buNone/>
            </a:pPr>
            <a:endParaRPr lang="en-US" sz="1700">
              <a:latin typeface="Georgia Pro"/>
              <a:ea typeface="Calibri" panose="020F0502020204030204"/>
              <a:cs typeface="Calibri" panose="020F0502020204030204"/>
            </a:endParaRPr>
          </a:p>
        </p:txBody>
      </p:sp>
      <p:sp>
        <p:nvSpPr>
          <p:cNvPr id="6" name="Google Shape;107;p16">
            <a:extLst>
              <a:ext uri="{FF2B5EF4-FFF2-40B4-BE49-F238E27FC236}">
                <a16:creationId xmlns:a16="http://schemas.microsoft.com/office/drawing/2014/main" id="{64B154BA-D3D6-41A8-17E8-3A951F97A848}"/>
              </a:ext>
            </a:extLst>
          </p:cNvPr>
          <p:cNvSpPr/>
          <p:nvPr/>
        </p:nvSpPr>
        <p:spPr>
          <a:xfrm>
            <a:off x="-3453" y="6694848"/>
            <a:ext cx="6099453" cy="164036"/>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8" name="Google Shape;148;p6">
            <a:extLst>
              <a:ext uri="{FF2B5EF4-FFF2-40B4-BE49-F238E27FC236}">
                <a16:creationId xmlns:a16="http://schemas.microsoft.com/office/drawing/2014/main" id="{C398701B-12ED-EF04-B01C-6CB1B277BAF6}"/>
              </a:ext>
            </a:extLst>
          </p:cNvPr>
          <p:cNvSpPr/>
          <p:nvPr/>
        </p:nvSpPr>
        <p:spPr>
          <a:xfrm>
            <a:off x="6096000" y="6694847"/>
            <a:ext cx="6142585" cy="164036"/>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 name="Picture 4" descr="Video Conference Free Stock Photo - Public Domain Pictures">
            <a:extLst>
              <a:ext uri="{FF2B5EF4-FFF2-40B4-BE49-F238E27FC236}">
                <a16:creationId xmlns:a16="http://schemas.microsoft.com/office/drawing/2014/main" id="{5E362A95-BE3E-4E09-652B-3F5E10788163}"/>
              </a:ext>
            </a:extLst>
          </p:cNvPr>
          <p:cNvPicPr>
            <a:picLocks noChangeAspect="1"/>
          </p:cNvPicPr>
          <p:nvPr/>
        </p:nvPicPr>
        <p:blipFill>
          <a:blip r:embed="rId2"/>
          <a:stretch>
            <a:fillRect/>
          </a:stretch>
        </p:blipFill>
        <p:spPr>
          <a:xfrm>
            <a:off x="8157691" y="3497909"/>
            <a:ext cx="3971894" cy="3187243"/>
          </a:xfrm>
          <a:prstGeom prst="rect">
            <a:avLst/>
          </a:prstGeom>
        </p:spPr>
      </p:pic>
      <p:pic>
        <p:nvPicPr>
          <p:cNvPr id="9" name="Google Shape;223;p42" descr="A black background with a spiral&#10;&#10;Description automatically generated">
            <a:extLst>
              <a:ext uri="{FF2B5EF4-FFF2-40B4-BE49-F238E27FC236}">
                <a16:creationId xmlns:a16="http://schemas.microsoft.com/office/drawing/2014/main" id="{2CB9256B-8634-BEFA-6394-06CAE7300D28}"/>
              </a:ext>
            </a:extLst>
          </p:cNvPr>
          <p:cNvPicPr preferRelativeResize="0"/>
          <p:nvPr/>
        </p:nvPicPr>
        <p:blipFill rotWithShape="1">
          <a:blip r:embed="rId3">
            <a:alphaModFix amt="5000"/>
          </a:blip>
          <a:srcRect/>
          <a:stretch/>
        </p:blipFill>
        <p:spPr>
          <a:xfrm>
            <a:off x="5997661" y="789350"/>
            <a:ext cx="5681822" cy="4917707"/>
          </a:xfrm>
          <a:prstGeom prst="rect">
            <a:avLst/>
          </a:prstGeom>
          <a:noFill/>
          <a:ln>
            <a:noFill/>
          </a:ln>
          <a:effectLst>
            <a:outerShdw blurRad="50800" dist="38100" dir="2700000" algn="tl" rotWithShape="0">
              <a:srgbClr val="000000">
                <a:alpha val="44710"/>
              </a:srgbClr>
            </a:outerShdw>
          </a:effectLst>
        </p:spPr>
      </p:pic>
    </p:spTree>
    <p:extLst>
      <p:ext uri="{BB962C8B-B14F-4D97-AF65-F5344CB8AC3E}">
        <p14:creationId xmlns:p14="http://schemas.microsoft.com/office/powerpoint/2010/main" val="373827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2"/>
          <p:cNvSpPr/>
          <p:nvPr/>
        </p:nvSpPr>
        <p:spPr>
          <a:xfrm>
            <a:off x="11043" y="6764337"/>
            <a:ext cx="6096000" cy="136400"/>
          </a:xfrm>
          <a:prstGeom prst="rect">
            <a:avLst/>
          </a:prstGeom>
          <a:solidFill>
            <a:srgbClr val="B8D14F"/>
          </a:solidFill>
          <a:ln>
            <a:noFill/>
          </a:ln>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67">
              <a:solidFill>
                <a:srgbClr val="FFFFFF"/>
              </a:solidFill>
              <a:latin typeface="Calibri"/>
              <a:ea typeface="Calibri"/>
              <a:cs typeface="Calibri"/>
              <a:sym typeface="Calibri"/>
            </a:endParaRPr>
          </a:p>
        </p:txBody>
      </p:sp>
      <p:sp>
        <p:nvSpPr>
          <p:cNvPr id="222" name="Google Shape;222;p42"/>
          <p:cNvSpPr/>
          <p:nvPr/>
        </p:nvSpPr>
        <p:spPr>
          <a:xfrm>
            <a:off x="6095999" y="6764337"/>
            <a:ext cx="6096000" cy="136400"/>
          </a:xfrm>
          <a:prstGeom prst="rect">
            <a:avLst/>
          </a:prstGeom>
          <a:solidFill>
            <a:srgbClr val="3AA757"/>
          </a:solidFill>
          <a:ln>
            <a:noFill/>
          </a:ln>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67">
              <a:solidFill>
                <a:srgbClr val="FFFFFF"/>
              </a:solidFill>
              <a:latin typeface="Calibri"/>
              <a:ea typeface="Calibri"/>
              <a:cs typeface="Calibri"/>
              <a:sym typeface="Calibri"/>
            </a:endParaRPr>
          </a:p>
        </p:txBody>
      </p:sp>
      <p:sp>
        <p:nvSpPr>
          <p:cNvPr id="224" name="Google Shape;224;p42"/>
          <p:cNvSpPr txBox="1"/>
          <p:nvPr/>
        </p:nvSpPr>
        <p:spPr>
          <a:xfrm>
            <a:off x="10096964" y="3794317"/>
            <a:ext cx="1751200" cy="4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2133"/>
              </a:spcAft>
              <a:buNone/>
            </a:pPr>
            <a:endParaRPr sz="2000" b="1">
              <a:solidFill>
                <a:srgbClr val="000000"/>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C875D922-3DCF-322F-2580-5B410F5948D9}"/>
              </a:ext>
            </a:extLst>
          </p:cNvPr>
          <p:cNvSpPr txBox="1"/>
          <p:nvPr/>
        </p:nvSpPr>
        <p:spPr>
          <a:xfrm>
            <a:off x="3774999" y="124717"/>
            <a:ext cx="4456043" cy="49244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GB" sz="2400" b="1">
                <a:solidFill>
                  <a:schemeClr val="accent6"/>
                </a:solidFill>
                <a:latin typeface="Georgia"/>
              </a:rPr>
              <a:t>CLASS ACTIVITY</a:t>
            </a:r>
            <a:endParaRPr lang="en-US" sz="2400" b="1">
              <a:solidFill>
                <a:schemeClr val="accent6"/>
              </a:solidFill>
              <a:latin typeface="Georgia"/>
            </a:endParaRPr>
          </a:p>
        </p:txBody>
      </p:sp>
      <p:sp>
        <p:nvSpPr>
          <p:cNvPr id="3" name="TextBox 2">
            <a:extLst>
              <a:ext uri="{FF2B5EF4-FFF2-40B4-BE49-F238E27FC236}">
                <a16:creationId xmlns:a16="http://schemas.microsoft.com/office/drawing/2014/main" id="{378B7CFC-8A38-C620-A9BD-A22D90B18AD4}"/>
              </a:ext>
            </a:extLst>
          </p:cNvPr>
          <p:cNvSpPr txBox="1"/>
          <p:nvPr/>
        </p:nvSpPr>
        <p:spPr>
          <a:xfrm>
            <a:off x="381611" y="761166"/>
            <a:ext cx="11545956" cy="1846659"/>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GB" sz="1600" b="1">
                <a:solidFill>
                  <a:schemeClr val="accent6"/>
                </a:solidFill>
                <a:latin typeface="Georgia"/>
              </a:rPr>
              <a:t>CONTEXT</a:t>
            </a:r>
          </a:p>
          <a:p>
            <a:endParaRPr lang="en-GB" sz="1600">
              <a:solidFill>
                <a:srgbClr val="1F1F1F"/>
              </a:solidFill>
              <a:latin typeface="Georgia"/>
            </a:endParaRPr>
          </a:p>
          <a:p>
            <a:r>
              <a:rPr lang="en-GB" sz="1600">
                <a:solidFill>
                  <a:srgbClr val="1F1F1F"/>
                </a:solidFill>
                <a:latin typeface="Georgia"/>
              </a:rPr>
              <a:t>You have been scheduled for an interview with a fintech called Octagon as the lead developer and you must pitch yourself as accurately as possible during the interview to begin work the following week. </a:t>
            </a:r>
          </a:p>
          <a:p>
            <a:endParaRPr lang="en-GB" sz="1600">
              <a:solidFill>
                <a:srgbClr val="1F1F1F"/>
              </a:solidFill>
              <a:latin typeface="Georgia"/>
            </a:endParaRPr>
          </a:p>
          <a:p>
            <a:r>
              <a:rPr lang="en-GB" sz="1600">
                <a:solidFill>
                  <a:srgbClr val="1F1F1F"/>
                </a:solidFill>
                <a:latin typeface="Georgia"/>
              </a:rPr>
              <a:t>Create the perfect elevator speech which will </a:t>
            </a:r>
            <a:r>
              <a:rPr lang="en-GB" sz="1600">
                <a:solidFill>
                  <a:srgbClr val="202124"/>
                </a:solidFill>
                <a:latin typeface="Georgia"/>
              </a:rPr>
              <a:t>communicate who you are, what you're looking for and how you can benefit Octagon.</a:t>
            </a:r>
          </a:p>
        </p:txBody>
      </p:sp>
      <p:sp>
        <p:nvSpPr>
          <p:cNvPr id="5" name="TextBox 4">
            <a:extLst>
              <a:ext uri="{FF2B5EF4-FFF2-40B4-BE49-F238E27FC236}">
                <a16:creationId xmlns:a16="http://schemas.microsoft.com/office/drawing/2014/main" id="{ADC22BB3-97C9-443D-1D5B-135838C9E83A}"/>
              </a:ext>
            </a:extLst>
          </p:cNvPr>
          <p:cNvSpPr txBox="1"/>
          <p:nvPr/>
        </p:nvSpPr>
        <p:spPr>
          <a:xfrm>
            <a:off x="243111" y="3793823"/>
            <a:ext cx="10861183" cy="160043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GB" sz="1600" b="1">
                <a:solidFill>
                  <a:schemeClr val="tx1"/>
                </a:solidFill>
                <a:latin typeface="Georgia"/>
              </a:rPr>
              <a:t>Instructions</a:t>
            </a:r>
          </a:p>
          <a:p>
            <a:pPr marL="380365" indent="-380365">
              <a:buChar char="•"/>
            </a:pPr>
            <a:endParaRPr lang="en-GB" sz="1600">
              <a:solidFill>
                <a:srgbClr val="1F1F1F"/>
              </a:solidFill>
              <a:latin typeface="Georgia"/>
            </a:endParaRPr>
          </a:p>
          <a:p>
            <a:pPr marL="380365" indent="-380365">
              <a:buChar char="•"/>
            </a:pPr>
            <a:r>
              <a:rPr lang="en-GB" sz="1600">
                <a:solidFill>
                  <a:srgbClr val="1F1F1F"/>
                </a:solidFill>
                <a:latin typeface="Georgia"/>
              </a:rPr>
              <a:t>The class activity will be done individually.</a:t>
            </a:r>
          </a:p>
          <a:p>
            <a:pPr marL="380365" indent="-380365">
              <a:buChar char="•"/>
            </a:pPr>
            <a:r>
              <a:rPr lang="en-GB" sz="1600">
                <a:solidFill>
                  <a:srgbClr val="1F1F1F"/>
                </a:solidFill>
                <a:latin typeface="Georgia"/>
              </a:rPr>
              <a:t>10 mins to brainstorm the perfect elevator speech.</a:t>
            </a:r>
          </a:p>
          <a:p>
            <a:pPr marL="380365" indent="-380365">
              <a:buChar char="•"/>
            </a:pPr>
            <a:r>
              <a:rPr lang="en-GB" sz="1600">
                <a:solidFill>
                  <a:srgbClr val="1F1F1F"/>
                </a:solidFill>
                <a:latin typeface="Georgia"/>
              </a:rPr>
              <a:t>The write-up should be submitted in a word document.</a:t>
            </a:r>
          </a:p>
          <a:p>
            <a:pPr marL="380365" indent="-380365">
              <a:buChar char="•"/>
            </a:pPr>
            <a:r>
              <a:rPr lang="en-GB" sz="1600">
                <a:solidFill>
                  <a:srgbClr val="1F1F1F"/>
                </a:solidFill>
                <a:latin typeface="Georgia"/>
              </a:rPr>
              <a:t>The activity will be presented in 40 seconds.</a:t>
            </a:r>
          </a:p>
        </p:txBody>
      </p:sp>
      <p:pic>
        <p:nvPicPr>
          <p:cNvPr id="6" name="Google Shape;223;p42" descr="A black background with a spiral&#10;&#10;Description automatically generated">
            <a:extLst>
              <a:ext uri="{FF2B5EF4-FFF2-40B4-BE49-F238E27FC236}">
                <a16:creationId xmlns:a16="http://schemas.microsoft.com/office/drawing/2014/main" id="{80848FD1-9D03-2656-98C3-AE2127E92869}"/>
              </a:ext>
            </a:extLst>
          </p:cNvPr>
          <p:cNvPicPr preferRelativeResize="0"/>
          <p:nvPr/>
        </p:nvPicPr>
        <p:blipFill rotWithShape="1">
          <a:blip r:embed="rId3">
            <a:alphaModFix amt="5000"/>
          </a:blip>
          <a:srcRect/>
          <a:stretch/>
        </p:blipFill>
        <p:spPr>
          <a:xfrm>
            <a:off x="5849134" y="473242"/>
            <a:ext cx="6502399" cy="6384756"/>
          </a:xfrm>
          <a:prstGeom prst="rect">
            <a:avLst/>
          </a:prstGeom>
          <a:noFill/>
          <a:ln>
            <a:noFill/>
          </a:ln>
          <a:effectLst>
            <a:outerShdw blurRad="50800" dist="38100" dir="2700000" algn="tl" rotWithShape="0">
              <a:srgbClr val="000000">
                <a:alpha val="44710"/>
              </a:srgbClr>
            </a:outerShdw>
          </a:effectLst>
        </p:spPr>
      </p:pic>
    </p:spTree>
    <p:extLst>
      <p:ext uri="{BB962C8B-B14F-4D97-AF65-F5344CB8AC3E}">
        <p14:creationId xmlns:p14="http://schemas.microsoft.com/office/powerpoint/2010/main" val="408299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a:spLocks noGrp="1"/>
          </p:cNvSpPr>
          <p:nvPr>
            <p:ph type="title"/>
          </p:nvPr>
        </p:nvSpPr>
        <p:spPr>
          <a:xfrm>
            <a:off x="612525" y="0"/>
            <a:ext cx="10515600" cy="1325600"/>
          </a:xfrm>
          <a:prstGeom prst="rect">
            <a:avLst/>
          </a:prstGeom>
        </p:spPr>
        <p:txBody>
          <a:bodyPr spcFirstLastPara="1" wrap="square" lIns="91433" tIns="45700" rIns="91433"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lnSpc>
                <a:spcPct val="100000"/>
              </a:lnSpc>
              <a:spcBef>
                <a:spcPts val="1067"/>
              </a:spcBef>
              <a:spcAft>
                <a:spcPts val="0"/>
              </a:spcAft>
              <a:buClr>
                <a:schemeClr val="dk1"/>
              </a:buClr>
              <a:buSzPts val="1100"/>
              <a:buFont typeface="Arial"/>
              <a:buNone/>
            </a:pPr>
            <a:r>
              <a:rPr lang="en" sz="5067" b="1">
                <a:solidFill>
                  <a:schemeClr val="dk2"/>
                </a:solidFill>
                <a:latin typeface="Georgia"/>
                <a:ea typeface="Georgia"/>
                <a:cs typeface="Georgia"/>
                <a:sym typeface="Georgia"/>
              </a:rPr>
              <a:t>Agile Leadership</a:t>
            </a:r>
            <a:endParaRPr sz="6000" b="1">
              <a:solidFill>
                <a:srgbClr val="6AA84F"/>
              </a:solidFill>
              <a:latin typeface="Georgia"/>
              <a:ea typeface="Georgia"/>
              <a:cs typeface="Georgia"/>
              <a:sym typeface="Georgia"/>
            </a:endParaRPr>
          </a:p>
        </p:txBody>
      </p:sp>
      <p:sp>
        <p:nvSpPr>
          <p:cNvPr id="169" name="Google Shape;169;p40"/>
          <p:cNvSpPr txBox="1">
            <a:spLocks noGrp="1"/>
          </p:cNvSpPr>
          <p:nvPr>
            <p:ph type="body" idx="1"/>
          </p:nvPr>
        </p:nvSpPr>
        <p:spPr>
          <a:xfrm>
            <a:off x="-133" y="1396767"/>
            <a:ext cx="12192000" cy="5102800"/>
          </a:xfrm>
          <a:prstGeom prst="rect">
            <a:avLst/>
          </a:prstGeom>
          <a:solidFill>
            <a:srgbClr val="D9EAD3"/>
          </a:solidFill>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lnSpc>
                <a:spcPct val="100000"/>
              </a:lnSpc>
              <a:spcBef>
                <a:spcPts val="1067"/>
              </a:spcBef>
              <a:spcAft>
                <a:spcPts val="0"/>
              </a:spcAft>
              <a:buNone/>
            </a:pPr>
            <a:endParaRPr sz="5067" b="1"/>
          </a:p>
          <a:p>
            <a:pPr marL="609585" lvl="0" indent="-660383" algn="ctr" rtl="0">
              <a:lnSpc>
                <a:spcPct val="90000"/>
              </a:lnSpc>
              <a:spcBef>
                <a:spcPts val="0"/>
              </a:spcBef>
              <a:spcAft>
                <a:spcPts val="0"/>
              </a:spcAft>
              <a:buClr>
                <a:srgbClr val="6AA84F"/>
              </a:buClr>
              <a:buSzPts val="4200"/>
              <a:buFont typeface="Georgia"/>
              <a:buChar char="-"/>
            </a:pPr>
            <a:r>
              <a:rPr lang="en" sz="5600" b="1">
                <a:solidFill>
                  <a:srgbClr val="6AA84F"/>
                </a:solidFill>
                <a:latin typeface="Georgia"/>
                <a:ea typeface="Georgia"/>
                <a:cs typeface="Georgia"/>
                <a:sym typeface="Georgia"/>
              </a:rPr>
              <a:t>Our Motto -</a:t>
            </a:r>
            <a:endParaRPr sz="3867" b="1">
              <a:latin typeface="Georgia"/>
              <a:ea typeface="Georgia"/>
              <a:cs typeface="Georgia"/>
              <a:sym typeface="Georgia"/>
            </a:endParaRPr>
          </a:p>
          <a:p>
            <a:pPr marL="0" lvl="0" indent="0" algn="ctr" rtl="0">
              <a:lnSpc>
                <a:spcPct val="100000"/>
              </a:lnSpc>
              <a:spcBef>
                <a:spcPts val="1067"/>
              </a:spcBef>
              <a:spcAft>
                <a:spcPts val="0"/>
              </a:spcAft>
              <a:buNone/>
            </a:pPr>
            <a:r>
              <a:rPr lang="en" sz="4533" b="1">
                <a:latin typeface="Courier New"/>
                <a:ea typeface="Courier New"/>
                <a:cs typeface="Courier New"/>
                <a:sym typeface="Courier New"/>
              </a:rPr>
              <a:t> “Delivering Value through  People,Passionate learning and Innovation”</a:t>
            </a:r>
            <a:endParaRPr sz="4533" b="1">
              <a:latin typeface="Courier New"/>
              <a:ea typeface="Courier New"/>
              <a:cs typeface="Courier New"/>
              <a:sym typeface="Courier New"/>
            </a:endParaRPr>
          </a:p>
        </p:txBody>
      </p:sp>
      <p:pic>
        <p:nvPicPr>
          <p:cNvPr id="170" name="Google Shape;170;p40"/>
          <p:cNvPicPr preferRelativeResize="0"/>
          <p:nvPr/>
        </p:nvPicPr>
        <p:blipFill rotWithShape="1">
          <a:blip r:embed="rId3">
            <a:alphaModFix amt="5000"/>
          </a:blip>
          <a:srcRect t="25770" b="-25769"/>
          <a:stretch/>
        </p:blipFill>
        <p:spPr>
          <a:xfrm>
            <a:off x="5613734" y="236626"/>
            <a:ext cx="6502399" cy="6384756"/>
          </a:xfrm>
          <a:prstGeom prst="rect">
            <a:avLst/>
          </a:prstGeom>
          <a:noFill/>
          <a:ln>
            <a:noFill/>
          </a:ln>
          <a:effectLst>
            <a:outerShdw blurRad="50800" dist="38100" dir="2700000" algn="tl" rotWithShape="0">
              <a:srgbClr val="000000">
                <a:alpha val="44710"/>
              </a:srgbClr>
            </a:outerShdw>
          </a:effectLst>
        </p:spPr>
      </p:pic>
    </p:spTree>
    <p:extLst>
      <p:ext uri="{BB962C8B-B14F-4D97-AF65-F5344CB8AC3E}">
        <p14:creationId xmlns:p14="http://schemas.microsoft.com/office/powerpoint/2010/main" val="1240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6"/>
          <p:cNvPicPr preferRelativeResize="0"/>
          <p:nvPr/>
        </p:nvPicPr>
        <p:blipFill rotWithShape="1">
          <a:blip r:embed="rId3">
            <a:alphaModFix amt="5000"/>
          </a:blip>
          <a:srcRect/>
          <a:stretch/>
        </p:blipFill>
        <p:spPr>
          <a:xfrm>
            <a:off x="5817899" y="356875"/>
            <a:ext cx="6502400" cy="6384756"/>
          </a:xfrm>
          <a:prstGeom prst="rect">
            <a:avLst/>
          </a:prstGeom>
          <a:noFill/>
          <a:ln>
            <a:noFill/>
          </a:ln>
          <a:effectLst>
            <a:outerShdw blurRad="50800" dist="38100" dir="2700000" algn="tl" rotWithShape="0">
              <a:srgbClr val="000000">
                <a:alpha val="44710"/>
              </a:srgbClr>
            </a:outerShdw>
          </a:effectLst>
        </p:spPr>
      </p:pic>
      <p:sp>
        <p:nvSpPr>
          <p:cNvPr id="107" name="Google Shape;107;p16"/>
          <p:cNvSpPr/>
          <p:nvPr/>
        </p:nvSpPr>
        <p:spPr>
          <a:xfrm>
            <a:off x="0" y="6764338"/>
            <a:ext cx="6096000" cy="136500"/>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108" name="Google Shape;108;p16"/>
          <p:cNvSpPr/>
          <p:nvPr/>
        </p:nvSpPr>
        <p:spPr>
          <a:xfrm>
            <a:off x="6095999" y="6764338"/>
            <a:ext cx="6096000" cy="136500"/>
          </a:xfrm>
          <a:prstGeom prst="rect">
            <a:avLst/>
          </a:prstGeom>
          <a:solidFill>
            <a:srgbClr val="3AA75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grpSp>
        <p:nvGrpSpPr>
          <p:cNvPr id="109" name="Google Shape;109;p16"/>
          <p:cNvGrpSpPr/>
          <p:nvPr/>
        </p:nvGrpSpPr>
        <p:grpSpPr>
          <a:xfrm>
            <a:off x="175701" y="5417795"/>
            <a:ext cx="11840284" cy="1214479"/>
            <a:chOff x="1593000" y="2322568"/>
            <a:chExt cx="5957975" cy="643500"/>
          </a:xfrm>
        </p:grpSpPr>
        <p:sp>
          <p:nvSpPr>
            <p:cNvPr id="110" name="Google Shape;110;p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11" name="Google Shape;111;p16"/>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12" name="Google Shape;112;p16"/>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13" name="Google Shape;113;p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15000"/>
                </a:lnSpc>
                <a:buClr>
                  <a:schemeClr val="dk1"/>
                </a:buClr>
                <a:buSzPts val="1500"/>
              </a:pPr>
              <a:r>
                <a:rPr lang="en-US" sz="1900">
                  <a:solidFill>
                    <a:schemeClr val="lt1"/>
                  </a:solidFill>
                  <a:latin typeface="Georgia"/>
                  <a:ea typeface="Georgia"/>
                  <a:cs typeface="Georgia"/>
                  <a:sym typeface="Georgia"/>
                </a:rPr>
                <a:t>Assessment</a:t>
              </a:r>
              <a:endParaRPr sz="1300">
                <a:solidFill>
                  <a:srgbClr val="FFFFFF"/>
                </a:solidFill>
                <a:latin typeface="Roboto"/>
                <a:ea typeface="Roboto"/>
                <a:cs typeface="Roboto"/>
                <a:sym typeface="Roboto"/>
              </a:endParaRPr>
            </a:p>
          </p:txBody>
        </p:sp>
        <p:sp>
          <p:nvSpPr>
            <p:cNvPr id="114" name="Google Shape;114;p16"/>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15" name="Google Shape;115;p16"/>
            <p:cNvSpPr/>
            <p:nvPr/>
          </p:nvSpPr>
          <p:spPr>
            <a:xfrm>
              <a:off x="1593000"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500">
                  <a:solidFill>
                    <a:srgbClr val="FFFFFF"/>
                  </a:solidFill>
                  <a:latin typeface="Roboto Thin"/>
                  <a:ea typeface="Roboto Thin"/>
                  <a:cs typeface="Roboto Thin"/>
                  <a:sym typeface="Roboto Thin"/>
                </a:rPr>
                <a:t>05</a:t>
              </a:r>
              <a:endParaRPr sz="3500">
                <a:solidFill>
                  <a:srgbClr val="FFFFFF"/>
                </a:solidFill>
                <a:latin typeface="Roboto Thin"/>
                <a:ea typeface="Roboto Thin"/>
                <a:cs typeface="Roboto Thin"/>
                <a:sym typeface="Roboto Thin"/>
              </a:endParaRPr>
            </a:p>
          </p:txBody>
        </p:sp>
        <p:sp>
          <p:nvSpPr>
            <p:cNvPr id="116" name="Google Shape;116;p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a:lnSpc>
                  <a:spcPct val="115000"/>
                </a:lnSpc>
                <a:buClr>
                  <a:schemeClr val="dk1"/>
                </a:buClr>
                <a:buSzPts val="1500"/>
              </a:pPr>
              <a:r>
                <a:rPr lang="en-US" sz="1300">
                  <a:solidFill>
                    <a:schemeClr val="accent6">
                      <a:lumMod val="50000"/>
                    </a:schemeClr>
                  </a:solidFill>
                  <a:latin typeface="Georgia"/>
                  <a:ea typeface="Georgia"/>
                  <a:cs typeface="Georgia"/>
                  <a:sym typeface="Georgia"/>
                </a:rPr>
                <a:t>The assessment for this course is attached to the last slide of this deck. </a:t>
              </a:r>
              <a:endParaRPr lang="en-US" sz="1300">
                <a:solidFill>
                  <a:schemeClr val="accent6">
                    <a:lumMod val="50000"/>
                  </a:schemeClr>
                </a:solidFill>
                <a:latin typeface="Georgia"/>
                <a:ea typeface="Roboto"/>
                <a:cs typeface="Roboto"/>
              </a:endParaRPr>
            </a:p>
          </p:txBody>
        </p:sp>
      </p:grpSp>
      <p:grpSp>
        <p:nvGrpSpPr>
          <p:cNvPr id="117" name="Google Shape;117;p16"/>
          <p:cNvGrpSpPr/>
          <p:nvPr/>
        </p:nvGrpSpPr>
        <p:grpSpPr>
          <a:xfrm>
            <a:off x="167910" y="4106189"/>
            <a:ext cx="11840284" cy="1311596"/>
            <a:chOff x="1593000" y="2294729"/>
            <a:chExt cx="5957975" cy="671339"/>
          </a:xfrm>
        </p:grpSpPr>
        <p:sp>
          <p:nvSpPr>
            <p:cNvPr id="118" name="Google Shape;118;p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19" name="Google Shape;119;p16"/>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20" name="Google Shape;120;p16"/>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21" name="Google Shape;121;p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15000"/>
                </a:lnSpc>
                <a:buClr>
                  <a:schemeClr val="dk1"/>
                </a:buClr>
                <a:buSzPts val="1500"/>
              </a:pPr>
              <a:r>
                <a:rPr lang="en-US" sz="1900">
                  <a:solidFill>
                    <a:schemeClr val="lt1"/>
                  </a:solidFill>
                  <a:latin typeface="Georgia"/>
                  <a:ea typeface="Georgia"/>
                  <a:cs typeface="Georgia"/>
                  <a:sym typeface="Georgia"/>
                </a:rPr>
                <a:t>Teaching Approach</a:t>
              </a:r>
              <a:endParaRPr sz="1300">
                <a:solidFill>
                  <a:srgbClr val="FFFFFF"/>
                </a:solidFill>
                <a:latin typeface="Roboto"/>
                <a:ea typeface="Roboto"/>
                <a:cs typeface="Roboto"/>
                <a:sym typeface="Roboto"/>
              </a:endParaRPr>
            </a:p>
          </p:txBody>
        </p:sp>
        <p:sp>
          <p:nvSpPr>
            <p:cNvPr id="122" name="Google Shape;122;p16"/>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23" name="Google Shape;123;p16"/>
            <p:cNvSpPr/>
            <p:nvPr/>
          </p:nvSpPr>
          <p:spPr>
            <a:xfrm>
              <a:off x="1598477" y="2294729"/>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sp>
          <p:nvSpPr>
            <p:cNvPr id="124" name="Google Shape;124;p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a:lnSpc>
                  <a:spcPct val="115000"/>
                </a:lnSpc>
                <a:buClr>
                  <a:schemeClr val="dk1"/>
                </a:buClr>
                <a:buSzPts val="1500"/>
              </a:pPr>
              <a:r>
                <a:rPr lang="en-US" sz="1300">
                  <a:solidFill>
                    <a:schemeClr val="accent6">
                      <a:lumMod val="50000"/>
                    </a:schemeClr>
                  </a:solidFill>
                  <a:latin typeface="Georgia"/>
                  <a:ea typeface="Georgia"/>
                  <a:cs typeface="Georgia"/>
                  <a:sym typeface="Georgia"/>
                </a:rPr>
                <a:t>Workshop/Discussion method</a:t>
              </a:r>
              <a:endParaRPr lang="en-US" sz="1100">
                <a:solidFill>
                  <a:schemeClr val="accent6">
                    <a:lumMod val="50000"/>
                  </a:schemeClr>
                </a:solidFill>
                <a:latin typeface="Roboto"/>
                <a:ea typeface="Roboto"/>
                <a:cs typeface="Roboto"/>
              </a:endParaRPr>
            </a:p>
          </p:txBody>
        </p:sp>
      </p:grpSp>
      <p:grpSp>
        <p:nvGrpSpPr>
          <p:cNvPr id="125" name="Google Shape;125;p16"/>
          <p:cNvGrpSpPr/>
          <p:nvPr/>
        </p:nvGrpSpPr>
        <p:grpSpPr>
          <a:xfrm>
            <a:off x="167917" y="2793106"/>
            <a:ext cx="11840439" cy="1380695"/>
            <a:chOff x="1593000" y="2322568"/>
            <a:chExt cx="5958053" cy="643500"/>
          </a:xfrm>
        </p:grpSpPr>
        <p:sp>
          <p:nvSpPr>
            <p:cNvPr id="126" name="Google Shape;126;p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27" name="Google Shape;127;p16"/>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28" name="Google Shape;128;p16"/>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29" name="Google Shape;129;p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15000"/>
                </a:lnSpc>
                <a:buClr>
                  <a:schemeClr val="dk1"/>
                </a:buClr>
                <a:buSzPts val="1500"/>
              </a:pPr>
              <a:r>
                <a:rPr lang="en-US" sz="1900">
                  <a:solidFill>
                    <a:schemeClr val="lt1"/>
                  </a:solidFill>
                  <a:latin typeface="Georgia"/>
                  <a:ea typeface="Georgia"/>
                  <a:cs typeface="Georgia"/>
                  <a:sym typeface="Georgia"/>
                </a:rPr>
                <a:t>Learning Outcome</a:t>
              </a:r>
              <a:endParaRPr sz="1300">
                <a:solidFill>
                  <a:srgbClr val="FFFFFF"/>
                </a:solidFill>
                <a:latin typeface="Roboto"/>
                <a:ea typeface="Roboto"/>
                <a:cs typeface="Roboto"/>
                <a:sym typeface="Roboto"/>
              </a:endParaRPr>
            </a:p>
          </p:txBody>
        </p:sp>
        <p:sp>
          <p:nvSpPr>
            <p:cNvPr id="130" name="Google Shape;130;p16"/>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31" name="Google Shape;131;p16"/>
            <p:cNvSpPr/>
            <p:nvPr/>
          </p:nvSpPr>
          <p:spPr>
            <a:xfrm>
              <a:off x="1603956"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132" name="Google Shape;132;p16"/>
            <p:cNvSpPr/>
            <p:nvPr/>
          </p:nvSpPr>
          <p:spPr>
            <a:xfrm>
              <a:off x="4387853" y="2323745"/>
              <a:ext cx="3163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a:lnSpc>
                  <a:spcPct val="115000"/>
                </a:lnSpc>
              </a:pPr>
              <a:r>
                <a:rPr lang="en-US" sz="1250">
                  <a:solidFill>
                    <a:schemeClr val="accent6">
                      <a:lumMod val="50000"/>
                    </a:schemeClr>
                  </a:solidFill>
                  <a:latin typeface="Georgia"/>
                  <a:ea typeface="Georgia"/>
                  <a:cs typeface="Georgia"/>
                  <a:sym typeface="Georgia"/>
                </a:rPr>
                <a:t>Upon completion of this course, </a:t>
              </a:r>
              <a:r>
                <a:rPr lang="en-US" sz="1250" err="1">
                  <a:solidFill>
                    <a:schemeClr val="accent6">
                      <a:lumMod val="50000"/>
                    </a:schemeClr>
                  </a:solidFill>
                  <a:latin typeface="Georgia"/>
                  <a:ea typeface="Georgia"/>
                  <a:cs typeface="Georgia"/>
                  <a:sym typeface="Georgia"/>
                </a:rPr>
                <a:t>decadevs</a:t>
              </a:r>
              <a:r>
                <a:rPr lang="en-US" sz="1250">
                  <a:solidFill>
                    <a:schemeClr val="accent6">
                      <a:lumMod val="50000"/>
                    </a:schemeClr>
                  </a:solidFill>
                  <a:latin typeface="Georgia"/>
                  <a:ea typeface="Georgia"/>
                  <a:cs typeface="Georgia"/>
                  <a:sym typeface="Georgia"/>
                </a:rPr>
                <a:t> are expected to: </a:t>
              </a:r>
              <a:endParaRPr lang="en-US" sz="1250">
                <a:solidFill>
                  <a:schemeClr val="accent6">
                    <a:lumMod val="50000"/>
                  </a:schemeClr>
                </a:solidFill>
                <a:latin typeface="Georgia"/>
                <a:ea typeface="Georgia"/>
                <a:cs typeface="Georgia"/>
              </a:endParaRPr>
            </a:p>
            <a:p>
              <a:pPr marL="951865" indent="-342900">
                <a:lnSpc>
                  <a:spcPct val="115000"/>
                </a:lnSpc>
                <a:buAutoNum type="arabicPeriod"/>
              </a:pPr>
              <a:r>
                <a:rPr lang="en-US" sz="1250">
                  <a:solidFill>
                    <a:schemeClr val="accent6">
                      <a:lumMod val="50000"/>
                    </a:schemeClr>
                  </a:solidFill>
                  <a:latin typeface="Georgia"/>
                </a:rPr>
                <a:t>Understand the importance of face-to-face communication</a:t>
              </a:r>
            </a:p>
            <a:p>
              <a:pPr marL="951865" indent="-342900">
                <a:lnSpc>
                  <a:spcPct val="114999"/>
                </a:lnSpc>
                <a:buAutoNum type="arabicPeriod"/>
              </a:pPr>
              <a:r>
                <a:rPr lang="en-US" sz="1250">
                  <a:solidFill>
                    <a:schemeClr val="accent6">
                      <a:lumMod val="50000"/>
                    </a:schemeClr>
                  </a:solidFill>
                  <a:latin typeface="Georgia"/>
                </a:rPr>
                <a:t>Prepare an elevator speech with ease</a:t>
              </a:r>
            </a:p>
            <a:p>
              <a:pPr marL="951865" indent="-342900">
                <a:lnSpc>
                  <a:spcPct val="114999"/>
                </a:lnSpc>
                <a:buAutoNum type="arabicPeriod"/>
              </a:pPr>
              <a:r>
                <a:rPr lang="en-US" sz="1250">
                  <a:solidFill>
                    <a:schemeClr val="accent6">
                      <a:lumMod val="50000"/>
                    </a:schemeClr>
                  </a:solidFill>
                  <a:latin typeface="Georgia"/>
                </a:rPr>
                <a:t>Be able to engage in small talk</a:t>
              </a:r>
            </a:p>
            <a:p>
              <a:pPr marL="951865" indent="-342900">
                <a:lnSpc>
                  <a:spcPct val="114999"/>
                </a:lnSpc>
                <a:buAutoNum type="arabicPeriod"/>
              </a:pPr>
              <a:r>
                <a:rPr lang="en-US" sz="1250">
                  <a:solidFill>
                    <a:schemeClr val="accent6">
                      <a:lumMod val="50000"/>
                    </a:schemeClr>
                  </a:solidFill>
                  <a:latin typeface="Georgia"/>
                </a:rPr>
                <a:t>Execute better video conferencing etiquette</a:t>
              </a:r>
            </a:p>
          </p:txBody>
        </p:sp>
      </p:grpSp>
      <p:grpSp>
        <p:nvGrpSpPr>
          <p:cNvPr id="133" name="Google Shape;133;p16"/>
          <p:cNvGrpSpPr/>
          <p:nvPr/>
        </p:nvGrpSpPr>
        <p:grpSpPr>
          <a:xfrm>
            <a:off x="167910" y="1535917"/>
            <a:ext cx="11840284" cy="1257207"/>
            <a:chOff x="1593000" y="2322568"/>
            <a:chExt cx="5957975" cy="643500"/>
          </a:xfrm>
        </p:grpSpPr>
        <p:sp>
          <p:nvSpPr>
            <p:cNvPr id="134" name="Google Shape;134;p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35" name="Google Shape;135;p16"/>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36" name="Google Shape;136;p16"/>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37" name="Google Shape;137;p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15000"/>
                </a:lnSpc>
                <a:buSzPts val="1500"/>
              </a:pPr>
              <a:r>
                <a:rPr lang="en-US" sz="1900">
                  <a:solidFill>
                    <a:schemeClr val="lt1"/>
                  </a:solidFill>
                  <a:latin typeface="Georgia"/>
                  <a:ea typeface="Georgia"/>
                  <a:cs typeface="Georgia"/>
                  <a:sym typeface="Georgia"/>
                </a:rPr>
                <a:t>Course Objective</a:t>
              </a:r>
              <a:endParaRPr sz="1300">
                <a:solidFill>
                  <a:srgbClr val="FFFFFF"/>
                </a:solidFill>
                <a:latin typeface="Roboto"/>
                <a:ea typeface="Roboto"/>
                <a:cs typeface="Roboto"/>
                <a:sym typeface="Roboto"/>
              </a:endParaRPr>
            </a:p>
          </p:txBody>
        </p:sp>
        <p:sp>
          <p:nvSpPr>
            <p:cNvPr id="138" name="Google Shape;138;p16"/>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39" name="Google Shape;139;p16"/>
            <p:cNvSpPr/>
            <p:nvPr/>
          </p:nvSpPr>
          <p:spPr>
            <a:xfrm>
              <a:off x="1603956"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140" name="Google Shape;140;p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a:lnSpc>
                  <a:spcPct val="115000"/>
                </a:lnSpc>
              </a:pPr>
              <a:r>
                <a:rPr lang="en-US" sz="1300">
                  <a:solidFill>
                    <a:schemeClr val="accent6">
                      <a:lumMod val="50000"/>
                    </a:schemeClr>
                  </a:solidFill>
                  <a:latin typeface="Georgia"/>
                  <a:ea typeface="Roboto"/>
                  <a:cs typeface="Roboto"/>
                  <a:sym typeface="Georgia"/>
                </a:rPr>
                <a:t>The core objective of this course is </a:t>
              </a:r>
              <a:r>
                <a:rPr lang="en-US" sz="1300">
                  <a:solidFill>
                    <a:schemeClr val="accent6">
                      <a:lumMod val="50000"/>
                    </a:schemeClr>
                  </a:solidFill>
                  <a:latin typeface="Georgia"/>
                  <a:ea typeface="Roboto"/>
                  <a:sym typeface="Georgia"/>
                </a:rPr>
                <a:t>work on professional conversational vocabulary and proper delivery of an elevator pitch.</a:t>
              </a:r>
              <a:endParaRPr lang="en-US" sz="1300">
                <a:solidFill>
                  <a:schemeClr val="accent6">
                    <a:lumMod val="50000"/>
                  </a:schemeClr>
                </a:solidFill>
                <a:latin typeface="Georgia"/>
                <a:ea typeface="Roboto"/>
              </a:endParaRPr>
            </a:p>
          </p:txBody>
        </p:sp>
      </p:grpSp>
      <p:grpSp>
        <p:nvGrpSpPr>
          <p:cNvPr id="141" name="Google Shape;141;p16"/>
          <p:cNvGrpSpPr/>
          <p:nvPr/>
        </p:nvGrpSpPr>
        <p:grpSpPr>
          <a:xfrm>
            <a:off x="167901" y="332265"/>
            <a:ext cx="11840284" cy="1214479"/>
            <a:chOff x="1593000" y="2322568"/>
            <a:chExt cx="5957975" cy="643500"/>
          </a:xfrm>
        </p:grpSpPr>
        <p:sp>
          <p:nvSpPr>
            <p:cNvPr id="142" name="Google Shape;142;p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43" name="Google Shape;143;p16"/>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44" name="Google Shape;144;p16"/>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45" name="Google Shape;145;p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15000"/>
                </a:lnSpc>
                <a:buClr>
                  <a:schemeClr val="dk1"/>
                </a:buClr>
                <a:buSzPts val="1500"/>
              </a:pPr>
              <a:r>
                <a:rPr lang="en-US" sz="1900">
                  <a:solidFill>
                    <a:schemeClr val="lt1"/>
                  </a:solidFill>
                  <a:latin typeface="Georgia"/>
                  <a:ea typeface="Georgia"/>
                  <a:cs typeface="Georgia"/>
                  <a:sym typeface="Georgia"/>
                </a:rPr>
                <a:t>Course Overview</a:t>
              </a:r>
              <a:endParaRPr sz="1300">
                <a:solidFill>
                  <a:srgbClr val="FFFFFF"/>
                </a:solidFill>
                <a:latin typeface="Roboto"/>
                <a:ea typeface="Roboto"/>
                <a:cs typeface="Roboto"/>
                <a:sym typeface="Roboto"/>
              </a:endParaRPr>
            </a:p>
          </p:txBody>
        </p:sp>
        <p:sp>
          <p:nvSpPr>
            <p:cNvPr id="146" name="Google Shape;146;p16"/>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sz="1100"/>
            </a:p>
          </p:txBody>
        </p:sp>
        <p:sp>
          <p:nvSpPr>
            <p:cNvPr id="147" name="Google Shape;147;p16"/>
            <p:cNvSpPr/>
            <p:nvPr/>
          </p:nvSpPr>
          <p:spPr>
            <a:xfrm>
              <a:off x="1598477"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148" name="Google Shape;148;p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a:lnSpc>
                  <a:spcPct val="115000"/>
                </a:lnSpc>
              </a:pPr>
              <a:r>
                <a:rPr lang="en-US" sz="1300">
                  <a:solidFill>
                    <a:schemeClr val="accent6">
                      <a:lumMod val="50000"/>
                    </a:schemeClr>
                  </a:solidFill>
                  <a:latin typeface="Georgia"/>
                  <a:ea typeface="Georgia"/>
                  <a:cs typeface="Georgia"/>
                  <a:sym typeface="Georgia"/>
                </a:rPr>
                <a:t>This course explores speaking </a:t>
              </a:r>
              <a:r>
                <a:rPr lang="en-US" sz="1300" err="1">
                  <a:solidFill>
                    <a:schemeClr val="accent6">
                      <a:lumMod val="50000"/>
                    </a:schemeClr>
                  </a:solidFill>
                  <a:latin typeface="Georgia"/>
                  <a:ea typeface="Georgia"/>
                  <a:cs typeface="Georgia"/>
                  <a:sym typeface="Georgia"/>
                </a:rPr>
                <a:t>english</a:t>
              </a:r>
              <a:r>
                <a:rPr lang="en-US" sz="1300">
                  <a:solidFill>
                    <a:schemeClr val="accent6">
                      <a:lumMod val="50000"/>
                    </a:schemeClr>
                  </a:solidFill>
                  <a:latin typeface="Georgia"/>
                  <a:ea typeface="Georgia"/>
                  <a:cs typeface="Georgia"/>
                  <a:sym typeface="Georgia"/>
                </a:rPr>
                <a:t> professionally, in-person, online and on the phone.</a:t>
              </a:r>
              <a:endParaRPr lang="en-US" sz="1100">
                <a:solidFill>
                  <a:schemeClr val="accent6">
                    <a:lumMod val="50000"/>
                  </a:schemeClr>
                </a:solidFill>
                <a:latin typeface="Roboto"/>
                <a:ea typeface="Roboto"/>
                <a:cs typeface="Roboto"/>
              </a:endParaRPr>
            </a:p>
          </p:txBody>
        </p:sp>
      </p:grpSp>
      <p:pic>
        <p:nvPicPr>
          <p:cNvPr id="3" name="Google Shape;223;p42">
            <a:extLst>
              <a:ext uri="{FF2B5EF4-FFF2-40B4-BE49-F238E27FC236}">
                <a16:creationId xmlns:a16="http://schemas.microsoft.com/office/drawing/2014/main" id="{3D2E2885-D1C3-9AF5-DF8A-56881EA950D2}"/>
              </a:ext>
            </a:extLst>
          </p:cNvPr>
          <p:cNvPicPr preferRelativeResize="0"/>
          <p:nvPr/>
        </p:nvPicPr>
        <p:blipFill rotWithShape="1">
          <a:blip r:embed="rId3">
            <a:alphaModFix amt="5000"/>
          </a:blip>
          <a:srcRect/>
          <a:stretch/>
        </p:blipFill>
        <p:spPr>
          <a:xfrm>
            <a:off x="470960" y="1422981"/>
            <a:ext cx="6502399" cy="6384756"/>
          </a:xfrm>
          <a:prstGeom prst="rect">
            <a:avLst/>
          </a:prstGeom>
          <a:noFill/>
          <a:ln>
            <a:noFill/>
          </a:ln>
          <a:effectLst>
            <a:outerShdw blurRad="50800" dist="38100" dir="2700000" algn="tl" rotWithShape="0">
              <a:srgbClr val="000000">
                <a:alpha val="44710"/>
              </a:srgbClr>
            </a:outerShdw>
          </a:effectLst>
        </p:spPr>
      </p:pic>
    </p:spTree>
    <p:extLst>
      <p:ext uri="{BB962C8B-B14F-4D97-AF65-F5344CB8AC3E}">
        <p14:creationId xmlns:p14="http://schemas.microsoft.com/office/powerpoint/2010/main" val="327326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D06C9-73F6-0880-1229-21E8EBE5F9B5}"/>
              </a:ext>
            </a:extLst>
          </p:cNvPr>
          <p:cNvSpPr>
            <a:spLocks noGrp="1"/>
          </p:cNvSpPr>
          <p:nvPr>
            <p:ph type="title"/>
          </p:nvPr>
        </p:nvSpPr>
        <p:spPr>
          <a:xfrm>
            <a:off x="640080" y="1186760"/>
            <a:ext cx="4799297" cy="1272145"/>
          </a:xfrm>
        </p:spPr>
        <p:txBody>
          <a:bodyPr vert="horz" lIns="91440" tIns="45720" rIns="91440" bIns="45720" rtlCol="0" anchor="b">
            <a:normAutofit/>
          </a:bodyPr>
          <a:lstStyle/>
          <a:p>
            <a:r>
              <a:rPr lang="en-US" b="1">
                <a:solidFill>
                  <a:schemeClr val="accent6">
                    <a:lumMod val="75000"/>
                  </a:schemeClr>
                </a:solidFill>
                <a:latin typeface="Georgia"/>
              </a:rPr>
              <a:t>FACE-TO-FACE COMMUNICATION</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210264-4AC1-9ADE-D15F-D0C27D725120}"/>
              </a:ext>
            </a:extLst>
          </p:cNvPr>
          <p:cNvSpPr>
            <a:spLocks noGrp="1"/>
          </p:cNvSpPr>
          <p:nvPr>
            <p:ph idx="1"/>
          </p:nvPr>
        </p:nvSpPr>
        <p:spPr>
          <a:xfrm>
            <a:off x="640080" y="2872899"/>
            <a:ext cx="5458371" cy="3828666"/>
          </a:xfrm>
        </p:spPr>
        <p:txBody>
          <a:bodyPr vert="horz" lIns="91440" tIns="45720" rIns="91440" bIns="45720" rtlCol="0" anchor="t">
            <a:noAutofit/>
          </a:bodyPr>
          <a:lstStyle/>
          <a:p>
            <a:r>
              <a:rPr lang="en-US" sz="1600" b="1">
                <a:latin typeface="Georgia"/>
              </a:rPr>
              <a:t>Face-to-face communication</a:t>
            </a:r>
            <a:r>
              <a:rPr lang="en-US" sz="1600">
                <a:latin typeface="Georgia"/>
              </a:rPr>
              <a:t> is having the ability to see the other person or people physically during a conversation. It is an opportunity for the people having the conversation to exchange more than words and have a deeper more meaningful conversation.</a:t>
            </a:r>
          </a:p>
          <a:p>
            <a:r>
              <a:rPr lang="en-US" sz="1600">
                <a:latin typeface="Georgia"/>
              </a:rPr>
              <a:t>Face-to-face communication can also be referred to as </a:t>
            </a:r>
            <a:r>
              <a:rPr lang="en-US" sz="1600" b="1">
                <a:latin typeface="Georgia"/>
              </a:rPr>
              <a:t>interpersonal relationships.</a:t>
            </a:r>
          </a:p>
          <a:p>
            <a:r>
              <a:rPr lang="en-US" sz="1600">
                <a:latin typeface="Georgia"/>
              </a:rPr>
              <a:t>It is the </a:t>
            </a:r>
            <a:r>
              <a:rPr lang="en-US" sz="1600" b="1">
                <a:latin typeface="Georgia"/>
              </a:rPr>
              <a:t>standard communication method</a:t>
            </a:r>
            <a:r>
              <a:rPr lang="en-US" sz="1600">
                <a:latin typeface="Georgia"/>
              </a:rPr>
              <a:t> and the most complex and complete method that all the other forms of communication try to imitate.</a:t>
            </a:r>
          </a:p>
          <a:p>
            <a:r>
              <a:rPr lang="en-US" sz="1600" b="1">
                <a:latin typeface="Georgia"/>
              </a:rPr>
              <a:t>Face-to-face communication</a:t>
            </a:r>
            <a:r>
              <a:rPr lang="en-US" sz="1600">
                <a:latin typeface="Georgia"/>
              </a:rPr>
              <a:t> creates our relationships in real time. And this makes face to face communication perfect for complex tasks that require a one-on-one session.</a:t>
            </a:r>
          </a:p>
          <a:p>
            <a:endParaRPr lang="en-US" sz="1600">
              <a:latin typeface="Georgia"/>
            </a:endParaRPr>
          </a:p>
          <a:p>
            <a:endParaRPr lang="en-US" sz="1200"/>
          </a:p>
        </p:txBody>
      </p:sp>
      <p:pic>
        <p:nvPicPr>
          <p:cNvPr id="4" name="Picture 3" descr="A person and person sitting at a table with papers and a computer&#10;&#10;Description automatically generated">
            <a:extLst>
              <a:ext uri="{FF2B5EF4-FFF2-40B4-BE49-F238E27FC236}">
                <a16:creationId xmlns:a16="http://schemas.microsoft.com/office/drawing/2014/main" id="{5555D145-6C6C-D66C-CA7C-D6ED8546488E}"/>
              </a:ext>
            </a:extLst>
          </p:cNvPr>
          <p:cNvPicPr>
            <a:picLocks noChangeAspect="1"/>
          </p:cNvPicPr>
          <p:nvPr/>
        </p:nvPicPr>
        <p:blipFill rotWithShape="1">
          <a:blip r:embed="rId2"/>
          <a:srcRect l="24795" r="5244" b="2"/>
          <a:stretch/>
        </p:blipFill>
        <p:spPr>
          <a:xfrm>
            <a:off x="6294571" y="10"/>
            <a:ext cx="5895906" cy="587512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6" name="Google Shape;223;p42">
            <a:extLst>
              <a:ext uri="{FF2B5EF4-FFF2-40B4-BE49-F238E27FC236}">
                <a16:creationId xmlns:a16="http://schemas.microsoft.com/office/drawing/2014/main" id="{34FFCEE0-AB25-8089-F636-52B9768C62C9}"/>
              </a:ext>
            </a:extLst>
          </p:cNvPr>
          <p:cNvPicPr preferRelativeResize="0"/>
          <p:nvPr/>
        </p:nvPicPr>
        <p:blipFill rotWithShape="1">
          <a:blip r:embed="rId3">
            <a:alphaModFix amt="5000"/>
          </a:blip>
          <a:srcRect/>
          <a:stretch/>
        </p:blipFill>
        <p:spPr>
          <a:xfrm>
            <a:off x="5849134" y="473242"/>
            <a:ext cx="6502399" cy="6384756"/>
          </a:xfrm>
          <a:prstGeom prst="rect">
            <a:avLst/>
          </a:prstGeom>
          <a:noFill/>
          <a:ln>
            <a:noFill/>
          </a:ln>
          <a:effectLst>
            <a:outerShdw blurRad="50800" dist="38100" dir="2700000" algn="tl" rotWithShape="0">
              <a:srgbClr val="000000">
                <a:alpha val="44710"/>
              </a:srgbClr>
            </a:outerShdw>
          </a:effectLst>
        </p:spPr>
      </p:pic>
      <p:sp>
        <p:nvSpPr>
          <p:cNvPr id="8" name="Google Shape;107;p16">
            <a:extLst>
              <a:ext uri="{FF2B5EF4-FFF2-40B4-BE49-F238E27FC236}">
                <a16:creationId xmlns:a16="http://schemas.microsoft.com/office/drawing/2014/main" id="{D9A919FF-5F61-A4CB-F29E-9D24C4E697C0}"/>
              </a:ext>
            </a:extLst>
          </p:cNvPr>
          <p:cNvSpPr/>
          <p:nvPr/>
        </p:nvSpPr>
        <p:spPr>
          <a:xfrm>
            <a:off x="0" y="6764338"/>
            <a:ext cx="6096000" cy="136500"/>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9" name="Google Shape;148;p6">
            <a:extLst>
              <a:ext uri="{FF2B5EF4-FFF2-40B4-BE49-F238E27FC236}">
                <a16:creationId xmlns:a16="http://schemas.microsoft.com/office/drawing/2014/main" id="{79C75CA2-330A-E863-0DA6-7D80C992E01E}"/>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92696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01D9D-BE93-3BF0-A5B7-55E0415FE732}"/>
              </a:ext>
            </a:extLst>
          </p:cNvPr>
          <p:cNvSpPr>
            <a:spLocks noGrp="1"/>
          </p:cNvSpPr>
          <p:nvPr>
            <p:ph type="title"/>
          </p:nvPr>
        </p:nvSpPr>
        <p:spPr>
          <a:xfrm>
            <a:off x="640080" y="325369"/>
            <a:ext cx="4368602" cy="2310232"/>
          </a:xfrm>
        </p:spPr>
        <p:txBody>
          <a:bodyPr anchor="b">
            <a:normAutofit/>
          </a:bodyPr>
          <a:lstStyle/>
          <a:p>
            <a:r>
              <a:rPr lang="en-GB" sz="5400" b="1">
                <a:solidFill>
                  <a:srgbClr val="000000"/>
                </a:solidFill>
                <a:latin typeface="Georgia"/>
                <a:ea typeface="Calibri Light"/>
                <a:cs typeface="Calibri Light"/>
              </a:rPr>
              <a:t> </a:t>
            </a:r>
            <a:r>
              <a:rPr lang="en-GB" sz="3200" b="1">
                <a:solidFill>
                  <a:schemeClr val="accent6">
                    <a:lumMod val="75000"/>
                  </a:schemeClr>
                </a:solidFill>
                <a:latin typeface="Georgia"/>
                <a:ea typeface="Calibri Light"/>
                <a:cs typeface="Calibri Light"/>
              </a:rPr>
              <a:t>COMPLEX TASKS</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5E878E-0416-5911-6BB0-0A61D52C32C3}"/>
              </a:ext>
            </a:extLst>
          </p:cNvPr>
          <p:cNvSpPr>
            <a:spLocks noGrp="1"/>
          </p:cNvSpPr>
          <p:nvPr>
            <p:ph idx="1"/>
          </p:nvPr>
        </p:nvSpPr>
        <p:spPr>
          <a:xfrm>
            <a:off x="640080" y="2872899"/>
            <a:ext cx="4276719" cy="3651972"/>
          </a:xfrm>
        </p:spPr>
        <p:txBody>
          <a:bodyPr vert="horz" lIns="91440" tIns="45720" rIns="91440" bIns="45720" rtlCol="0" anchor="t">
            <a:normAutofit/>
          </a:bodyPr>
          <a:lstStyle/>
          <a:p>
            <a:r>
              <a:rPr lang="en-GB" sz="1700" b="1">
                <a:latin typeface="Georgia"/>
                <a:ea typeface="+mn-lt"/>
                <a:cs typeface="+mn-lt"/>
              </a:rPr>
              <a:t>Co-creation</a:t>
            </a:r>
            <a:r>
              <a:rPr lang="en-GB" sz="1700">
                <a:latin typeface="Georgia"/>
                <a:ea typeface="+mn-lt"/>
                <a:cs typeface="+mn-lt"/>
              </a:rPr>
              <a:t> : This includes activities such as the Managed Internship Projects.</a:t>
            </a:r>
          </a:p>
          <a:p>
            <a:r>
              <a:rPr lang="en-GB" sz="1700" b="1">
                <a:latin typeface="Georgia"/>
                <a:ea typeface="+mn-lt"/>
                <a:cs typeface="+mn-lt"/>
              </a:rPr>
              <a:t>Building relationships</a:t>
            </a:r>
            <a:r>
              <a:rPr lang="en-GB" sz="1700">
                <a:latin typeface="Georgia"/>
                <a:ea typeface="+mn-lt"/>
                <a:cs typeface="+mn-lt"/>
              </a:rPr>
              <a:t> : This solidifies, seals, and legitimizes work relationships and shared experiences and shared meanings are created during conversations.</a:t>
            </a:r>
            <a:endParaRPr lang="en-GB" sz="1700">
              <a:latin typeface="Georgia"/>
              <a:ea typeface="Calibri"/>
              <a:cs typeface="Calibri"/>
            </a:endParaRPr>
          </a:p>
          <a:p>
            <a:r>
              <a:rPr lang="en-GB" sz="1700" b="1">
                <a:latin typeface="Georgia"/>
                <a:ea typeface="+mn-lt"/>
                <a:cs typeface="+mn-lt"/>
              </a:rPr>
              <a:t>Collaborative problem solving: </a:t>
            </a:r>
            <a:r>
              <a:rPr lang="en-GB" sz="1700">
                <a:latin typeface="Georgia"/>
                <a:ea typeface="+mn-lt"/>
                <a:cs typeface="+mn-lt"/>
              </a:rPr>
              <a:t>Bouncing ideas back and forth and communication is sustained properly because communication happens face to face.</a:t>
            </a:r>
            <a:endParaRPr lang="en-GB" sz="1700">
              <a:latin typeface="Georgia"/>
              <a:ea typeface="Calibri"/>
              <a:cs typeface="Calibri"/>
            </a:endParaRPr>
          </a:p>
          <a:p>
            <a:endParaRPr lang="en-GB" sz="1700">
              <a:ea typeface="Calibri"/>
              <a:cs typeface="Calibri"/>
            </a:endParaRPr>
          </a:p>
        </p:txBody>
      </p:sp>
      <p:pic>
        <p:nvPicPr>
          <p:cNvPr id="4" name="Picture 3" descr="A group of people sitting around a table&#10;&#10;Description automatically generated">
            <a:extLst>
              <a:ext uri="{FF2B5EF4-FFF2-40B4-BE49-F238E27FC236}">
                <a16:creationId xmlns:a16="http://schemas.microsoft.com/office/drawing/2014/main" id="{6B480BF2-D292-2493-FDFF-46C157B1F3F2}"/>
              </a:ext>
            </a:extLst>
          </p:cNvPr>
          <p:cNvPicPr>
            <a:picLocks noChangeAspect="1"/>
          </p:cNvPicPr>
          <p:nvPr/>
        </p:nvPicPr>
        <p:blipFill rotWithShape="1">
          <a:blip r:embed="rId2"/>
          <a:srcRect l="17876" r="14669"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6" name="Google Shape;223;p42" descr="A black background with a spiral&#10;&#10;Description automatically generated">
            <a:extLst>
              <a:ext uri="{FF2B5EF4-FFF2-40B4-BE49-F238E27FC236}">
                <a16:creationId xmlns:a16="http://schemas.microsoft.com/office/drawing/2014/main" id="{933F38FF-AC12-3D04-D6CD-6C3F474F8A8B}"/>
              </a:ext>
            </a:extLst>
          </p:cNvPr>
          <p:cNvPicPr preferRelativeResize="0"/>
          <p:nvPr/>
        </p:nvPicPr>
        <p:blipFill rotWithShape="1">
          <a:blip r:embed="rId3">
            <a:alphaModFix amt="5000"/>
          </a:blip>
          <a:srcRect/>
          <a:stretch/>
        </p:blipFill>
        <p:spPr>
          <a:xfrm>
            <a:off x="4910438" y="64633"/>
            <a:ext cx="6502399" cy="6384756"/>
          </a:xfrm>
          <a:prstGeom prst="rect">
            <a:avLst/>
          </a:prstGeom>
          <a:noFill/>
          <a:ln>
            <a:noFill/>
          </a:ln>
          <a:effectLst>
            <a:outerShdw blurRad="50800" dist="38100" dir="2700000" algn="tl" rotWithShape="0">
              <a:srgbClr val="000000">
                <a:alpha val="44710"/>
              </a:srgbClr>
            </a:outerShdw>
          </a:effectLst>
        </p:spPr>
      </p:pic>
      <p:sp>
        <p:nvSpPr>
          <p:cNvPr id="9" name="Google Shape;107;p16">
            <a:extLst>
              <a:ext uri="{FF2B5EF4-FFF2-40B4-BE49-F238E27FC236}">
                <a16:creationId xmlns:a16="http://schemas.microsoft.com/office/drawing/2014/main" id="{28C833AF-60E3-6CFC-7C38-7617F73AA970}"/>
              </a:ext>
            </a:extLst>
          </p:cNvPr>
          <p:cNvSpPr/>
          <p:nvPr/>
        </p:nvSpPr>
        <p:spPr>
          <a:xfrm>
            <a:off x="0" y="6764338"/>
            <a:ext cx="6096000" cy="136500"/>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11" name="Google Shape;148;p6">
            <a:extLst>
              <a:ext uri="{FF2B5EF4-FFF2-40B4-BE49-F238E27FC236}">
                <a16:creationId xmlns:a16="http://schemas.microsoft.com/office/drawing/2014/main" id="{79C75CA2-330A-E863-0DA6-7D80C992E01E}"/>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76950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F7DCF0-1ECB-C8AE-850C-692888D7D8A3}"/>
              </a:ext>
            </a:extLst>
          </p:cNvPr>
          <p:cNvSpPr>
            <a:spLocks noGrp="1"/>
          </p:cNvSpPr>
          <p:nvPr>
            <p:ph type="title"/>
          </p:nvPr>
        </p:nvSpPr>
        <p:spPr>
          <a:xfrm>
            <a:off x="1137034" y="609597"/>
            <a:ext cx="6101465" cy="1330841"/>
          </a:xfrm>
        </p:spPr>
        <p:txBody>
          <a:bodyPr>
            <a:normAutofit/>
          </a:bodyPr>
          <a:lstStyle/>
          <a:p>
            <a:r>
              <a:rPr lang="en-US">
                <a:ea typeface="Calibri Light"/>
                <a:cs typeface="Calibri Light"/>
              </a:rPr>
              <a:t> </a:t>
            </a:r>
            <a:r>
              <a:rPr lang="en-US" sz="3200" b="1">
                <a:solidFill>
                  <a:schemeClr val="accent6">
                    <a:lumMod val="75000"/>
                  </a:schemeClr>
                </a:solidFill>
                <a:latin typeface="Georgia Pro"/>
                <a:ea typeface="Calibri Light"/>
                <a:cs typeface="Calibri Light"/>
              </a:rPr>
              <a:t>ELEVATOR PITCH</a:t>
            </a:r>
          </a:p>
        </p:txBody>
      </p:sp>
      <p:sp>
        <p:nvSpPr>
          <p:cNvPr id="3" name="Content Placeholder 2">
            <a:extLst>
              <a:ext uri="{FF2B5EF4-FFF2-40B4-BE49-F238E27FC236}">
                <a16:creationId xmlns:a16="http://schemas.microsoft.com/office/drawing/2014/main" id="{3FF1632C-E892-A178-0D2F-DA0166205D85}"/>
              </a:ext>
            </a:extLst>
          </p:cNvPr>
          <p:cNvSpPr>
            <a:spLocks noGrp="1"/>
          </p:cNvSpPr>
          <p:nvPr>
            <p:ph idx="1"/>
          </p:nvPr>
        </p:nvSpPr>
        <p:spPr>
          <a:xfrm>
            <a:off x="286686" y="2198362"/>
            <a:ext cx="5809314" cy="3917773"/>
          </a:xfrm>
        </p:spPr>
        <p:txBody>
          <a:bodyPr vert="horz" lIns="91440" tIns="45720" rIns="91440" bIns="45720" rtlCol="0" anchor="t">
            <a:normAutofit/>
          </a:bodyPr>
          <a:lstStyle/>
          <a:p>
            <a:pPr marL="0" indent="0">
              <a:buNone/>
            </a:pPr>
            <a:endParaRPr lang="en-US" sz="2000">
              <a:ea typeface="Calibri" panose="020F0502020204030204"/>
              <a:cs typeface="Calibri" panose="020F0502020204030204"/>
            </a:endParaRPr>
          </a:p>
          <a:p>
            <a:pPr marL="0" indent="0">
              <a:buNone/>
            </a:pPr>
            <a:r>
              <a:rPr lang="en-US" sz="1800">
                <a:latin typeface="Georgia"/>
                <a:ea typeface="+mn-lt"/>
                <a:cs typeface="+mn-lt"/>
              </a:rPr>
              <a:t>An elevator pitch is a concise and compelling summary, typically lasting no longer than a brief elevator ride, designed to quickly and effectively communicate a person's or business's value, proposition or idea. </a:t>
            </a:r>
          </a:p>
          <a:p>
            <a:pPr marL="0" indent="0">
              <a:buNone/>
            </a:pPr>
            <a:r>
              <a:rPr lang="en-US" sz="1800">
                <a:latin typeface="Georgia"/>
                <a:ea typeface="+mn-lt"/>
                <a:cs typeface="+mn-lt"/>
              </a:rPr>
              <a:t>Whatever industry a person works in you’re always selling yourself, whether in a job interview, selling your products or selling your ideas and persuading other people to see things in your perspective.</a:t>
            </a:r>
            <a:endParaRPr lang="en-US" sz="1800">
              <a:ea typeface="Calibri"/>
              <a:cs typeface="Calibri"/>
            </a:endParaRPr>
          </a:p>
          <a:p>
            <a:pPr marL="0" indent="0">
              <a:buNone/>
            </a:pPr>
            <a:endParaRPr lang="en-US" sz="2000">
              <a:ea typeface="+mn-lt"/>
              <a:cs typeface="+mn-lt"/>
            </a:endParaRPr>
          </a:p>
          <a:p>
            <a:pPr marL="0" indent="0">
              <a:buNone/>
            </a:pPr>
            <a:endParaRPr lang="en-US" sz="2000">
              <a:ea typeface="Calibri"/>
              <a:cs typeface="Calibri"/>
            </a:endParaRPr>
          </a:p>
        </p:txBody>
      </p:sp>
      <p:pic>
        <p:nvPicPr>
          <p:cNvPr id="8" name="Picture 7" descr="A black and white image of people in an elevator&#10;&#10;Description automatically generated">
            <a:extLst>
              <a:ext uri="{FF2B5EF4-FFF2-40B4-BE49-F238E27FC236}">
                <a16:creationId xmlns:a16="http://schemas.microsoft.com/office/drawing/2014/main" id="{F443B3D2-D418-7C76-ACDA-8F09E87067A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04990" y="2057970"/>
            <a:ext cx="4802882" cy="2514555"/>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Google Shape;223;p42" descr="A black background with a spiral&#10;&#10;Description automatically generated">
            <a:extLst>
              <a:ext uri="{FF2B5EF4-FFF2-40B4-BE49-F238E27FC236}">
                <a16:creationId xmlns:a16="http://schemas.microsoft.com/office/drawing/2014/main" id="{BCFB5DE8-6586-762C-0418-77356B79974E}"/>
              </a:ext>
            </a:extLst>
          </p:cNvPr>
          <p:cNvPicPr preferRelativeResize="0"/>
          <p:nvPr/>
        </p:nvPicPr>
        <p:blipFill rotWithShape="1">
          <a:blip r:embed="rId4">
            <a:alphaModFix amt="5000"/>
          </a:blip>
          <a:srcRect/>
          <a:stretch/>
        </p:blipFill>
        <p:spPr>
          <a:xfrm>
            <a:off x="5317172" y="243204"/>
            <a:ext cx="6502399" cy="6384756"/>
          </a:xfrm>
          <a:prstGeom prst="rect">
            <a:avLst/>
          </a:prstGeom>
          <a:noFill/>
          <a:ln>
            <a:noFill/>
          </a:ln>
          <a:effectLst>
            <a:outerShdw blurRad="50800" dist="38100" dir="2700000" algn="tl" rotWithShape="0">
              <a:srgbClr val="000000">
                <a:alpha val="44710"/>
              </a:srgbClr>
            </a:outerShdw>
          </a:effectLst>
        </p:spPr>
      </p:pic>
      <p:sp>
        <p:nvSpPr>
          <p:cNvPr id="5" name="Google Shape;107;p16">
            <a:extLst>
              <a:ext uri="{FF2B5EF4-FFF2-40B4-BE49-F238E27FC236}">
                <a16:creationId xmlns:a16="http://schemas.microsoft.com/office/drawing/2014/main" id="{72D3A451-3185-D3F9-45FC-55BA9C9E092D}"/>
              </a:ext>
            </a:extLst>
          </p:cNvPr>
          <p:cNvSpPr/>
          <p:nvPr/>
        </p:nvSpPr>
        <p:spPr>
          <a:xfrm>
            <a:off x="0" y="6764338"/>
            <a:ext cx="6096000" cy="136500"/>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7" name="Google Shape;148;p6">
            <a:extLst>
              <a:ext uri="{FF2B5EF4-FFF2-40B4-BE49-F238E27FC236}">
                <a16:creationId xmlns:a16="http://schemas.microsoft.com/office/drawing/2014/main" id="{4F98AE20-E6F3-F255-25F2-241A41E25D27}"/>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11928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611E-6A72-98FA-ADAE-5AD8800B0291}"/>
              </a:ext>
            </a:extLst>
          </p:cNvPr>
          <p:cNvSpPr>
            <a:spLocks noGrp="1"/>
          </p:cNvSpPr>
          <p:nvPr>
            <p:ph type="title"/>
          </p:nvPr>
        </p:nvSpPr>
        <p:spPr>
          <a:xfrm>
            <a:off x="39945" y="350748"/>
            <a:ext cx="9613159" cy="1365360"/>
          </a:xfrm>
        </p:spPr>
        <p:txBody>
          <a:bodyPr>
            <a:normAutofit/>
          </a:bodyPr>
          <a:lstStyle/>
          <a:p>
            <a:r>
              <a:rPr lang="en-US">
                <a:ea typeface="Calibri Light"/>
                <a:cs typeface="Calibri Light"/>
              </a:rPr>
              <a:t> </a:t>
            </a:r>
            <a:r>
              <a:rPr lang="en-US" sz="2800" b="1">
                <a:solidFill>
                  <a:schemeClr val="accent6">
                    <a:lumMod val="75000"/>
                  </a:schemeClr>
                </a:solidFill>
                <a:latin typeface="Georgia"/>
                <a:ea typeface="Calibri Light"/>
                <a:cs typeface="Calibri Light"/>
              </a:rPr>
              <a:t>STEPS TO THE PERFECT ELEVATOR SPEECH</a:t>
            </a:r>
            <a:endParaRPr lang="en-US" sz="2800" b="1">
              <a:solidFill>
                <a:schemeClr val="accent6">
                  <a:lumMod val="75000"/>
                </a:schemeClr>
              </a:solidFill>
              <a:latin typeface="Georgia"/>
            </a:endParaRPr>
          </a:p>
        </p:txBody>
      </p:sp>
      <p:sp>
        <p:nvSpPr>
          <p:cNvPr id="3" name="Content Placeholder 2">
            <a:extLst>
              <a:ext uri="{FF2B5EF4-FFF2-40B4-BE49-F238E27FC236}">
                <a16:creationId xmlns:a16="http://schemas.microsoft.com/office/drawing/2014/main" id="{6CAB983C-024C-2013-98DE-2B0B8067CA65}"/>
              </a:ext>
            </a:extLst>
          </p:cNvPr>
          <p:cNvSpPr>
            <a:spLocks noGrp="1"/>
          </p:cNvSpPr>
          <p:nvPr>
            <p:ph idx="1"/>
          </p:nvPr>
        </p:nvSpPr>
        <p:spPr>
          <a:xfrm>
            <a:off x="258939" y="1566832"/>
            <a:ext cx="6860000" cy="4819957"/>
          </a:xfrm>
        </p:spPr>
        <p:txBody>
          <a:bodyPr vert="horz" lIns="91440" tIns="45720" rIns="91440" bIns="45720" rtlCol="0" anchor="t">
            <a:normAutofit/>
          </a:bodyPr>
          <a:lstStyle/>
          <a:p>
            <a:pPr marL="0" indent="0">
              <a:buNone/>
            </a:pPr>
            <a:endParaRPr lang="en-US" sz="1400" b="1">
              <a:solidFill>
                <a:schemeClr val="accent6">
                  <a:lumMod val="75000"/>
                </a:schemeClr>
              </a:solidFill>
              <a:latin typeface="Georgia"/>
              <a:ea typeface="Calibri" panose="020F0502020204030204"/>
              <a:cs typeface="Calibri" panose="020F0502020204030204"/>
            </a:endParaRPr>
          </a:p>
          <a:p>
            <a:pPr marL="0" indent="0">
              <a:buNone/>
            </a:pPr>
            <a:r>
              <a:rPr lang="en-US" sz="1600" b="1">
                <a:solidFill>
                  <a:schemeClr val="accent6">
                    <a:lumMod val="75000"/>
                  </a:schemeClr>
                </a:solidFill>
                <a:latin typeface="Georgia"/>
                <a:ea typeface="Calibri" panose="020F0502020204030204"/>
                <a:cs typeface="Calibri" panose="020F0502020204030204"/>
              </a:rPr>
              <a:t>STEP 1</a:t>
            </a:r>
            <a:r>
              <a:rPr lang="en-US" sz="1600">
                <a:latin typeface="Georgia"/>
                <a:ea typeface="Calibri" panose="020F0502020204030204"/>
                <a:cs typeface="Calibri" panose="020F0502020204030204"/>
              </a:rPr>
              <a:t>: </a:t>
            </a:r>
            <a:r>
              <a:rPr lang="en-US" sz="1600">
                <a:latin typeface="Georgia"/>
              </a:rPr>
              <a:t>When starting an elevator pitch it is very important to be able to learn to pitch your product, service or idea in one sentence. This is used to know who you are, what you do, and how you bring value. </a:t>
            </a:r>
            <a:endParaRPr lang="en-US" sz="1600">
              <a:latin typeface="Georgia"/>
              <a:ea typeface="Calibri"/>
              <a:cs typeface="Calibri"/>
            </a:endParaRPr>
          </a:p>
          <a:p>
            <a:pPr>
              <a:buNone/>
            </a:pPr>
            <a:r>
              <a:rPr lang="en-US" sz="1600">
                <a:latin typeface="Georgia"/>
              </a:rPr>
              <a:t>Sample: I help X achieve Y by doing Z. </a:t>
            </a:r>
            <a:endParaRPr lang="en-US" sz="1600">
              <a:latin typeface="Georgia"/>
              <a:ea typeface="Calibri"/>
              <a:cs typeface="Calibri"/>
            </a:endParaRPr>
          </a:p>
          <a:p>
            <a:pPr>
              <a:buNone/>
            </a:pPr>
            <a:r>
              <a:rPr lang="en-US" sz="1600">
                <a:latin typeface="Georgia"/>
              </a:rPr>
              <a:t>X= Audience (people you want to reach out to)</a:t>
            </a:r>
            <a:endParaRPr lang="en-US" sz="1600">
              <a:latin typeface="Georgia"/>
              <a:ea typeface="Calibri"/>
              <a:cs typeface="Calibri"/>
            </a:endParaRPr>
          </a:p>
          <a:p>
            <a:pPr>
              <a:buNone/>
            </a:pPr>
            <a:r>
              <a:rPr lang="en-US" sz="1600">
                <a:latin typeface="Georgia"/>
              </a:rPr>
              <a:t>Y= The value that you bring </a:t>
            </a:r>
            <a:endParaRPr lang="en-US" sz="1600">
              <a:latin typeface="Georgia"/>
              <a:ea typeface="Calibri"/>
              <a:cs typeface="Calibri"/>
            </a:endParaRPr>
          </a:p>
          <a:p>
            <a:pPr>
              <a:buNone/>
            </a:pPr>
            <a:r>
              <a:rPr lang="en-US" sz="1600">
                <a:latin typeface="Georgia"/>
              </a:rPr>
              <a:t>Z= How exactly do you provide that value.</a:t>
            </a:r>
          </a:p>
          <a:p>
            <a:pPr>
              <a:buNone/>
            </a:pPr>
            <a:endParaRPr lang="en-US" sz="1600">
              <a:latin typeface="Georgia"/>
              <a:ea typeface="Calibri"/>
              <a:cs typeface="Calibri"/>
            </a:endParaRPr>
          </a:p>
          <a:p>
            <a:pPr>
              <a:lnSpc>
                <a:spcPct val="100000"/>
              </a:lnSpc>
              <a:buNone/>
            </a:pPr>
            <a:r>
              <a:rPr lang="en-US" sz="1600" b="1">
                <a:solidFill>
                  <a:schemeClr val="accent6">
                    <a:lumMod val="75000"/>
                  </a:schemeClr>
                </a:solidFill>
                <a:latin typeface="Georgia"/>
                <a:ea typeface="Calibri"/>
                <a:cs typeface="Calibri"/>
              </a:rPr>
              <a:t>STEP 2</a:t>
            </a:r>
            <a:r>
              <a:rPr lang="en-US" sz="1600">
                <a:latin typeface="Georgia"/>
                <a:ea typeface="Calibri"/>
                <a:cs typeface="Calibri"/>
              </a:rPr>
              <a:t>: The next step is to tell a story because its more engaging. Using a story helps your audience to understand a complex idea when it is broken down to more relatable occurrences. The story needs to be included in the pitch and the first thing you want to talk about in the story is the problem that was discovered. </a:t>
            </a:r>
          </a:p>
          <a:p>
            <a:pPr>
              <a:lnSpc>
                <a:spcPct val="100000"/>
              </a:lnSpc>
              <a:buNone/>
            </a:pPr>
            <a:endParaRPr lang="en-US" sz="1600">
              <a:latin typeface="Georgia"/>
              <a:ea typeface="Calibri"/>
              <a:cs typeface="Calibri"/>
            </a:endParaRPr>
          </a:p>
          <a:p>
            <a:pPr>
              <a:buNone/>
            </a:pPr>
            <a:endParaRPr lang="en-US" sz="1400">
              <a:latin typeface="Georgia"/>
              <a:ea typeface="Calibri"/>
              <a:cs typeface="Calibri"/>
            </a:endParaRPr>
          </a:p>
          <a:p>
            <a:pPr>
              <a:buNone/>
            </a:pPr>
            <a:endParaRPr lang="en-US" sz="1400">
              <a:ea typeface="Calibri"/>
              <a:cs typeface="Calibri"/>
            </a:endParaRPr>
          </a:p>
        </p:txBody>
      </p:sp>
      <p:sp>
        <p:nvSpPr>
          <p:cNvPr id="5" name="Google Shape;107;p16">
            <a:extLst>
              <a:ext uri="{FF2B5EF4-FFF2-40B4-BE49-F238E27FC236}">
                <a16:creationId xmlns:a16="http://schemas.microsoft.com/office/drawing/2014/main" id="{2E43BD71-5977-933B-5260-CCE26CB23D68}"/>
              </a:ext>
            </a:extLst>
          </p:cNvPr>
          <p:cNvSpPr/>
          <p:nvPr/>
        </p:nvSpPr>
        <p:spPr>
          <a:xfrm>
            <a:off x="0" y="6764338"/>
            <a:ext cx="6096000" cy="136500"/>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7" name="Google Shape;148;p6">
            <a:extLst>
              <a:ext uri="{FF2B5EF4-FFF2-40B4-BE49-F238E27FC236}">
                <a16:creationId xmlns:a16="http://schemas.microsoft.com/office/drawing/2014/main" id="{28A8F8AE-2F4C-D74A-A827-35DE96DF4F28}"/>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 name="Picture 3" descr="A cartoon of two men sitting at a table&#10;&#10;Description automatically generated">
            <a:extLst>
              <a:ext uri="{FF2B5EF4-FFF2-40B4-BE49-F238E27FC236}">
                <a16:creationId xmlns:a16="http://schemas.microsoft.com/office/drawing/2014/main" id="{DF953C44-76AE-000F-36B9-BB36A239E23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25201" y="1884195"/>
            <a:ext cx="4240132" cy="3076485"/>
          </a:xfrm>
          <a:prstGeom prst="rect">
            <a:avLst/>
          </a:prstGeom>
        </p:spPr>
      </p:pic>
      <p:pic>
        <p:nvPicPr>
          <p:cNvPr id="10" name="Google Shape;223;p42" descr="A black background with a spiral&#10;&#10;Description automatically generated">
            <a:extLst>
              <a:ext uri="{FF2B5EF4-FFF2-40B4-BE49-F238E27FC236}">
                <a16:creationId xmlns:a16="http://schemas.microsoft.com/office/drawing/2014/main" id="{C92C3237-262E-812D-86D6-6DCB3CA151B8}"/>
              </a:ext>
            </a:extLst>
          </p:cNvPr>
          <p:cNvPicPr preferRelativeResize="0"/>
          <p:nvPr/>
        </p:nvPicPr>
        <p:blipFill rotWithShape="1">
          <a:blip r:embed="rId4">
            <a:alphaModFix amt="5000"/>
          </a:blip>
          <a:srcRect/>
          <a:stretch/>
        </p:blipFill>
        <p:spPr>
          <a:xfrm>
            <a:off x="4738953" y="-386066"/>
            <a:ext cx="6502399" cy="6384756"/>
          </a:xfrm>
          <a:prstGeom prst="rect">
            <a:avLst/>
          </a:prstGeom>
          <a:noFill/>
          <a:ln>
            <a:noFill/>
          </a:ln>
          <a:effectLst>
            <a:outerShdw blurRad="50800" dist="38100" dir="2700000" algn="tl" rotWithShape="0">
              <a:srgbClr val="000000">
                <a:alpha val="44710"/>
              </a:srgbClr>
            </a:outerShdw>
          </a:effectLst>
        </p:spPr>
      </p:pic>
    </p:spTree>
    <p:extLst>
      <p:ext uri="{BB962C8B-B14F-4D97-AF65-F5344CB8AC3E}">
        <p14:creationId xmlns:p14="http://schemas.microsoft.com/office/powerpoint/2010/main" val="263047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21A16-6FE5-919A-F4EE-D0CF3ECF4F4F}"/>
              </a:ext>
            </a:extLst>
          </p:cNvPr>
          <p:cNvSpPr>
            <a:spLocks noGrp="1"/>
          </p:cNvSpPr>
          <p:nvPr>
            <p:ph type="title"/>
          </p:nvPr>
        </p:nvSpPr>
        <p:spPr>
          <a:xfrm>
            <a:off x="572493" y="238539"/>
            <a:ext cx="11018520" cy="1434415"/>
          </a:xfrm>
        </p:spPr>
        <p:txBody>
          <a:bodyPr anchor="b">
            <a:normAutofit/>
          </a:bodyPr>
          <a:lstStyle/>
          <a:p>
            <a:r>
              <a:rPr lang="en-US" sz="2800" b="1">
                <a:solidFill>
                  <a:schemeClr val="accent6">
                    <a:lumMod val="75000"/>
                  </a:schemeClr>
                </a:solidFill>
                <a:latin typeface="Georgia"/>
                <a:ea typeface="Calibri Light"/>
                <a:cs typeface="Calibri Light"/>
              </a:rPr>
              <a:t>STEPS TO THE PERFECT ELEVATOR PITCH</a:t>
            </a:r>
            <a:endParaRPr lang="en-US" sz="2800" b="1">
              <a:solidFill>
                <a:schemeClr val="accent6">
                  <a:lumMod val="75000"/>
                </a:schemeClr>
              </a:solidFill>
              <a:latin typeface="Georgia"/>
            </a:endParaRP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F6DD9E-F1B9-8F58-80A1-C399E7356E94}"/>
              </a:ext>
            </a:extLst>
          </p:cNvPr>
          <p:cNvSpPr>
            <a:spLocks noGrp="1"/>
          </p:cNvSpPr>
          <p:nvPr>
            <p:ph idx="1"/>
          </p:nvPr>
        </p:nvSpPr>
        <p:spPr>
          <a:xfrm>
            <a:off x="230146" y="2071316"/>
            <a:ext cx="7055899" cy="4119172"/>
          </a:xfrm>
        </p:spPr>
        <p:txBody>
          <a:bodyPr vert="horz" lIns="91440" tIns="45720" rIns="91440" bIns="45720" rtlCol="0" anchor="t">
            <a:normAutofit/>
          </a:bodyPr>
          <a:lstStyle/>
          <a:p>
            <a:pPr marL="0" indent="0">
              <a:buNone/>
            </a:pPr>
            <a:endParaRPr lang="en-US" sz="2200">
              <a:ea typeface="Calibri" panose="020F0502020204030204"/>
              <a:cs typeface="Calibri" panose="020F0502020204030204"/>
            </a:endParaRPr>
          </a:p>
          <a:p>
            <a:pPr marL="0" indent="0">
              <a:buNone/>
            </a:pPr>
            <a:r>
              <a:rPr lang="en-US" sz="1600" b="1">
                <a:solidFill>
                  <a:schemeClr val="accent6">
                    <a:lumMod val="75000"/>
                  </a:schemeClr>
                </a:solidFill>
                <a:latin typeface="Georgia"/>
                <a:ea typeface="Calibri" panose="020F0502020204030204"/>
                <a:cs typeface="Calibri" panose="020F0502020204030204"/>
              </a:rPr>
              <a:t>STEP 3</a:t>
            </a:r>
            <a:r>
              <a:rPr lang="en-US" sz="1600">
                <a:latin typeface="Georgia"/>
                <a:ea typeface="Calibri" panose="020F0502020204030204"/>
                <a:cs typeface="Calibri" panose="020F0502020204030204"/>
              </a:rPr>
              <a:t>: Explain a solution or what you did to assist the client in the story who was in need.</a:t>
            </a:r>
          </a:p>
          <a:p>
            <a:pPr marL="0" indent="0">
              <a:buNone/>
            </a:pPr>
            <a:r>
              <a:rPr lang="en-US" sz="1600" b="1">
                <a:solidFill>
                  <a:schemeClr val="accent6">
                    <a:lumMod val="75000"/>
                  </a:schemeClr>
                </a:solidFill>
                <a:latin typeface="Georgia"/>
                <a:ea typeface="Calibri" panose="020F0502020204030204"/>
                <a:cs typeface="Calibri" panose="020F0502020204030204"/>
              </a:rPr>
              <a:t>STEP 4</a:t>
            </a:r>
            <a:r>
              <a:rPr lang="en-US" sz="1600">
                <a:latin typeface="Georgia"/>
                <a:ea typeface="Calibri" panose="020F0502020204030204"/>
                <a:cs typeface="Calibri" panose="020F0502020204030204"/>
              </a:rPr>
              <a:t>: Value (why was your work for that client valuable). Then explain to your prospective client exactly how you can help them.</a:t>
            </a:r>
          </a:p>
          <a:p>
            <a:pPr>
              <a:buNone/>
            </a:pPr>
            <a:endParaRPr lang="en-US" sz="1600">
              <a:latin typeface="Georgia"/>
              <a:ea typeface="Calibri" panose="020F0502020204030204"/>
              <a:cs typeface="Calibri" panose="020F0502020204030204"/>
            </a:endParaRPr>
          </a:p>
          <a:p>
            <a:pPr>
              <a:buNone/>
            </a:pPr>
            <a:r>
              <a:rPr lang="en-US" sz="1600">
                <a:latin typeface="Georgia"/>
                <a:ea typeface="Calibri" panose="020F0502020204030204"/>
                <a:cs typeface="Calibri" panose="020F0502020204030204"/>
              </a:rPr>
              <a:t>Crafting the perfect elevator pitch is a crucial skill that can significantly impact your ability to make a memorable and impactful impression in a short amount of time.</a:t>
            </a:r>
          </a:p>
          <a:p>
            <a:pPr>
              <a:buNone/>
            </a:pPr>
            <a:r>
              <a:rPr lang="en-US" sz="1600">
                <a:latin typeface="Georgia"/>
                <a:ea typeface="Calibri" panose="020F0502020204030204"/>
                <a:cs typeface="Calibri" panose="020F0502020204030204"/>
              </a:rPr>
              <a:t>Remember, the key is not just to convey information but to spark interest and leave a lasting impression. </a:t>
            </a:r>
            <a:endParaRPr lang="en-US" sz="1600">
              <a:ea typeface="Calibri"/>
              <a:cs typeface="Calibri"/>
            </a:endParaRPr>
          </a:p>
          <a:p>
            <a:pPr marL="0" indent="0">
              <a:buNone/>
            </a:pPr>
            <a:endParaRPr lang="en-US" sz="1600">
              <a:latin typeface="Georgia"/>
              <a:ea typeface="Calibri"/>
              <a:cs typeface="Calibri"/>
            </a:endParaRPr>
          </a:p>
          <a:p>
            <a:pPr marL="0" indent="0">
              <a:buNone/>
            </a:pPr>
            <a:endParaRPr lang="en-US" sz="1600">
              <a:latin typeface="Georgia"/>
              <a:ea typeface="Calibri"/>
              <a:cs typeface="Calibri"/>
            </a:endParaRPr>
          </a:p>
        </p:txBody>
      </p:sp>
      <p:pic>
        <p:nvPicPr>
          <p:cNvPr id="4" name="Picture 3" descr="Free Images : agreement, collaboration, cooperation, corporate, deal ...">
            <a:extLst>
              <a:ext uri="{FF2B5EF4-FFF2-40B4-BE49-F238E27FC236}">
                <a16:creationId xmlns:a16="http://schemas.microsoft.com/office/drawing/2014/main" id="{1EEAC474-D536-EEE0-2C97-8883E9DA6528}"/>
              </a:ext>
            </a:extLst>
          </p:cNvPr>
          <p:cNvPicPr>
            <a:picLocks noChangeAspect="1"/>
          </p:cNvPicPr>
          <p:nvPr/>
        </p:nvPicPr>
        <p:blipFill rotWithShape="1">
          <a:blip r:embed="rId2"/>
          <a:srcRect l="880" r="34904" b="2"/>
          <a:stretch/>
        </p:blipFill>
        <p:spPr>
          <a:xfrm>
            <a:off x="7287470" y="1806430"/>
            <a:ext cx="4818082" cy="5045416"/>
          </a:xfrm>
          <a:prstGeom prst="rect">
            <a:avLst/>
          </a:prstGeom>
        </p:spPr>
      </p:pic>
      <p:pic>
        <p:nvPicPr>
          <p:cNvPr id="6" name="Google Shape;223;p42" descr="A black background with a spiral&#10;&#10;Description automatically generated">
            <a:extLst>
              <a:ext uri="{FF2B5EF4-FFF2-40B4-BE49-F238E27FC236}">
                <a16:creationId xmlns:a16="http://schemas.microsoft.com/office/drawing/2014/main" id="{9F72020A-EEA3-46CB-AE46-BEC3BFF58526}"/>
              </a:ext>
            </a:extLst>
          </p:cNvPr>
          <p:cNvPicPr preferRelativeResize="0"/>
          <p:nvPr/>
        </p:nvPicPr>
        <p:blipFill rotWithShape="1">
          <a:blip r:embed="rId3">
            <a:alphaModFix amt="5000"/>
          </a:blip>
          <a:srcRect/>
          <a:stretch/>
        </p:blipFill>
        <p:spPr>
          <a:xfrm>
            <a:off x="5956654" y="863098"/>
            <a:ext cx="6502399" cy="6384756"/>
          </a:xfrm>
          <a:prstGeom prst="rect">
            <a:avLst/>
          </a:prstGeom>
          <a:noFill/>
          <a:ln>
            <a:noFill/>
          </a:ln>
          <a:effectLst>
            <a:outerShdw blurRad="50800" dist="38100" dir="2700000" algn="tl" rotWithShape="0">
              <a:srgbClr val="000000">
                <a:alpha val="44710"/>
              </a:srgbClr>
            </a:outerShdw>
          </a:effectLst>
        </p:spPr>
      </p:pic>
      <p:sp>
        <p:nvSpPr>
          <p:cNvPr id="7" name="Google Shape;107;p16">
            <a:extLst>
              <a:ext uri="{FF2B5EF4-FFF2-40B4-BE49-F238E27FC236}">
                <a16:creationId xmlns:a16="http://schemas.microsoft.com/office/drawing/2014/main" id="{83B449D3-B80A-FEBE-6377-98CA232AEC3D}"/>
              </a:ext>
            </a:extLst>
          </p:cNvPr>
          <p:cNvSpPr/>
          <p:nvPr/>
        </p:nvSpPr>
        <p:spPr>
          <a:xfrm>
            <a:off x="0" y="6764338"/>
            <a:ext cx="6096000" cy="136500"/>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10" name="Google Shape;148;p6">
            <a:extLst>
              <a:ext uri="{FF2B5EF4-FFF2-40B4-BE49-F238E27FC236}">
                <a16:creationId xmlns:a16="http://schemas.microsoft.com/office/drawing/2014/main" id="{92AD317B-7C6E-941B-B7BE-CE0A5310CB42}"/>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52863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656F2-FC03-6A75-B99C-FCD41176B1AB}"/>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GB" sz="2800" b="1">
                <a:solidFill>
                  <a:schemeClr val="accent6">
                    <a:lumMod val="75000"/>
                  </a:schemeClr>
                </a:solidFill>
                <a:latin typeface="Georgia"/>
                <a:ea typeface="Calibri Light"/>
                <a:cs typeface="Calibri Light"/>
              </a:rPr>
              <a:t>SMALL TALK</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43FE10-D942-9B06-5329-B933009BECD0}"/>
              </a:ext>
            </a:extLst>
          </p:cNvPr>
          <p:cNvSpPr>
            <a:spLocks noGrp="1"/>
          </p:cNvSpPr>
          <p:nvPr>
            <p:ph sz="half" idx="1"/>
          </p:nvPr>
        </p:nvSpPr>
        <p:spPr>
          <a:xfrm>
            <a:off x="6574536" y="640080"/>
            <a:ext cx="5053066" cy="2546604"/>
          </a:xfrm>
        </p:spPr>
        <p:txBody>
          <a:bodyPr vert="horz" lIns="91440" tIns="45720" rIns="91440" bIns="45720" rtlCol="0" anchor="t">
            <a:noAutofit/>
          </a:bodyPr>
          <a:lstStyle/>
          <a:p>
            <a:r>
              <a:rPr lang="en-GB" sz="1400" b="1">
                <a:latin typeface="Georgia"/>
                <a:ea typeface="Calibri"/>
                <a:cs typeface="Calibri"/>
              </a:rPr>
              <a:t>Small talk </a:t>
            </a:r>
            <a:r>
              <a:rPr lang="en-GB" sz="1400">
                <a:latin typeface="Georgia"/>
                <a:ea typeface="Calibri"/>
                <a:cs typeface="Calibri"/>
              </a:rPr>
              <a:t>is a cornerstone for building rapport in your professional space.</a:t>
            </a:r>
            <a:endParaRPr lang="en-US" sz="1400">
              <a:ea typeface="Calibri" panose="020F0502020204030204"/>
              <a:cs typeface="Calibri" panose="020F0502020204030204"/>
            </a:endParaRPr>
          </a:p>
          <a:p>
            <a:r>
              <a:rPr lang="en-GB" sz="1400">
                <a:latin typeface="Georgia"/>
                <a:ea typeface="+mn-lt"/>
                <a:cs typeface="+mn-lt"/>
              </a:rPr>
              <a:t>It is the pathway to learning something new about your coworker, finding a meaningful connection, and discovering a potential new friendship.</a:t>
            </a:r>
            <a:endParaRPr lang="en-GB" sz="1400">
              <a:latin typeface="Georgia"/>
              <a:ea typeface="Calibri"/>
              <a:cs typeface="Calibri"/>
            </a:endParaRPr>
          </a:p>
          <a:p>
            <a:r>
              <a:rPr lang="en-GB" sz="1400">
                <a:latin typeface="Georgia"/>
                <a:ea typeface="+mn-lt"/>
                <a:cs typeface="+mn-lt"/>
              </a:rPr>
              <a:t>Small talk plays a large role in rapport development since it's the basis for verbal communication between two people. </a:t>
            </a:r>
          </a:p>
          <a:p>
            <a:r>
              <a:rPr lang="en-GB" sz="1400">
                <a:latin typeface="Georgia"/>
                <a:ea typeface="+mn-lt"/>
                <a:cs typeface="+mn-lt"/>
              </a:rPr>
              <a:t>Asking the right questions, with the right level of interest and at the right time is a good way to lay the foundation for a positive relationship with another person.</a:t>
            </a:r>
            <a:endParaRPr lang="en-GB" sz="1400">
              <a:latin typeface="Georgia"/>
              <a:ea typeface="Calibri"/>
              <a:cs typeface="Calibri"/>
            </a:endParaRPr>
          </a:p>
          <a:p>
            <a:endParaRPr lang="en-GB" sz="1300">
              <a:latin typeface="Georgia"/>
              <a:ea typeface="Calibri"/>
              <a:cs typeface="Calibri"/>
            </a:endParaRPr>
          </a:p>
        </p:txBody>
      </p:sp>
      <p:sp>
        <p:nvSpPr>
          <p:cNvPr id="4" name="Content Placeholder 3">
            <a:extLst>
              <a:ext uri="{FF2B5EF4-FFF2-40B4-BE49-F238E27FC236}">
                <a16:creationId xmlns:a16="http://schemas.microsoft.com/office/drawing/2014/main" id="{59E35C2C-4B0F-B397-E91C-00FCA8451839}"/>
              </a:ext>
            </a:extLst>
          </p:cNvPr>
          <p:cNvSpPr>
            <a:spLocks noGrp="1"/>
          </p:cNvSpPr>
          <p:nvPr>
            <p:ph sz="half" idx="2"/>
          </p:nvPr>
        </p:nvSpPr>
        <p:spPr>
          <a:xfrm>
            <a:off x="6570204" y="3671315"/>
            <a:ext cx="5057398" cy="2546605"/>
          </a:xfrm>
        </p:spPr>
        <p:txBody>
          <a:bodyPr vert="horz" lIns="91440" tIns="45720" rIns="91440" bIns="45720" rtlCol="0" anchor="t">
            <a:normAutofit/>
          </a:bodyPr>
          <a:lstStyle/>
          <a:p>
            <a:r>
              <a:rPr lang="en-GB" sz="1400" b="1">
                <a:latin typeface="Georgia"/>
                <a:ea typeface="+mn-lt"/>
                <a:cs typeface="+mn-lt"/>
              </a:rPr>
              <a:t>3 STRATEGIES FOR SMALL TALK</a:t>
            </a:r>
            <a:endParaRPr lang="en-GB" sz="1400">
              <a:latin typeface="Georgia"/>
              <a:ea typeface="Calibri" panose="020F0502020204030204"/>
              <a:cs typeface="Calibri" panose="020F0502020204030204"/>
            </a:endParaRPr>
          </a:p>
          <a:p>
            <a:r>
              <a:rPr lang="en-GB" sz="1400" b="1">
                <a:latin typeface="Georgia"/>
                <a:ea typeface="+mn-lt"/>
                <a:cs typeface="+mn-lt"/>
              </a:rPr>
              <a:t>Strategy 1:</a:t>
            </a:r>
            <a:r>
              <a:rPr lang="en-GB" sz="1400">
                <a:latin typeface="Georgia"/>
                <a:ea typeface="+mn-lt"/>
                <a:cs typeface="+mn-lt"/>
              </a:rPr>
              <a:t> Start with a compliment and then ask a connected question.  </a:t>
            </a:r>
          </a:p>
          <a:p>
            <a:r>
              <a:rPr lang="en-GB" sz="1400" b="1">
                <a:latin typeface="Georgia"/>
                <a:ea typeface="+mn-lt"/>
                <a:cs typeface="+mn-lt"/>
              </a:rPr>
              <a:t>Strategy 2</a:t>
            </a:r>
            <a:r>
              <a:rPr lang="en-GB" sz="1400">
                <a:latin typeface="Georgia"/>
                <a:ea typeface="+mn-lt"/>
                <a:cs typeface="+mn-lt"/>
              </a:rPr>
              <a:t>: Get the conversation going with engaging questions. </a:t>
            </a:r>
          </a:p>
          <a:p>
            <a:r>
              <a:rPr lang="en-GB" sz="1400" b="1">
                <a:latin typeface="Georgia"/>
                <a:ea typeface="+mn-lt"/>
                <a:cs typeface="+mn-lt"/>
              </a:rPr>
              <a:t>Strategy 3</a:t>
            </a:r>
            <a:r>
              <a:rPr lang="en-GB" sz="1400">
                <a:latin typeface="Georgia"/>
                <a:ea typeface="+mn-lt"/>
                <a:cs typeface="+mn-lt"/>
              </a:rPr>
              <a:t>: Ask for advice or ask for an opinion. </a:t>
            </a:r>
            <a:endParaRPr lang="en-GB" sz="1400">
              <a:latin typeface="Georgia"/>
              <a:ea typeface="Calibri"/>
              <a:cs typeface="Calibri"/>
            </a:endParaRPr>
          </a:p>
        </p:txBody>
      </p:sp>
      <p:pic>
        <p:nvPicPr>
          <p:cNvPr id="5" name="Picture 4" descr="A person and person holding cell phones and coffee cups&#10;&#10;Description automatically generated">
            <a:extLst>
              <a:ext uri="{FF2B5EF4-FFF2-40B4-BE49-F238E27FC236}">
                <a16:creationId xmlns:a16="http://schemas.microsoft.com/office/drawing/2014/main" id="{18E29616-199F-5E23-F8F8-B2F938881CB4}"/>
              </a:ext>
            </a:extLst>
          </p:cNvPr>
          <p:cNvPicPr>
            <a:picLocks noChangeAspect="1"/>
          </p:cNvPicPr>
          <p:nvPr/>
        </p:nvPicPr>
        <p:blipFill>
          <a:blip r:embed="rId2"/>
          <a:stretch>
            <a:fillRect/>
          </a:stretch>
        </p:blipFill>
        <p:spPr>
          <a:xfrm>
            <a:off x="1681369" y="4064000"/>
            <a:ext cx="3936999" cy="2650434"/>
          </a:xfrm>
          <a:prstGeom prst="rect">
            <a:avLst/>
          </a:prstGeom>
          <a:ln>
            <a:noFill/>
          </a:ln>
          <a:effectLst>
            <a:softEdge rad="112500"/>
          </a:effectLst>
        </p:spPr>
      </p:pic>
      <p:pic>
        <p:nvPicPr>
          <p:cNvPr id="6" name="Picture 5" descr="A word cloud with text&#10;&#10;Description automatically generated">
            <a:extLst>
              <a:ext uri="{FF2B5EF4-FFF2-40B4-BE49-F238E27FC236}">
                <a16:creationId xmlns:a16="http://schemas.microsoft.com/office/drawing/2014/main" id="{23E42719-4675-C6B8-903B-22309BE382B9}"/>
              </a:ext>
            </a:extLst>
          </p:cNvPr>
          <p:cNvPicPr>
            <a:picLocks noChangeAspect="1"/>
          </p:cNvPicPr>
          <p:nvPr/>
        </p:nvPicPr>
        <p:blipFill>
          <a:blip r:embed="rId3"/>
          <a:stretch>
            <a:fillRect/>
          </a:stretch>
        </p:blipFill>
        <p:spPr>
          <a:xfrm>
            <a:off x="2068098" y="88003"/>
            <a:ext cx="3373370" cy="2640082"/>
          </a:xfrm>
          <a:prstGeom prst="ellipse">
            <a:avLst/>
          </a:prstGeom>
          <a:ln>
            <a:noFill/>
          </a:ln>
          <a:effectLst>
            <a:softEdge rad="112500"/>
          </a:effectLst>
        </p:spPr>
      </p:pic>
      <p:pic>
        <p:nvPicPr>
          <p:cNvPr id="8" name="Google Shape;223;p42" descr="A black background with a spiral&#10;&#10;Description automatically generated">
            <a:extLst>
              <a:ext uri="{FF2B5EF4-FFF2-40B4-BE49-F238E27FC236}">
                <a16:creationId xmlns:a16="http://schemas.microsoft.com/office/drawing/2014/main" id="{C76968F5-23DB-3643-8A63-F05203464F06}"/>
              </a:ext>
            </a:extLst>
          </p:cNvPr>
          <p:cNvPicPr preferRelativeResize="0"/>
          <p:nvPr/>
        </p:nvPicPr>
        <p:blipFill rotWithShape="1">
          <a:blip r:embed="rId4">
            <a:alphaModFix amt="5000"/>
          </a:blip>
          <a:srcRect/>
          <a:stretch/>
        </p:blipFill>
        <p:spPr>
          <a:xfrm>
            <a:off x="5539916" y="86720"/>
            <a:ext cx="6502399" cy="6384756"/>
          </a:xfrm>
          <a:prstGeom prst="rect">
            <a:avLst/>
          </a:prstGeom>
          <a:noFill/>
          <a:ln>
            <a:noFill/>
          </a:ln>
          <a:effectLst>
            <a:outerShdw blurRad="50800" dist="38100" dir="2700000" algn="tl" rotWithShape="0">
              <a:srgbClr val="000000">
                <a:alpha val="44710"/>
              </a:srgbClr>
            </a:outerShdw>
          </a:effectLst>
        </p:spPr>
      </p:pic>
      <p:sp>
        <p:nvSpPr>
          <p:cNvPr id="12" name="Google Shape;107;p16">
            <a:extLst>
              <a:ext uri="{FF2B5EF4-FFF2-40B4-BE49-F238E27FC236}">
                <a16:creationId xmlns:a16="http://schemas.microsoft.com/office/drawing/2014/main" id="{8D1AA204-3046-7B3F-1E01-5F12076DA3C2}"/>
              </a:ext>
            </a:extLst>
          </p:cNvPr>
          <p:cNvSpPr/>
          <p:nvPr/>
        </p:nvSpPr>
        <p:spPr>
          <a:xfrm>
            <a:off x="0" y="6764338"/>
            <a:ext cx="6096000" cy="136500"/>
          </a:xfrm>
          <a:prstGeom prst="rect">
            <a:avLst/>
          </a:prstGeom>
          <a:solidFill>
            <a:srgbClr val="B8D14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sz="1900">
              <a:solidFill>
                <a:srgbClr val="FFFFFF"/>
              </a:solidFill>
              <a:latin typeface="Calibri"/>
              <a:ea typeface="Calibri"/>
              <a:cs typeface="Calibri"/>
              <a:sym typeface="Calibri"/>
            </a:endParaRPr>
          </a:p>
        </p:txBody>
      </p:sp>
      <p:sp>
        <p:nvSpPr>
          <p:cNvPr id="16" name="Google Shape;148;p6">
            <a:extLst>
              <a:ext uri="{FF2B5EF4-FFF2-40B4-BE49-F238E27FC236}">
                <a16:creationId xmlns:a16="http://schemas.microsoft.com/office/drawing/2014/main" id="{79C75CA2-330A-E863-0DA6-7D80C992E01E}"/>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48463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4</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Agile Leadership</vt:lpstr>
      <vt:lpstr>PowerPoint Presentation</vt:lpstr>
      <vt:lpstr>FACE-TO-FACE COMMUNICATION</vt:lpstr>
      <vt:lpstr> COMPLEX TASKS</vt:lpstr>
      <vt:lpstr> ELEVATOR PITCH</vt:lpstr>
      <vt:lpstr> STEPS TO THE PERFECT ELEVATOR SPEECH</vt:lpstr>
      <vt:lpstr>STEPS TO THE PERFECT ELEVATOR PITCH</vt:lpstr>
      <vt:lpstr>SMALL TALK</vt:lpstr>
      <vt:lpstr>   VIDEO CONFRENCE ETTIQUETE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2024-01-03T08:06:27Z</dcterms:created>
  <dcterms:modified xsi:type="dcterms:W3CDTF">2024-05-16T10:15:23Z</dcterms:modified>
</cp:coreProperties>
</file>