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58" r:id="rId6"/>
    <p:sldId id="259" r:id="rId7"/>
    <p:sldId id="260" r:id="rId8"/>
    <p:sldId id="261" r:id="rId9"/>
    <p:sldId id="262" r:id="rId10"/>
    <p:sldId id="263" r:id="rId11"/>
    <p:sldId id="264" r:id="rId12"/>
    <p:sldId id="265" r:id="rId13"/>
    <p:sldId id="268" r:id="rId14"/>
    <p:sldId id="269"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16E46E-A10D-0E74-0F81-7B2DA36C5FAB}" v="39" dt="2024-05-14T15:29:40.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16/05/2024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16/05/2024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16/05/2024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1357" y="1122363"/>
            <a:ext cx="9256643" cy="737705"/>
          </a:xfrm>
        </p:spPr>
        <p:txBody>
          <a:bodyPr/>
          <a:lstStyle/>
          <a:p>
            <a:r>
              <a:rPr lang="en-GB" sz="4000" b="1">
                <a:solidFill>
                  <a:schemeClr val="accent6"/>
                </a:solidFill>
                <a:cs typeface="Calibri Light"/>
              </a:rPr>
              <a:t>Week 4 curriculum scope</a:t>
            </a:r>
            <a:endParaRPr lang="en-GB" b="1">
              <a:solidFill>
                <a:schemeClr val="accent6"/>
              </a:solidFill>
              <a:cs typeface="Calibri Light"/>
            </a:endParaRPr>
          </a:p>
        </p:txBody>
      </p:sp>
      <p:sp>
        <p:nvSpPr>
          <p:cNvPr id="3" name="Subtitle 2"/>
          <p:cNvSpPr>
            <a:spLocks noGrp="1"/>
          </p:cNvSpPr>
          <p:nvPr>
            <p:ph type="subTitle" idx="1"/>
          </p:nvPr>
        </p:nvSpPr>
        <p:spPr>
          <a:xfrm>
            <a:off x="1537252" y="1860438"/>
            <a:ext cx="9026851" cy="4718603"/>
          </a:xfrm>
        </p:spPr>
        <p:txBody>
          <a:bodyPr vert="horz" lIns="91440" tIns="45720" rIns="91440" bIns="45720" rtlCol="0" anchor="t">
            <a:noAutofit/>
          </a:bodyPr>
          <a:lstStyle/>
          <a:p>
            <a:pPr marL="285750" indent="-285750" algn="l">
              <a:buFont typeface="Wingdings" panose="020B0604020202020204" pitchFamily="34" charset="0"/>
              <a:buChar char="ü"/>
            </a:pPr>
            <a:r>
              <a:rPr lang="en-GB" sz="1200" dirty="0">
                <a:ea typeface="Calibri"/>
                <a:cs typeface="Calibri" panose="020F0502020204030204"/>
              </a:rPr>
              <a:t>TOPICS / MODULES:</a:t>
            </a:r>
          </a:p>
          <a:p>
            <a:pPr marL="285750" indent="-285750" algn="l">
              <a:buFont typeface="Wingdings" panose="020B0604020202020204" pitchFamily="34" charset="0"/>
              <a:buChar char="ü"/>
            </a:pPr>
            <a:r>
              <a:rPr lang="en-GB" sz="1200" dirty="0">
                <a:ea typeface="Calibri"/>
                <a:cs typeface="Calibri" panose="020F0502020204030204"/>
              </a:rPr>
              <a:t>A brief understand of java IO</a:t>
            </a:r>
            <a:endParaRPr lang="en-GB" dirty="0">
              <a:cs typeface="Calibri" panose="020F0502020204030204"/>
            </a:endParaRPr>
          </a:p>
          <a:p>
            <a:pPr marL="285750" indent="-285750" algn="l">
              <a:buFont typeface="Wingdings" panose="020B0604020202020204" pitchFamily="34" charset="0"/>
              <a:buChar char="ü"/>
            </a:pPr>
            <a:r>
              <a:rPr lang="en-GB" sz="1200" dirty="0">
                <a:ea typeface="Calibri"/>
                <a:cs typeface="Calibri" panose="020F0502020204030204"/>
              </a:rPr>
              <a:t>Understanding application of output and input stream</a:t>
            </a:r>
          </a:p>
          <a:p>
            <a:pPr marL="285750" indent="-285750" algn="l">
              <a:buFont typeface="Wingdings" panose="020B0604020202020204" pitchFamily="34" charset="0"/>
              <a:buChar char="ü"/>
            </a:pPr>
            <a:r>
              <a:rPr lang="en-GB" sz="1200" dirty="0">
                <a:ea typeface="Calibri"/>
                <a:cs typeface="Calibri" panose="020F0502020204030204"/>
              </a:rPr>
              <a:t>Understand and implement  Java Writer and Reader class </a:t>
            </a:r>
            <a:endParaRPr lang="en-GB" sz="1200">
              <a:ea typeface="Calibri"/>
              <a:cs typeface="Calibri"/>
            </a:endParaRPr>
          </a:p>
          <a:p>
            <a:pPr marL="285750" indent="-285750" algn="l">
              <a:buFont typeface="Wingdings" panose="020B0604020202020204" pitchFamily="34" charset="0"/>
              <a:buChar char="ü"/>
            </a:pPr>
            <a:r>
              <a:rPr lang="en-GB" sz="1200" dirty="0">
                <a:cs typeface="Calibri" panose="020F0502020204030204"/>
              </a:rPr>
              <a:t>Understand and implement java </a:t>
            </a:r>
            <a:r>
              <a:rPr lang="en-GB" sz="1200" err="1">
                <a:cs typeface="Calibri" panose="020F0502020204030204"/>
              </a:rPr>
              <a:t>FileWriter</a:t>
            </a:r>
            <a:r>
              <a:rPr lang="en-GB" sz="1200" dirty="0">
                <a:cs typeface="Calibri" panose="020F0502020204030204"/>
              </a:rPr>
              <a:t> and </a:t>
            </a:r>
            <a:r>
              <a:rPr lang="en-GB" sz="1200" err="1">
                <a:cs typeface="Calibri" panose="020F0502020204030204"/>
              </a:rPr>
              <a:t>FileReader</a:t>
            </a:r>
            <a:r>
              <a:rPr lang="en-GB" sz="1200" dirty="0">
                <a:cs typeface="Calibri" panose="020F0502020204030204"/>
              </a:rPr>
              <a:t> class</a:t>
            </a:r>
            <a:endParaRPr lang="en-GB" sz="1200" dirty="0">
              <a:ea typeface="Calibri"/>
              <a:cs typeface="Calibri" panose="020F0502020204030204"/>
            </a:endParaRPr>
          </a:p>
          <a:p>
            <a:pPr marL="285750" indent="-285750" algn="l">
              <a:buFont typeface="Wingdings" panose="020B0604020202020204" pitchFamily="34" charset="0"/>
              <a:buChar char="ü"/>
            </a:pPr>
            <a:r>
              <a:rPr lang="en-GB" sz="1200" dirty="0">
                <a:cs typeface="Calibri" panose="020F0502020204030204"/>
              </a:rPr>
              <a:t>Understand and implement </a:t>
            </a:r>
            <a:r>
              <a:rPr lang="en-GB" sz="1200" err="1">
                <a:cs typeface="Calibri" panose="020F0502020204030204"/>
              </a:rPr>
              <a:t>BufferedWriter</a:t>
            </a:r>
            <a:r>
              <a:rPr lang="en-GB" sz="1200" dirty="0">
                <a:cs typeface="Calibri" panose="020F0502020204030204"/>
              </a:rPr>
              <a:t> and </a:t>
            </a:r>
            <a:r>
              <a:rPr lang="en-GB" sz="1200" err="1">
                <a:cs typeface="Calibri" panose="020F0502020204030204"/>
              </a:rPr>
              <a:t>BufferedReader</a:t>
            </a:r>
            <a:r>
              <a:rPr lang="en-GB" sz="1200" dirty="0">
                <a:cs typeface="Calibri" panose="020F0502020204030204"/>
              </a:rPr>
              <a:t> class</a:t>
            </a:r>
            <a:endParaRPr lang="en-GB" sz="1200" dirty="0">
              <a:ea typeface="Calibri"/>
              <a:cs typeface="Calibri" panose="020F0502020204030204"/>
            </a:endParaRPr>
          </a:p>
          <a:p>
            <a:pPr marL="285750" indent="-285750" algn="l">
              <a:buFont typeface="Wingdings" panose="020B0604020202020204" pitchFamily="34" charset="0"/>
              <a:buChar char="ü"/>
            </a:pPr>
            <a:r>
              <a:rPr lang="en-GB" sz="1200" dirty="0">
                <a:cs typeface="Calibri" panose="020F0502020204030204"/>
              </a:rPr>
              <a:t>Understanding the responsibilities of Reader and Writer classes</a:t>
            </a:r>
            <a:endParaRPr lang="en-GB" sz="1200" dirty="0">
              <a:ea typeface="Calibri"/>
              <a:cs typeface="Calibri" panose="020F0502020204030204"/>
            </a:endParaRPr>
          </a:p>
          <a:p>
            <a:pPr marL="285750" indent="-285750" algn="l">
              <a:buFont typeface="Wingdings" panose="020B0604020202020204" pitchFamily="34" charset="0"/>
              <a:buChar char="ü"/>
            </a:pPr>
            <a:r>
              <a:rPr lang="en-GB" sz="1200" dirty="0">
                <a:cs typeface="Calibri" panose="020F0502020204030204"/>
              </a:rPr>
              <a:t>Handling IO Exception while working with files</a:t>
            </a:r>
            <a:endParaRPr lang="en-GB" sz="1200" dirty="0">
              <a:ea typeface="Calibri"/>
              <a:cs typeface="Calibri" panose="020F0502020204030204"/>
            </a:endParaRPr>
          </a:p>
          <a:p>
            <a:pPr marL="285750" indent="-285750" algn="l">
              <a:buFont typeface="Wingdings" panose="020B0604020202020204" pitchFamily="34" charset="0"/>
              <a:buChar char="ü"/>
            </a:pPr>
            <a:r>
              <a:rPr lang="en-GB" sz="1200" dirty="0">
                <a:ea typeface="Calibri"/>
                <a:cs typeface="Calibri" panose="020F0502020204030204"/>
              </a:rPr>
              <a:t>Understand java File class</a:t>
            </a:r>
          </a:p>
          <a:p>
            <a:pPr marL="285750" indent="-285750" algn="l">
              <a:buFont typeface="Wingdings" panose="020B0604020202020204" pitchFamily="34" charset="0"/>
              <a:buChar char="ü"/>
            </a:pPr>
            <a:r>
              <a:rPr lang="en-GB" sz="1200" dirty="0">
                <a:ea typeface="Calibri"/>
                <a:cs typeface="Calibri" panose="020F0502020204030204"/>
              </a:rPr>
              <a:t>Understand exception handling</a:t>
            </a:r>
          </a:p>
          <a:p>
            <a:pPr algn="l"/>
            <a:endParaRPr lang="en-GB" sz="1200" dirty="0">
              <a:ea typeface="Calibri"/>
              <a:cs typeface="Calibri" panose="020F0502020204030204"/>
            </a:endParaRPr>
          </a:p>
          <a:p>
            <a:pPr algn="l"/>
            <a:r>
              <a:rPr lang="en-GB" sz="1200" dirty="0">
                <a:ea typeface="Calibri"/>
                <a:cs typeface="Calibri" panose="020F0502020204030204"/>
              </a:rPr>
              <a:t>LEARNING OUTCOMES:</a:t>
            </a:r>
          </a:p>
          <a:p>
            <a:pPr marL="171450" indent="-171450" algn="l">
              <a:buFont typeface="Wingdings" panose="020B0604020202020204" pitchFamily="34" charset="0"/>
              <a:buChar char="ü"/>
            </a:pPr>
            <a:r>
              <a:rPr lang="en-GB" sz="1200" dirty="0">
                <a:ea typeface="Calibri"/>
                <a:cs typeface="Calibri" panose="020F0502020204030204"/>
              </a:rPr>
              <a:t>Know how to read from a file</a:t>
            </a:r>
          </a:p>
          <a:p>
            <a:pPr marL="171450" indent="-171450" algn="l">
              <a:buFont typeface="Wingdings" panose="020B0604020202020204" pitchFamily="34" charset="0"/>
              <a:buChar char="ü"/>
            </a:pPr>
            <a:r>
              <a:rPr lang="en-GB" sz="1200" dirty="0">
                <a:ea typeface="Calibri"/>
                <a:cs typeface="Calibri" panose="020F0502020204030204"/>
              </a:rPr>
              <a:t>Know how to write to a file</a:t>
            </a:r>
          </a:p>
          <a:p>
            <a:pPr marL="171450" indent="-171450" algn="l">
              <a:buFont typeface="Wingdings" panose="020B0604020202020204" pitchFamily="34" charset="0"/>
              <a:buChar char="ü"/>
            </a:pPr>
            <a:r>
              <a:rPr lang="en-GB" sz="1200" dirty="0">
                <a:ea typeface="Calibri"/>
                <a:cs typeface="Calibri" panose="020F0502020204030204"/>
              </a:rPr>
              <a:t>Know how to manipulate text while reading a file</a:t>
            </a:r>
          </a:p>
          <a:p>
            <a:pPr marL="171450" indent="-171450" algn="l">
              <a:buFont typeface="Wingdings" panose="020B0604020202020204" pitchFamily="34" charset="0"/>
              <a:buChar char="ü"/>
            </a:pPr>
            <a:r>
              <a:rPr lang="en-GB" sz="1200">
                <a:ea typeface="Calibri"/>
                <a:cs typeface="Calibri" panose="020F0502020204030204"/>
              </a:rPr>
              <a:t>Know how to handle exception</a:t>
            </a:r>
            <a:endParaRPr lang="en-GB" sz="1200" dirty="0">
              <a:ea typeface="Calibri"/>
              <a:cs typeface="Calibri" panose="020F0502020204030204"/>
            </a:endParaRPr>
          </a:p>
          <a:p>
            <a:pPr algn="l"/>
            <a:endParaRPr lang="en-GB" sz="1200" dirty="0">
              <a:ea typeface="Calibri"/>
              <a:cs typeface="Calibri" panose="020F0502020204030204"/>
            </a:endParaRPr>
          </a:p>
        </p:txBody>
      </p:sp>
      <p:sp>
        <p:nvSpPr>
          <p:cNvPr id="6" name="TextBox 5">
            <a:extLst>
              <a:ext uri="{FF2B5EF4-FFF2-40B4-BE49-F238E27FC236}">
                <a16:creationId xmlns:a16="http://schemas.microsoft.com/office/drawing/2014/main" id="{E2B45EC8-83FA-724F-0180-C274B604DD6D}"/>
              </a:ext>
            </a:extLst>
          </p:cNvPr>
          <p:cNvSpPr txBox="1"/>
          <p:nvPr/>
        </p:nvSpPr>
        <p:spPr>
          <a:xfrm>
            <a:off x="8241792" y="5522975"/>
            <a:ext cx="36941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c</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0797-9626-AE11-EC55-7F2B64870339}"/>
              </a:ext>
            </a:extLst>
          </p:cNvPr>
          <p:cNvSpPr>
            <a:spLocks noGrp="1"/>
          </p:cNvSpPr>
          <p:nvPr>
            <p:ph type="title"/>
          </p:nvPr>
        </p:nvSpPr>
        <p:spPr/>
        <p:txBody>
          <a:bodyPr/>
          <a:lstStyle/>
          <a:p>
            <a:pPr algn="ctr"/>
            <a:r>
              <a:rPr lang="en-GB" b="1">
                <a:solidFill>
                  <a:schemeClr val="accent6"/>
                </a:solidFill>
                <a:ea typeface="+mj-lt"/>
                <a:cs typeface="+mj-lt"/>
              </a:rPr>
              <a:t>Java files and IO cont.</a:t>
            </a:r>
            <a:endParaRPr lang="en-GB">
              <a:ea typeface="+mj-lt"/>
              <a:cs typeface="+mj-lt"/>
            </a:endParaRPr>
          </a:p>
          <a:p>
            <a:endParaRPr lang="en-GB">
              <a:cs typeface="Calibri Light"/>
            </a:endParaRPr>
          </a:p>
        </p:txBody>
      </p:sp>
      <p:sp>
        <p:nvSpPr>
          <p:cNvPr id="3" name="Content Placeholder 2">
            <a:extLst>
              <a:ext uri="{FF2B5EF4-FFF2-40B4-BE49-F238E27FC236}">
                <a16:creationId xmlns:a16="http://schemas.microsoft.com/office/drawing/2014/main" id="{D7129F16-54D8-7A2A-ADD8-425CEB7DF0AB}"/>
              </a:ext>
            </a:extLst>
          </p:cNvPr>
          <p:cNvSpPr>
            <a:spLocks noGrp="1"/>
          </p:cNvSpPr>
          <p:nvPr>
            <p:ph idx="1"/>
          </p:nvPr>
        </p:nvSpPr>
        <p:spPr/>
        <p:txBody>
          <a:bodyPr vert="horz" lIns="91440" tIns="45720" rIns="91440" bIns="45720" rtlCol="0" anchor="t">
            <a:normAutofit/>
          </a:bodyPr>
          <a:lstStyle/>
          <a:p>
            <a:r>
              <a:rPr lang="en-GB" sz="1200" dirty="0" err="1">
                <a:cs typeface="Calibri" panose="020F0502020204030204"/>
              </a:rPr>
              <a:t>BufferedReader</a:t>
            </a:r>
            <a:r>
              <a:rPr lang="en-GB" sz="1200" dirty="0">
                <a:cs typeface="Calibri" panose="020F0502020204030204"/>
              </a:rPr>
              <a:t> class constructors :-</a:t>
            </a:r>
            <a:endParaRPr lang="en-US" dirty="0">
              <a:cs typeface="Calibri" panose="020F0502020204030204"/>
            </a:endParaRPr>
          </a:p>
          <a:p>
            <a:r>
              <a:rPr lang="en-GB" sz="1200" dirty="0" err="1">
                <a:cs typeface="Calibri" panose="020F0502020204030204"/>
              </a:rPr>
              <a:t>BufferedReader</a:t>
            </a:r>
            <a:r>
              <a:rPr lang="en-GB" sz="1200" dirty="0">
                <a:cs typeface="Calibri" panose="020F0502020204030204"/>
              </a:rPr>
              <a:t>(Reader read) :- it is used to create a buffered character input stream that uses the default size for an input buffer.</a:t>
            </a:r>
            <a:endParaRPr lang="en-GB" sz="1200" dirty="0">
              <a:ea typeface="Calibri"/>
              <a:cs typeface="Calibri" panose="020F0502020204030204"/>
            </a:endParaRPr>
          </a:p>
          <a:p>
            <a:r>
              <a:rPr lang="en-GB" sz="1200" dirty="0" err="1">
                <a:ea typeface="+mn-lt"/>
                <a:cs typeface="+mn-lt"/>
              </a:rPr>
              <a:t>ufferedReader</a:t>
            </a:r>
            <a:r>
              <a:rPr lang="en-GB" sz="1200" dirty="0">
                <a:ea typeface="+mn-lt"/>
                <a:cs typeface="+mn-lt"/>
              </a:rPr>
              <a:t>(Reader read, int size) :-  it is used to create a buffered character input stream that uses the specified size for an input buffer.</a:t>
            </a:r>
          </a:p>
          <a:p>
            <a:r>
              <a:rPr lang="en-GB" sz="1200" dirty="0" err="1">
                <a:cs typeface="Calibri" panose="020F0502020204030204"/>
              </a:rPr>
              <a:t>BufferedReader</a:t>
            </a:r>
            <a:r>
              <a:rPr lang="en-GB" sz="1200" dirty="0">
                <a:cs typeface="Calibri" panose="020F0502020204030204"/>
              </a:rPr>
              <a:t> class methods :-</a:t>
            </a:r>
            <a:endParaRPr lang="en-GB" sz="1200" dirty="0">
              <a:ea typeface="Calibri"/>
              <a:cs typeface="Calibri" panose="020F0502020204030204"/>
            </a:endParaRPr>
          </a:p>
          <a:p>
            <a:pPr marL="0" indent="0">
              <a:buNone/>
            </a:pPr>
            <a:r>
              <a:rPr lang="en-GB" sz="1200" dirty="0">
                <a:cs typeface="Calibri" panose="020F0502020204030204"/>
              </a:rPr>
              <a:t>1.  read() :- it is used for reading a single character.</a:t>
            </a:r>
            <a:endParaRPr lang="en-GB" sz="1200" dirty="0">
              <a:ea typeface="Calibri"/>
              <a:cs typeface="Calibri" panose="020F0502020204030204"/>
            </a:endParaRPr>
          </a:p>
          <a:p>
            <a:pPr marL="0" indent="0">
              <a:buNone/>
            </a:pPr>
            <a:r>
              <a:rPr lang="en-GB" sz="1200" dirty="0">
                <a:cs typeface="Calibri" panose="020F0502020204030204"/>
              </a:rPr>
              <a:t>2. read(char[] c, int off, int </a:t>
            </a:r>
            <a:r>
              <a:rPr lang="en-GB" sz="1200" dirty="0" err="1">
                <a:cs typeface="Calibri" panose="020F0502020204030204"/>
              </a:rPr>
              <a:t>len</a:t>
            </a:r>
            <a:r>
              <a:rPr lang="en-GB" sz="1200" dirty="0">
                <a:cs typeface="Calibri" panose="020F0502020204030204"/>
              </a:rPr>
              <a:t>) :-  it is used for reading characters into a portion of an array.</a:t>
            </a:r>
            <a:endParaRPr lang="en-GB" sz="1200" dirty="0">
              <a:ea typeface="Calibri"/>
              <a:cs typeface="Calibri" panose="020F0502020204030204"/>
            </a:endParaRPr>
          </a:p>
          <a:p>
            <a:pPr marL="0" indent="0">
              <a:buNone/>
            </a:pPr>
            <a:r>
              <a:rPr lang="en-GB" sz="1200" dirty="0">
                <a:ea typeface="Calibri"/>
                <a:cs typeface="Calibri" panose="020F0502020204030204"/>
              </a:rPr>
              <a:t>3. </a:t>
            </a:r>
            <a:r>
              <a:rPr lang="en-GB" sz="1200" dirty="0" err="1">
                <a:ea typeface="Calibri"/>
                <a:cs typeface="Calibri" panose="020F0502020204030204"/>
              </a:rPr>
              <a:t>readLine</a:t>
            </a:r>
            <a:r>
              <a:rPr lang="en-GB" sz="1200" dirty="0">
                <a:ea typeface="Calibri"/>
                <a:cs typeface="Calibri" panose="020F0502020204030204"/>
              </a:rPr>
              <a:t>() :- it is used for reading a line of text</a:t>
            </a:r>
          </a:p>
          <a:p>
            <a:pPr marL="0" indent="0">
              <a:buNone/>
            </a:pPr>
            <a:r>
              <a:rPr lang="en-GB" sz="1200" dirty="0">
                <a:ea typeface="Calibri"/>
                <a:cs typeface="Calibri" panose="020F0502020204030204"/>
              </a:rPr>
              <a:t>4. close() :- it closes the input stream and releases any of the system resources associated with the stream.</a:t>
            </a:r>
          </a:p>
          <a:p>
            <a:pPr marL="0" indent="0">
              <a:buNone/>
            </a:pPr>
            <a:endParaRPr lang="en-GB" sz="1200">
              <a:ea typeface="Calibri"/>
              <a:cs typeface="Calibri" panose="020F0502020204030204"/>
            </a:endParaRPr>
          </a:p>
          <a:p>
            <a:pPr marL="0" indent="0">
              <a:buNone/>
            </a:pPr>
            <a:r>
              <a:rPr lang="en-GB" sz="1200" dirty="0">
                <a:ea typeface="Calibri"/>
                <a:cs typeface="Calibri" panose="020F0502020204030204"/>
              </a:rPr>
              <a:t>Class activity 6A :- let's see how to use </a:t>
            </a:r>
            <a:r>
              <a:rPr lang="en-GB" sz="1200" dirty="0" err="1">
                <a:ea typeface="Calibri"/>
                <a:cs typeface="Calibri" panose="020F0502020204030204"/>
              </a:rPr>
              <a:t>BufferedReader</a:t>
            </a:r>
            <a:r>
              <a:rPr lang="en-GB" sz="1200" dirty="0">
                <a:ea typeface="Calibri"/>
                <a:cs typeface="Calibri" panose="020F0502020204030204"/>
              </a:rPr>
              <a:t> class</a:t>
            </a:r>
          </a:p>
          <a:p>
            <a:pPr marL="0" indent="0">
              <a:buNone/>
            </a:pPr>
            <a:r>
              <a:rPr lang="en-GB" sz="1200" dirty="0">
                <a:ea typeface="Calibri"/>
                <a:cs typeface="Calibri" panose="020F0502020204030204"/>
              </a:rPr>
              <a:t>Class activity 7A :- let's see the example to read the csv as an array list</a:t>
            </a:r>
            <a:endParaRPr lang="en-GB" dirty="0">
              <a:ea typeface="Calibri"/>
              <a:cs typeface="Calibri" panose="020F0502020204030204"/>
            </a:endParaRPr>
          </a:p>
          <a:p>
            <a:pPr marL="0" indent="0">
              <a:buNone/>
            </a:pPr>
            <a:r>
              <a:rPr lang="en-GB" sz="1200" dirty="0">
                <a:ea typeface="Calibri"/>
                <a:cs typeface="Calibri" panose="020F0502020204030204"/>
              </a:rPr>
              <a:t>Class exercise 2 :- peer-to-peer – with your newfound knowledge on using </a:t>
            </a:r>
            <a:r>
              <a:rPr lang="en-GB" sz="1200" dirty="0" err="1">
                <a:ea typeface="Calibri"/>
                <a:cs typeface="Calibri" panose="020F0502020204030204"/>
              </a:rPr>
              <a:t>BufferedReader</a:t>
            </a:r>
            <a:r>
              <a:rPr lang="en-GB" sz="1200" dirty="0">
                <a:ea typeface="Calibri"/>
                <a:cs typeface="Calibri" panose="020F0502020204030204"/>
              </a:rPr>
              <a:t> go back to your previous exercise and read the student details from the csv file</a:t>
            </a:r>
            <a:endParaRPr lang="en-GB" dirty="0">
              <a:ea typeface="Calibri"/>
              <a:cs typeface="Calibri" panose="020F0502020204030204"/>
            </a:endParaRPr>
          </a:p>
        </p:txBody>
      </p:sp>
    </p:spTree>
    <p:extLst>
      <p:ext uri="{BB962C8B-B14F-4D97-AF65-F5344CB8AC3E}">
        <p14:creationId xmlns:p14="http://schemas.microsoft.com/office/powerpoint/2010/main" val="1015451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C1A58-E265-9641-F579-45492D7D330F}"/>
              </a:ext>
            </a:extLst>
          </p:cNvPr>
          <p:cNvSpPr>
            <a:spLocks noGrp="1"/>
          </p:cNvSpPr>
          <p:nvPr>
            <p:ph type="title"/>
          </p:nvPr>
        </p:nvSpPr>
        <p:spPr/>
        <p:txBody>
          <a:bodyPr/>
          <a:lstStyle/>
          <a:p>
            <a:pPr algn="ctr"/>
            <a:r>
              <a:rPr lang="en-GB" b="1" dirty="0">
                <a:solidFill>
                  <a:schemeClr val="accent6"/>
                </a:solidFill>
                <a:ea typeface="+mj-lt"/>
                <a:cs typeface="+mj-lt"/>
              </a:rPr>
              <a:t>Java files and IO cont.</a:t>
            </a:r>
            <a:endParaRPr lang="en-GB">
              <a:solidFill>
                <a:schemeClr val="accent6"/>
              </a:solidFill>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63521036-214A-2B07-8FCE-00B9A7D7670C}"/>
              </a:ext>
            </a:extLst>
          </p:cNvPr>
          <p:cNvSpPr>
            <a:spLocks noGrp="1"/>
          </p:cNvSpPr>
          <p:nvPr>
            <p:ph idx="1"/>
          </p:nvPr>
        </p:nvSpPr>
        <p:spPr/>
        <p:txBody>
          <a:bodyPr vert="horz" lIns="91440" tIns="45720" rIns="91440" bIns="45720" rtlCol="0" anchor="t">
            <a:normAutofit/>
          </a:bodyPr>
          <a:lstStyle/>
          <a:p>
            <a:r>
              <a:rPr lang="en-GB" sz="1200" dirty="0">
                <a:ea typeface="Calibri" panose="020F0502020204030204"/>
                <a:cs typeface="Calibri" panose="020F0502020204030204"/>
              </a:rPr>
              <a:t>What is the difference between </a:t>
            </a:r>
            <a:r>
              <a:rPr lang="en-GB" sz="1200" dirty="0" err="1">
                <a:ea typeface="Calibri" panose="020F0502020204030204"/>
                <a:cs typeface="Calibri" panose="020F0502020204030204"/>
              </a:rPr>
              <a:t>BufferedReader</a:t>
            </a:r>
            <a:r>
              <a:rPr lang="en-GB" sz="1200" dirty="0">
                <a:ea typeface="Calibri" panose="020F0502020204030204"/>
                <a:cs typeface="Calibri" panose="020F0502020204030204"/>
              </a:rPr>
              <a:t> and </a:t>
            </a:r>
            <a:r>
              <a:rPr lang="en-GB" sz="1200" dirty="0" err="1">
                <a:ea typeface="Calibri" panose="020F0502020204030204"/>
                <a:cs typeface="Calibri" panose="020F0502020204030204"/>
              </a:rPr>
              <a:t>FileReader</a:t>
            </a:r>
            <a:r>
              <a:rPr lang="en-GB" sz="1200" dirty="0">
                <a:ea typeface="Calibri" panose="020F0502020204030204"/>
                <a:cs typeface="Calibri" panose="020F0502020204030204"/>
              </a:rPr>
              <a:t> and which is better to use :</a:t>
            </a:r>
            <a:endParaRPr lang="en-US" dirty="0">
              <a:ea typeface="Calibri" panose="020F0502020204030204"/>
              <a:cs typeface="Calibri" panose="020F0502020204030204"/>
            </a:endParaRPr>
          </a:p>
          <a:p>
            <a:pPr marL="0" indent="0">
              <a:buNone/>
            </a:pPr>
            <a:r>
              <a:rPr lang="en-GB" sz="1200" dirty="0">
                <a:ea typeface="Calibri" panose="020F0502020204030204"/>
                <a:cs typeface="Calibri" panose="020F0502020204030204"/>
              </a:rPr>
              <a:t>1.  </a:t>
            </a:r>
            <a:r>
              <a:rPr lang="en-GB" sz="1200" dirty="0" err="1">
                <a:ea typeface="Calibri" panose="020F0502020204030204"/>
                <a:cs typeface="Calibri" panose="020F0502020204030204"/>
              </a:rPr>
              <a:t>FileReader</a:t>
            </a:r>
            <a:r>
              <a:rPr lang="en-GB" sz="1200" dirty="0">
                <a:ea typeface="Calibri" panose="020F0502020204030204"/>
                <a:cs typeface="Calibri" panose="020F0502020204030204"/>
              </a:rPr>
              <a:t> :</a:t>
            </a:r>
          </a:p>
          <a:p>
            <a:r>
              <a:rPr lang="en-GB" sz="1200" dirty="0">
                <a:ea typeface="Calibri" panose="020F0502020204030204"/>
                <a:cs typeface="Calibri" panose="020F0502020204030204"/>
              </a:rPr>
              <a:t> is a class specifically designed for reading characters from a file, it reads character from the file one at a time, without any additional buffering. </a:t>
            </a:r>
            <a:endParaRPr lang="en-GB">
              <a:ea typeface="Calibri" panose="020F0502020204030204"/>
              <a:cs typeface="Calibri" panose="020F0502020204030204"/>
            </a:endParaRPr>
          </a:p>
          <a:p>
            <a:r>
              <a:rPr lang="en-GB" sz="1200" dirty="0">
                <a:ea typeface="Calibri" panose="020F0502020204030204"/>
                <a:cs typeface="Calibri" panose="020F0502020204030204"/>
              </a:rPr>
              <a:t>It is typically used when you need to read directly from the file, especially when you are dealing with small files when buffering is not a concern.</a:t>
            </a:r>
          </a:p>
          <a:p>
            <a:r>
              <a:rPr lang="en-GB" sz="1200" dirty="0" err="1">
                <a:ea typeface="Calibri" panose="020F0502020204030204"/>
                <a:cs typeface="Calibri" panose="020F0502020204030204"/>
              </a:rPr>
              <a:t>FileReader</a:t>
            </a:r>
            <a:r>
              <a:rPr lang="en-GB" sz="1200" dirty="0">
                <a:ea typeface="Calibri" panose="020F0502020204030204"/>
                <a:cs typeface="Calibri" panose="020F0502020204030204"/>
              </a:rPr>
              <a:t> is simple to used but it is also less efficient for reading large files because it does not provide buffering.</a:t>
            </a:r>
          </a:p>
          <a:p>
            <a:pPr marL="0" indent="0">
              <a:buNone/>
            </a:pPr>
            <a:r>
              <a:rPr lang="en-GB" sz="1200" dirty="0">
                <a:ea typeface="Calibri" panose="020F0502020204030204"/>
                <a:cs typeface="Calibri" panose="020F0502020204030204"/>
              </a:rPr>
              <a:t>2. </a:t>
            </a:r>
            <a:r>
              <a:rPr lang="en-GB" sz="1200" err="1">
                <a:ea typeface="Calibri" panose="020F0502020204030204"/>
                <a:cs typeface="Calibri" panose="020F0502020204030204"/>
              </a:rPr>
              <a:t>BufferedReader</a:t>
            </a:r>
            <a:r>
              <a:rPr lang="en-GB" sz="1200" dirty="0">
                <a:ea typeface="Calibri" panose="020F0502020204030204"/>
                <a:cs typeface="Calibri" panose="020F0502020204030204"/>
              </a:rPr>
              <a:t> :</a:t>
            </a:r>
          </a:p>
          <a:p>
            <a:r>
              <a:rPr lang="en-GB" sz="1200" dirty="0">
                <a:ea typeface="Calibri" panose="020F0502020204030204"/>
                <a:cs typeface="Calibri" panose="020F0502020204030204"/>
              </a:rPr>
              <a:t>Is a class that provides buffering functionality on top of an existing character-input stream. It reads character from the underlying stream in large chunks and stored them in an internal buffer. In simple terms this means that the </a:t>
            </a:r>
            <a:r>
              <a:rPr lang="en-GB" sz="1200" dirty="0" err="1">
                <a:ea typeface="Calibri" panose="020F0502020204030204"/>
                <a:cs typeface="Calibri" panose="020F0502020204030204"/>
              </a:rPr>
              <a:t>BufferedReader</a:t>
            </a:r>
            <a:r>
              <a:rPr lang="en-GB" sz="1200" dirty="0">
                <a:ea typeface="Calibri" panose="020F0502020204030204"/>
                <a:cs typeface="Calibri" panose="020F0502020204030204"/>
              </a:rPr>
              <a:t> class read a bunch of characters at once, instead of reading them one by one just like the </a:t>
            </a:r>
            <a:r>
              <a:rPr lang="en-GB" sz="1200" dirty="0" err="1">
                <a:ea typeface="Calibri" panose="020F0502020204030204"/>
                <a:cs typeface="Calibri" panose="020F0502020204030204"/>
              </a:rPr>
              <a:t>FileReader</a:t>
            </a:r>
            <a:r>
              <a:rPr lang="en-GB" sz="1200" dirty="0">
                <a:ea typeface="Calibri" panose="020F0502020204030204"/>
                <a:cs typeface="Calibri" panose="020F0502020204030204"/>
              </a:rPr>
              <a:t> class does. It reads the bunch of characters and keeps them in a storage space called Buffer which holds the characters until they are needed, which is more efficient because it reduces the number of times the program has to go back to fetch more characters from where they are coming from, in this case a CSV file.</a:t>
            </a:r>
          </a:p>
          <a:p>
            <a:r>
              <a:rPr lang="en-GB" sz="1200" dirty="0">
                <a:ea typeface="Calibri" panose="020F0502020204030204"/>
                <a:cs typeface="Calibri" panose="020F0502020204030204"/>
              </a:rPr>
              <a:t>It is typically used when dealing with a large files and when performance is a concern.</a:t>
            </a:r>
          </a:p>
          <a:p>
            <a:r>
              <a:rPr lang="en-GB" sz="1200" dirty="0">
                <a:ea typeface="Calibri" panose="020F0502020204030204"/>
                <a:cs typeface="Calibri" panose="020F0502020204030204"/>
              </a:rPr>
              <a:t>It also provide additional convenience methods such as `</a:t>
            </a:r>
            <a:r>
              <a:rPr lang="en-GB" sz="1200" err="1">
                <a:ea typeface="Calibri" panose="020F0502020204030204"/>
                <a:cs typeface="Calibri" panose="020F0502020204030204"/>
              </a:rPr>
              <a:t>readLine</a:t>
            </a:r>
            <a:r>
              <a:rPr lang="en-GB" sz="1200" dirty="0">
                <a:ea typeface="Calibri" panose="020F0502020204030204"/>
                <a:cs typeface="Calibri" panose="020F0502020204030204"/>
              </a:rPr>
              <a:t>()` for reading an entire line of text from the input stream.</a:t>
            </a:r>
          </a:p>
          <a:p>
            <a:pPr marL="0" indent="0">
              <a:buNone/>
            </a:pPr>
            <a:endParaRPr lang="en-GB" sz="1200" dirty="0">
              <a:ea typeface="Calibri" panose="020F0502020204030204"/>
              <a:cs typeface="Calibri" panose="020F0502020204030204"/>
            </a:endParaRPr>
          </a:p>
          <a:p>
            <a:pPr marL="0" indent="0">
              <a:buNone/>
            </a:pPr>
            <a:r>
              <a:rPr lang="en-GB" sz="1200" dirty="0">
                <a:ea typeface="Calibri" panose="020F0502020204030204"/>
                <a:cs typeface="Calibri" panose="020F0502020204030204"/>
              </a:rPr>
              <a:t>In summary `</a:t>
            </a:r>
            <a:r>
              <a:rPr lang="en-GB" sz="1200" dirty="0" err="1">
                <a:ea typeface="Calibri" panose="020F0502020204030204"/>
                <a:cs typeface="Calibri" panose="020F0502020204030204"/>
              </a:rPr>
              <a:t>FileReader</a:t>
            </a:r>
            <a:r>
              <a:rPr lang="en-GB" sz="1200" dirty="0">
                <a:ea typeface="Calibri" panose="020F0502020204030204"/>
                <a:cs typeface="Calibri" panose="020F0502020204030204"/>
              </a:rPr>
              <a:t>` is a simple class used for reading characters from a file, while `</a:t>
            </a:r>
            <a:r>
              <a:rPr lang="en-GB" sz="1200" dirty="0" err="1">
                <a:ea typeface="Calibri" panose="020F0502020204030204"/>
                <a:cs typeface="Calibri" panose="020F0502020204030204"/>
              </a:rPr>
              <a:t>BufferedReader</a:t>
            </a:r>
            <a:r>
              <a:rPr lang="en-GB" sz="1200" dirty="0">
                <a:ea typeface="Calibri" panose="020F0502020204030204"/>
                <a:cs typeface="Calibri" panose="020F0502020204030204"/>
              </a:rPr>
              <a:t>`  provides buffering functionality for more efficient reading especially for larger files. In most cases it is better to use </a:t>
            </a:r>
            <a:r>
              <a:rPr lang="en-GB" sz="1200" dirty="0" err="1">
                <a:ea typeface="Calibri" panose="020F0502020204030204"/>
                <a:cs typeface="Calibri" panose="020F0502020204030204"/>
              </a:rPr>
              <a:t>BufferedReader</a:t>
            </a:r>
            <a:r>
              <a:rPr lang="en-GB" sz="1200" dirty="0">
                <a:ea typeface="Calibri" panose="020F0502020204030204"/>
                <a:cs typeface="Calibri" panose="020F0502020204030204"/>
              </a:rPr>
              <a:t> when reading characters from a file as it offers better performance and additional features, however if you are dealing with small files and performance is not a concern, then </a:t>
            </a:r>
            <a:r>
              <a:rPr lang="en-GB" sz="1200" dirty="0" err="1">
                <a:ea typeface="Calibri" panose="020F0502020204030204"/>
                <a:cs typeface="Calibri" panose="020F0502020204030204"/>
              </a:rPr>
              <a:t>FileReader</a:t>
            </a:r>
            <a:r>
              <a:rPr lang="en-GB" sz="1200" dirty="0">
                <a:ea typeface="Calibri" panose="020F0502020204030204"/>
                <a:cs typeface="Calibri" panose="020F0502020204030204"/>
              </a:rPr>
              <a:t> may suffice.</a:t>
            </a:r>
          </a:p>
        </p:txBody>
      </p:sp>
    </p:spTree>
    <p:extLst>
      <p:ext uri="{BB962C8B-B14F-4D97-AF65-F5344CB8AC3E}">
        <p14:creationId xmlns:p14="http://schemas.microsoft.com/office/powerpoint/2010/main" val="71192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523C-60C0-CFEF-A906-107C23DF0483}"/>
              </a:ext>
            </a:extLst>
          </p:cNvPr>
          <p:cNvSpPr>
            <a:spLocks noGrp="1"/>
          </p:cNvSpPr>
          <p:nvPr>
            <p:ph type="title"/>
          </p:nvPr>
        </p:nvSpPr>
        <p:spPr/>
        <p:txBody>
          <a:bodyPr/>
          <a:lstStyle/>
          <a:p>
            <a:pPr algn="ctr"/>
            <a:r>
              <a:rPr lang="en-GB" b="1" dirty="0">
                <a:solidFill>
                  <a:schemeClr val="accent6"/>
                </a:solidFill>
                <a:ea typeface="+mj-lt"/>
                <a:cs typeface="+mj-lt"/>
              </a:rPr>
              <a:t>Java files and IO cont.</a:t>
            </a:r>
            <a:endParaRPr lang="en-GB" dirty="0">
              <a:solidFill>
                <a:schemeClr val="accent6"/>
              </a:solidFill>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EA4D925A-CFD7-0592-3F3D-49DB96BC9814}"/>
              </a:ext>
            </a:extLst>
          </p:cNvPr>
          <p:cNvSpPr>
            <a:spLocks noGrp="1"/>
          </p:cNvSpPr>
          <p:nvPr>
            <p:ph idx="1"/>
          </p:nvPr>
        </p:nvSpPr>
        <p:spPr/>
        <p:txBody>
          <a:bodyPr vert="horz" lIns="91440" tIns="45720" rIns="91440" bIns="45720" rtlCol="0" anchor="t">
            <a:normAutofit/>
          </a:bodyPr>
          <a:lstStyle/>
          <a:p>
            <a:r>
              <a:rPr lang="en-GB" sz="1200" dirty="0">
                <a:ea typeface="Calibri" panose="020F0502020204030204"/>
                <a:cs typeface="Calibri" panose="020F0502020204030204"/>
              </a:rPr>
              <a:t>What is java </a:t>
            </a:r>
            <a:r>
              <a:rPr lang="en-GB" sz="1200" dirty="0" err="1">
                <a:ea typeface="Calibri" panose="020F0502020204030204"/>
                <a:cs typeface="Calibri" panose="020F0502020204030204"/>
              </a:rPr>
              <a:t>BufferedWriter</a:t>
            </a:r>
            <a:r>
              <a:rPr lang="en-GB" sz="1200" dirty="0">
                <a:ea typeface="Calibri" panose="020F0502020204030204"/>
                <a:cs typeface="Calibri" panose="020F0502020204030204"/>
              </a:rPr>
              <a:t>? :-  is used for efficient writing of characters to a character output stream, it inherits the Writer class.</a:t>
            </a:r>
          </a:p>
          <a:p>
            <a:pPr marL="0" indent="0">
              <a:buNone/>
            </a:pPr>
            <a:r>
              <a:rPr lang="en-GB" sz="1200" dirty="0">
                <a:ea typeface="Calibri" panose="020F0502020204030204"/>
                <a:cs typeface="Calibri" panose="020F0502020204030204"/>
              </a:rPr>
              <a:t>Some key points about the </a:t>
            </a:r>
            <a:r>
              <a:rPr lang="en-GB" sz="1200" dirty="0" err="1">
                <a:ea typeface="Calibri" panose="020F0502020204030204"/>
                <a:cs typeface="Calibri" panose="020F0502020204030204"/>
              </a:rPr>
              <a:t>BufferedWriter</a:t>
            </a:r>
            <a:r>
              <a:rPr lang="en-GB" sz="1200" dirty="0">
                <a:ea typeface="Calibri" panose="020F0502020204030204"/>
                <a:cs typeface="Calibri" panose="020F0502020204030204"/>
              </a:rPr>
              <a:t> class :</a:t>
            </a:r>
          </a:p>
          <a:p>
            <a:r>
              <a:rPr lang="en-GB" sz="1200" dirty="0">
                <a:ea typeface="Calibri" panose="020F0502020204030204"/>
                <a:cs typeface="Calibri" panose="020F0502020204030204"/>
              </a:rPr>
              <a:t>Character-oriented output :-  is designed for writing character data to a character output stream, such as files, sockets etc.</a:t>
            </a:r>
          </a:p>
          <a:p>
            <a:r>
              <a:rPr lang="en-GB" sz="1200" dirty="0">
                <a:ea typeface="Calibri" panose="020F0502020204030204"/>
                <a:cs typeface="Calibri" panose="020F0502020204030204"/>
              </a:rPr>
              <a:t>Efficient writing :-  writes characters in larger chunks and store them in an internal buffer which makes writing more efficient.</a:t>
            </a:r>
          </a:p>
          <a:p>
            <a:r>
              <a:rPr lang="en-GB" sz="1200" dirty="0">
                <a:ea typeface="Calibri" panose="020F0502020204030204"/>
                <a:cs typeface="Calibri" panose="020F0502020204030204"/>
              </a:rPr>
              <a:t>Line writing :- provides convenient methods such as write() and </a:t>
            </a:r>
            <a:r>
              <a:rPr lang="en-GB" sz="1200" err="1">
                <a:ea typeface="Calibri" panose="020F0502020204030204"/>
                <a:cs typeface="Calibri" panose="020F0502020204030204"/>
              </a:rPr>
              <a:t>newLine</a:t>
            </a:r>
            <a:r>
              <a:rPr lang="en-GB" sz="1200" dirty="0">
                <a:ea typeface="Calibri" panose="020F0502020204030204"/>
                <a:cs typeface="Calibri" panose="020F0502020204030204"/>
              </a:rPr>
              <a:t>() for writing characters or entire lines of text to the output streams.</a:t>
            </a:r>
          </a:p>
          <a:p>
            <a:pPr marL="0" indent="0">
              <a:buNone/>
            </a:pPr>
            <a:r>
              <a:rPr lang="en-GB" sz="1200" dirty="0" err="1">
                <a:ea typeface="Calibri" panose="020F0502020204030204"/>
                <a:cs typeface="Calibri" panose="020F0502020204030204"/>
              </a:rPr>
              <a:t>BufferedWritter</a:t>
            </a:r>
            <a:r>
              <a:rPr lang="en-GB" sz="1200" dirty="0">
                <a:ea typeface="Calibri" panose="020F0502020204030204"/>
                <a:cs typeface="Calibri" panose="020F0502020204030204"/>
              </a:rPr>
              <a:t> constructors:</a:t>
            </a:r>
          </a:p>
          <a:p>
            <a:r>
              <a:rPr lang="en-GB" sz="1200" dirty="0" err="1">
                <a:ea typeface="Calibri" panose="020F0502020204030204"/>
                <a:cs typeface="Calibri" panose="020F0502020204030204"/>
              </a:rPr>
              <a:t>BufferedWriter</a:t>
            </a:r>
            <a:r>
              <a:rPr lang="en-GB" sz="1200" dirty="0">
                <a:ea typeface="Calibri" panose="020F0502020204030204"/>
                <a:cs typeface="Calibri" panose="020F0502020204030204"/>
              </a:rPr>
              <a:t>(Writer </a:t>
            </a:r>
            <a:r>
              <a:rPr lang="en-GB" sz="1200" dirty="0" err="1">
                <a:ea typeface="Calibri" panose="020F0502020204030204"/>
                <a:cs typeface="Calibri" panose="020F0502020204030204"/>
              </a:rPr>
              <a:t>wr</a:t>
            </a:r>
            <a:r>
              <a:rPr lang="en-GB" sz="1200" dirty="0">
                <a:ea typeface="Calibri" panose="020F0502020204030204"/>
                <a:cs typeface="Calibri" panose="020F0502020204030204"/>
              </a:rPr>
              <a:t>) :-  it is used to create a buffered character output stream that uses the default size for an output buffer.</a:t>
            </a:r>
          </a:p>
          <a:p>
            <a:r>
              <a:rPr lang="en-GB" sz="1200" dirty="0" err="1">
                <a:ea typeface="Calibri" panose="020F0502020204030204"/>
                <a:cs typeface="Calibri" panose="020F0502020204030204"/>
              </a:rPr>
              <a:t>BufferedWriter</a:t>
            </a:r>
            <a:r>
              <a:rPr lang="en-GB" sz="1200" dirty="0">
                <a:ea typeface="Calibri" panose="020F0502020204030204"/>
                <a:cs typeface="Calibri" panose="020F0502020204030204"/>
              </a:rPr>
              <a:t>(Writer </a:t>
            </a:r>
            <a:r>
              <a:rPr lang="en-GB" sz="1200" dirty="0" err="1">
                <a:ea typeface="Calibri" panose="020F0502020204030204"/>
                <a:cs typeface="Calibri" panose="020F0502020204030204"/>
              </a:rPr>
              <a:t>wr</a:t>
            </a:r>
            <a:r>
              <a:rPr lang="en-GB" sz="1200" dirty="0">
                <a:ea typeface="Calibri" panose="020F0502020204030204"/>
                <a:cs typeface="Calibri" panose="020F0502020204030204"/>
              </a:rPr>
              <a:t>, int size) :- </a:t>
            </a:r>
            <a:r>
              <a:rPr lang="en-GB" sz="1200" dirty="0">
                <a:ea typeface="+mn-lt"/>
                <a:cs typeface="+mn-lt"/>
              </a:rPr>
              <a:t>it is used to create a buffered character output stream that uses the specified size for an output buffer.</a:t>
            </a:r>
            <a:endParaRPr lang="en-GB" sz="1200" dirty="0">
              <a:solidFill>
                <a:srgbClr val="808080"/>
              </a:solidFill>
              <a:ea typeface="+mn-lt"/>
              <a:cs typeface="+mn-lt"/>
            </a:endParaRPr>
          </a:p>
          <a:p>
            <a:pPr marL="0" indent="0">
              <a:buNone/>
            </a:pPr>
            <a:endParaRPr lang="en-GB" sz="1200" dirty="0">
              <a:ea typeface="Calibri" panose="020F0502020204030204"/>
              <a:cs typeface="Calibri" panose="020F0502020204030204"/>
            </a:endParaRPr>
          </a:p>
          <a:p>
            <a:pPr marL="0" indent="0">
              <a:buNone/>
            </a:pPr>
            <a:r>
              <a:rPr lang="en-GB" sz="1200" dirty="0" err="1">
                <a:ea typeface="Calibri" panose="020F0502020204030204"/>
                <a:cs typeface="Calibri" panose="020F0502020204030204"/>
              </a:rPr>
              <a:t>BufferedWriter</a:t>
            </a:r>
            <a:r>
              <a:rPr lang="en-GB" sz="1200" dirty="0">
                <a:ea typeface="Calibri" panose="020F0502020204030204"/>
                <a:cs typeface="Calibri" panose="020F0502020204030204"/>
              </a:rPr>
              <a:t> methods:</a:t>
            </a:r>
          </a:p>
          <a:p>
            <a:r>
              <a:rPr lang="en-GB" sz="1200" dirty="0" err="1">
                <a:ea typeface="Calibri" panose="020F0502020204030204"/>
                <a:cs typeface="Calibri" panose="020F0502020204030204"/>
              </a:rPr>
              <a:t>newLine</a:t>
            </a:r>
            <a:r>
              <a:rPr lang="en-GB" sz="1200" dirty="0">
                <a:ea typeface="Calibri" panose="020F0502020204030204"/>
                <a:cs typeface="Calibri" panose="020F0502020204030204"/>
              </a:rPr>
              <a:t>() :- it is used to add a new line by writing a line separator.</a:t>
            </a:r>
          </a:p>
          <a:p>
            <a:r>
              <a:rPr lang="en-GB" sz="1200" dirty="0">
                <a:ea typeface="Calibri" panose="020F0502020204030204"/>
                <a:cs typeface="Calibri" panose="020F0502020204030204"/>
              </a:rPr>
              <a:t>write(int c) :- it is used to write a single character.</a:t>
            </a:r>
          </a:p>
          <a:p>
            <a:r>
              <a:rPr lang="en-GB" sz="1200" dirty="0">
                <a:ea typeface="Calibri" panose="020F0502020204030204"/>
                <a:cs typeface="Calibri" panose="020F0502020204030204"/>
              </a:rPr>
              <a:t>close() :- it is used to close the input stream.</a:t>
            </a:r>
          </a:p>
          <a:p>
            <a:pPr marL="0" indent="0">
              <a:buNone/>
            </a:pPr>
            <a:r>
              <a:rPr lang="en-GB" sz="1200" dirty="0">
                <a:ea typeface="Calibri" panose="020F0502020204030204"/>
                <a:cs typeface="Calibri" panose="020F0502020204030204"/>
              </a:rPr>
              <a:t>Class activity 8A – let's see how to use a Buffered Writer</a:t>
            </a:r>
          </a:p>
          <a:p>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3091687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D559-2977-B252-EA59-49D69C8E34A7}"/>
              </a:ext>
            </a:extLst>
          </p:cNvPr>
          <p:cNvSpPr>
            <a:spLocks noGrp="1"/>
          </p:cNvSpPr>
          <p:nvPr>
            <p:ph type="title"/>
          </p:nvPr>
        </p:nvSpPr>
        <p:spPr/>
        <p:txBody>
          <a:bodyPr/>
          <a:lstStyle/>
          <a:p>
            <a:pPr algn="ctr"/>
            <a:r>
              <a:rPr lang="en-GB" b="1" dirty="0">
                <a:solidFill>
                  <a:schemeClr val="accent6"/>
                </a:solidFill>
                <a:ea typeface="+mj-lt"/>
                <a:cs typeface="+mj-lt"/>
              </a:rPr>
              <a:t>Java files and IO cont.</a:t>
            </a:r>
            <a:endParaRPr lang="en-GB" dirty="0">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FFBE7890-BD5A-76BF-CCCF-5CA7B11FB33D}"/>
              </a:ext>
            </a:extLst>
          </p:cNvPr>
          <p:cNvSpPr>
            <a:spLocks noGrp="1"/>
          </p:cNvSpPr>
          <p:nvPr>
            <p:ph idx="1"/>
          </p:nvPr>
        </p:nvSpPr>
        <p:spPr/>
        <p:txBody>
          <a:bodyPr vert="horz" lIns="91440" tIns="45720" rIns="91440" bIns="45720" rtlCol="0" anchor="t">
            <a:normAutofit lnSpcReduction="10000"/>
          </a:bodyPr>
          <a:lstStyle/>
          <a:p>
            <a:pPr>
              <a:buFont typeface="Arial"/>
              <a:buChar char="•"/>
            </a:pPr>
            <a:r>
              <a:rPr lang="en-GB" sz="1200" dirty="0">
                <a:ea typeface="Calibri" panose="020F0502020204030204"/>
                <a:cs typeface="Calibri" panose="020F0502020204030204"/>
              </a:rPr>
              <a:t>What is java File class? :-  the File class represent a file or directory path on the filesystem. It provides methods for manipulating file and directory path, as well as querying file attributes such as readability, writability etc. </a:t>
            </a:r>
          </a:p>
          <a:p>
            <a:r>
              <a:rPr lang="en-GB" sz="1200" dirty="0">
                <a:ea typeface="Calibri" panose="020F0502020204030204"/>
                <a:cs typeface="Calibri" panose="020F0502020204030204"/>
              </a:rPr>
              <a:t>It is an abstract representation of file and directory pathname. A pathname can be either absolute or relative.</a:t>
            </a:r>
          </a:p>
          <a:p>
            <a:pPr>
              <a:buFont typeface="Arial"/>
              <a:buChar char="•"/>
            </a:pPr>
            <a:r>
              <a:rPr lang="en-GB" sz="1200" dirty="0">
                <a:ea typeface="Calibri" panose="020F0502020204030204"/>
                <a:cs typeface="Calibri" panose="020F0502020204030204"/>
              </a:rPr>
              <a:t>Tasks you can perform using the File class :</a:t>
            </a:r>
          </a:p>
          <a:p>
            <a:pPr marL="0" indent="0">
              <a:buNone/>
            </a:pPr>
            <a:r>
              <a:rPr lang="en-GB" sz="1200" dirty="0">
                <a:ea typeface="Calibri" panose="020F0502020204030204"/>
                <a:cs typeface="Calibri" panose="020F0502020204030204"/>
              </a:rPr>
              <a:t>1.  creating and deleting Files/Directories :- the </a:t>
            </a:r>
            <a:r>
              <a:rPr lang="en-GB" sz="1200" dirty="0" err="1">
                <a:ea typeface="Calibri" panose="020F0502020204030204"/>
                <a:cs typeface="Calibri" panose="020F0502020204030204"/>
              </a:rPr>
              <a:t>createNewFile</a:t>
            </a:r>
            <a:r>
              <a:rPr lang="en-GB" sz="1200" dirty="0">
                <a:ea typeface="Calibri" panose="020F0502020204030204"/>
                <a:cs typeface="Calibri" panose="020F0502020204030204"/>
              </a:rPr>
              <a:t>() method can be used to create new file, while the </a:t>
            </a:r>
            <a:r>
              <a:rPr lang="en-GB" sz="1200" dirty="0" err="1">
                <a:ea typeface="Calibri" panose="020F0502020204030204"/>
                <a:cs typeface="Calibri" panose="020F0502020204030204"/>
              </a:rPr>
              <a:t>mkdir</a:t>
            </a:r>
            <a:r>
              <a:rPr lang="en-GB" sz="1200" dirty="0">
                <a:ea typeface="Calibri" panose="020F0502020204030204"/>
                <a:cs typeface="Calibri" panose="020F0502020204030204"/>
              </a:rPr>
              <a:t>() method can be used to create new directory and delete() is used to delete a file or directory.</a:t>
            </a:r>
          </a:p>
          <a:p>
            <a:pPr marL="0" indent="0">
              <a:buNone/>
            </a:pPr>
            <a:r>
              <a:rPr lang="en-GB" sz="1200" dirty="0">
                <a:ea typeface="Calibri" panose="020F0502020204030204"/>
                <a:cs typeface="Calibri" panose="020F0502020204030204"/>
              </a:rPr>
              <a:t>2. navigating the file system :- File class provide methods like List() and </a:t>
            </a:r>
            <a:r>
              <a:rPr lang="en-GB" sz="1200" dirty="0" err="1">
                <a:ea typeface="Calibri" panose="020F0502020204030204"/>
                <a:cs typeface="Calibri" panose="020F0502020204030204"/>
              </a:rPr>
              <a:t>ListFiles</a:t>
            </a:r>
            <a:r>
              <a:rPr lang="en-GB" sz="1200" dirty="0">
                <a:ea typeface="Calibri" panose="020F0502020204030204"/>
                <a:cs typeface="Calibri" panose="020F0502020204030204"/>
              </a:rPr>
              <a:t>() to retrieve the content of a directory and </a:t>
            </a:r>
            <a:r>
              <a:rPr lang="en-GB" sz="1200" dirty="0" err="1">
                <a:ea typeface="Calibri" panose="020F0502020204030204"/>
                <a:cs typeface="Calibri" panose="020F0502020204030204"/>
              </a:rPr>
              <a:t>getParent</a:t>
            </a:r>
            <a:r>
              <a:rPr lang="en-GB" sz="1200" dirty="0">
                <a:ea typeface="Calibri" panose="020F0502020204030204"/>
                <a:cs typeface="Calibri" panose="020F0502020204030204"/>
              </a:rPr>
              <a:t>() to get the parent directory of a file.</a:t>
            </a:r>
          </a:p>
          <a:p>
            <a:pPr marL="0" indent="0">
              <a:buNone/>
            </a:pPr>
            <a:r>
              <a:rPr lang="en-GB" sz="1200" dirty="0">
                <a:ea typeface="Calibri" panose="020F0502020204030204"/>
                <a:cs typeface="Calibri" panose="020F0502020204030204"/>
              </a:rPr>
              <a:t>3. file information:- you can obtain information about a file such as its name, path, size and last modified timestamp using methods like </a:t>
            </a:r>
            <a:r>
              <a:rPr lang="en-GB" sz="1200" dirty="0" err="1">
                <a:ea typeface="Calibri" panose="020F0502020204030204"/>
                <a:cs typeface="Calibri" panose="020F0502020204030204"/>
              </a:rPr>
              <a:t>getName</a:t>
            </a:r>
            <a:r>
              <a:rPr lang="en-GB" sz="1200" dirty="0">
                <a:ea typeface="Calibri" panose="020F0502020204030204"/>
                <a:cs typeface="Calibri" panose="020F0502020204030204"/>
              </a:rPr>
              <a:t>(), </a:t>
            </a:r>
            <a:r>
              <a:rPr lang="en-GB" sz="1200" dirty="0" err="1">
                <a:ea typeface="Calibri" panose="020F0502020204030204"/>
                <a:cs typeface="Calibri" panose="020F0502020204030204"/>
              </a:rPr>
              <a:t>getPath</a:t>
            </a:r>
            <a:r>
              <a:rPr lang="en-GB" sz="1200" dirty="0">
                <a:ea typeface="Calibri" panose="020F0502020204030204"/>
                <a:cs typeface="Calibri" panose="020F0502020204030204"/>
              </a:rPr>
              <a:t>(), length() and </a:t>
            </a:r>
            <a:r>
              <a:rPr lang="en-GB" sz="1200" dirty="0" err="1">
                <a:ea typeface="Calibri" panose="020F0502020204030204"/>
                <a:cs typeface="Calibri" panose="020F0502020204030204"/>
              </a:rPr>
              <a:t>lastModified</a:t>
            </a:r>
            <a:r>
              <a:rPr lang="en-GB" sz="1200" dirty="0">
                <a:ea typeface="Calibri" panose="020F0502020204030204"/>
                <a:cs typeface="Calibri" panose="020F0502020204030204"/>
              </a:rPr>
              <a:t>().</a:t>
            </a:r>
          </a:p>
          <a:p>
            <a:pPr marL="0" indent="0">
              <a:buNone/>
            </a:pPr>
            <a:r>
              <a:rPr lang="en-GB" sz="1200" dirty="0">
                <a:ea typeface="Calibri" panose="020F0502020204030204"/>
                <a:cs typeface="Calibri" panose="020F0502020204030204"/>
              </a:rPr>
              <a:t>4. file attributes :- you can check various attributes of a file, such as if it exists, is it a directory, is readable or is writeable using methods like exists(), </a:t>
            </a:r>
            <a:r>
              <a:rPr lang="en-GB" sz="1200" dirty="0" err="1">
                <a:ea typeface="Calibri" panose="020F0502020204030204"/>
                <a:cs typeface="Calibri" panose="020F0502020204030204"/>
              </a:rPr>
              <a:t>isDirectory</a:t>
            </a:r>
            <a:r>
              <a:rPr lang="en-GB" sz="1200" dirty="0">
                <a:ea typeface="Calibri" panose="020F0502020204030204"/>
                <a:cs typeface="Calibri" panose="020F0502020204030204"/>
              </a:rPr>
              <a:t>(), </a:t>
            </a:r>
            <a:r>
              <a:rPr lang="en-GB" sz="1200" dirty="0" err="1">
                <a:ea typeface="Calibri" panose="020F0502020204030204"/>
                <a:cs typeface="Calibri" panose="020F0502020204030204"/>
              </a:rPr>
              <a:t>canRead</a:t>
            </a:r>
            <a:r>
              <a:rPr lang="en-GB" sz="1200" dirty="0">
                <a:ea typeface="Calibri" panose="020F0502020204030204"/>
                <a:cs typeface="Calibri" panose="020F0502020204030204"/>
              </a:rPr>
              <a:t>(), </a:t>
            </a:r>
            <a:r>
              <a:rPr lang="en-GB" sz="1200" dirty="0" err="1">
                <a:ea typeface="Calibri" panose="020F0502020204030204"/>
                <a:cs typeface="Calibri" panose="020F0502020204030204"/>
              </a:rPr>
              <a:t>canWrite</a:t>
            </a:r>
            <a:r>
              <a:rPr lang="en-GB" sz="1200" dirty="0">
                <a:ea typeface="Calibri" panose="020F0502020204030204"/>
                <a:cs typeface="Calibri" panose="020F0502020204030204"/>
              </a:rPr>
              <a:t>().</a:t>
            </a:r>
          </a:p>
          <a:p>
            <a:pPr marL="0" indent="0">
              <a:buNone/>
            </a:pPr>
            <a:r>
              <a:rPr lang="en-GB" sz="1200" dirty="0">
                <a:ea typeface="Calibri" panose="020F0502020204030204"/>
                <a:cs typeface="Calibri" panose="020F0502020204030204"/>
              </a:rPr>
              <a:t>5. file manipulation :- File class also provides methods for re-naming files </a:t>
            </a:r>
            <a:r>
              <a:rPr lang="en-GB" sz="1200" dirty="0" err="1">
                <a:ea typeface="Calibri" panose="020F0502020204030204"/>
                <a:cs typeface="Calibri" panose="020F0502020204030204"/>
              </a:rPr>
              <a:t>reNameTo</a:t>
            </a:r>
            <a:r>
              <a:rPr lang="en-GB" sz="1200" dirty="0">
                <a:ea typeface="Calibri" panose="020F0502020204030204"/>
                <a:cs typeface="Calibri" panose="020F0502020204030204"/>
              </a:rPr>
              <a:t>(), changing file permission </a:t>
            </a:r>
            <a:r>
              <a:rPr lang="en-GB" sz="1200" dirty="0" err="1">
                <a:ea typeface="Calibri" panose="020F0502020204030204"/>
                <a:cs typeface="Calibri" panose="020F0502020204030204"/>
              </a:rPr>
              <a:t>setReadable</a:t>
            </a:r>
            <a:r>
              <a:rPr lang="en-GB" sz="1200" dirty="0">
                <a:ea typeface="Calibri" panose="020F0502020204030204"/>
                <a:cs typeface="Calibri" panose="020F0502020204030204"/>
              </a:rPr>
              <a:t>(), </a:t>
            </a:r>
            <a:r>
              <a:rPr lang="en-GB" sz="1200" dirty="0" err="1">
                <a:ea typeface="Calibri" panose="020F0502020204030204"/>
                <a:cs typeface="Calibri" panose="020F0502020204030204"/>
              </a:rPr>
              <a:t>setWritable</a:t>
            </a:r>
            <a:r>
              <a:rPr lang="en-GB" sz="1200" dirty="0">
                <a:ea typeface="Calibri" panose="020F0502020204030204"/>
                <a:cs typeface="Calibri" panose="020F0502020204030204"/>
              </a:rPr>
              <a:t>() and more.</a:t>
            </a:r>
          </a:p>
          <a:p>
            <a:pPr marL="0" indent="0">
              <a:buNone/>
            </a:pPr>
            <a:r>
              <a:rPr lang="en-GB" sz="1200" dirty="0">
                <a:ea typeface="Calibri" panose="020F0502020204030204"/>
                <a:cs typeface="Calibri" panose="020F0502020204030204"/>
              </a:rPr>
              <a:t>Constructors :</a:t>
            </a:r>
          </a:p>
          <a:p>
            <a:pPr marL="0" indent="0">
              <a:buNone/>
            </a:pPr>
            <a:r>
              <a:rPr lang="en-GB" sz="1200" dirty="0">
                <a:ea typeface="Calibri" panose="020F0502020204030204"/>
                <a:cs typeface="Calibri" panose="020F0502020204030204"/>
              </a:rPr>
              <a:t>File(File parent, String child) :- it creates a new file instance from a parent abstract pathname and a child pathname string.</a:t>
            </a:r>
          </a:p>
          <a:p>
            <a:pPr marL="0" indent="0">
              <a:buNone/>
            </a:pPr>
            <a:r>
              <a:rPr lang="en-GB" sz="1200" dirty="0">
                <a:ea typeface="Calibri" panose="020F0502020204030204"/>
                <a:cs typeface="Calibri" panose="020F0502020204030204"/>
              </a:rPr>
              <a:t>File(String pathname) :- it creates a new file instance by converting the given pathname string into an abstract pathname.</a:t>
            </a:r>
          </a:p>
          <a:p>
            <a:pPr marL="0" indent="0">
              <a:buNone/>
            </a:pPr>
            <a:r>
              <a:rPr lang="en-GB" sz="1200" dirty="0">
                <a:ea typeface="Calibri" panose="020F0502020204030204"/>
                <a:cs typeface="Calibri" panose="020F0502020204030204"/>
              </a:rPr>
              <a:t>File(URL </a:t>
            </a:r>
            <a:r>
              <a:rPr lang="en-GB" sz="1200" err="1">
                <a:ea typeface="Calibri" panose="020F0502020204030204"/>
                <a:cs typeface="Calibri" panose="020F0502020204030204"/>
              </a:rPr>
              <a:t>url</a:t>
            </a:r>
            <a:r>
              <a:rPr lang="en-GB" sz="1200" dirty="0">
                <a:ea typeface="Calibri" panose="020F0502020204030204"/>
                <a:cs typeface="Calibri" panose="020F0502020204030204"/>
              </a:rPr>
              <a:t>) :-  it creates a new file instance by converting the given file: URI into an abstract pathname.</a:t>
            </a:r>
          </a:p>
          <a:p>
            <a:pPr marL="0" indent="0">
              <a:buNone/>
            </a:pPr>
            <a:r>
              <a:rPr lang="en-GB" sz="1200" dirty="0">
                <a:ea typeface="Calibri" panose="020F0502020204030204"/>
                <a:cs typeface="Calibri" panose="020F0502020204030204"/>
              </a:rPr>
              <a:t>Class activity 9A – let’s see how to use File class to create a new file and delete an already created file</a:t>
            </a:r>
          </a:p>
        </p:txBody>
      </p:sp>
    </p:spTree>
    <p:extLst>
      <p:ext uri="{BB962C8B-B14F-4D97-AF65-F5344CB8AC3E}">
        <p14:creationId xmlns:p14="http://schemas.microsoft.com/office/powerpoint/2010/main" val="351142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32ED-E447-4864-DEA3-CF9D25CB2CB5}"/>
              </a:ext>
            </a:extLst>
          </p:cNvPr>
          <p:cNvSpPr>
            <a:spLocks noGrp="1"/>
          </p:cNvSpPr>
          <p:nvPr>
            <p:ph type="title"/>
          </p:nvPr>
        </p:nvSpPr>
        <p:spPr/>
        <p:txBody>
          <a:bodyPr/>
          <a:lstStyle/>
          <a:p>
            <a:pPr algn="ctr"/>
            <a:r>
              <a:rPr lang="en-GB" b="1" dirty="0">
                <a:solidFill>
                  <a:schemeClr val="accent6"/>
                </a:solidFill>
                <a:ea typeface="+mj-lt"/>
                <a:cs typeface="+mj-lt"/>
              </a:rPr>
              <a:t>Java files and IO cont.</a:t>
            </a:r>
            <a:endParaRPr lang="en-GB" dirty="0">
              <a:solidFill>
                <a:schemeClr val="accent6"/>
              </a:solidFill>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BB1BEA07-85B4-1E89-49F2-F62B4EBE208E}"/>
              </a:ext>
            </a:extLst>
          </p:cNvPr>
          <p:cNvSpPr>
            <a:spLocks noGrp="1"/>
          </p:cNvSpPr>
          <p:nvPr>
            <p:ph idx="1"/>
          </p:nvPr>
        </p:nvSpPr>
        <p:spPr/>
        <p:txBody>
          <a:bodyPr vert="horz" lIns="91440" tIns="45720" rIns="91440" bIns="45720" rtlCol="0" anchor="t">
            <a:normAutofit fontScale="85000" lnSpcReduction="20000"/>
          </a:bodyPr>
          <a:lstStyle/>
          <a:p>
            <a:r>
              <a:rPr lang="en-GB" sz="1200" dirty="0">
                <a:ea typeface="Calibri" panose="020F0502020204030204"/>
                <a:cs typeface="Calibri" panose="020F0502020204030204"/>
              </a:rPr>
              <a:t>What is the java </a:t>
            </a:r>
            <a:r>
              <a:rPr lang="en-GB" sz="1200" dirty="0" err="1">
                <a:ea typeface="Calibri" panose="020F0502020204030204"/>
                <a:cs typeface="Calibri" panose="020F0502020204030204"/>
              </a:rPr>
              <a:t>ByteArrayOutputStream</a:t>
            </a:r>
            <a:r>
              <a:rPr lang="en-GB" sz="1200" dirty="0">
                <a:ea typeface="Calibri" panose="020F0502020204030204"/>
                <a:cs typeface="Calibri" panose="020F0502020204030204"/>
              </a:rPr>
              <a:t> class? :- is a class in java that provides an output stream that writes data to a byte array. It is a sub-class of the </a:t>
            </a:r>
            <a:r>
              <a:rPr lang="en-GB" sz="1200" dirty="0" err="1">
                <a:ea typeface="Calibri" panose="020F0502020204030204"/>
                <a:cs typeface="Calibri" panose="020F0502020204030204"/>
              </a:rPr>
              <a:t>OutputStream</a:t>
            </a:r>
            <a:r>
              <a:rPr lang="en-GB" sz="1200" dirty="0">
                <a:ea typeface="Calibri" panose="020F0502020204030204"/>
                <a:cs typeface="Calibri" panose="020F0502020204030204"/>
              </a:rPr>
              <a:t> which means it can be used anywhere an output stream is expected. The </a:t>
            </a:r>
            <a:r>
              <a:rPr lang="en-GB" sz="1200" dirty="0" err="1">
                <a:ea typeface="+mn-lt"/>
                <a:cs typeface="+mn-lt"/>
              </a:rPr>
              <a:t>ByteArrayOutputStream</a:t>
            </a:r>
            <a:r>
              <a:rPr lang="en-GB" sz="1200" dirty="0">
                <a:ea typeface="+mn-lt"/>
                <a:cs typeface="+mn-lt"/>
              </a:rPr>
              <a:t> holds a copy of a data and </a:t>
            </a:r>
            <a:r>
              <a:rPr lang="en-GB" sz="1200" dirty="0" err="1">
                <a:ea typeface="+mn-lt"/>
                <a:cs typeface="+mn-lt"/>
              </a:rPr>
              <a:t>forword</a:t>
            </a:r>
            <a:r>
              <a:rPr lang="en-GB" sz="1200" dirty="0">
                <a:ea typeface="+mn-lt"/>
                <a:cs typeface="+mn-lt"/>
              </a:rPr>
              <a:t> it to multiple streams.</a:t>
            </a:r>
            <a:endParaRPr lang="en-US" dirty="0">
              <a:ea typeface="Calibri" panose="020F0502020204030204"/>
              <a:cs typeface="Calibri" panose="020F0502020204030204"/>
            </a:endParaRPr>
          </a:p>
          <a:p>
            <a:pPr marL="0" indent="0">
              <a:buNone/>
            </a:pPr>
            <a:endParaRPr lang="en-GB" sz="1200" dirty="0">
              <a:ea typeface="Calibri" panose="020F0502020204030204"/>
              <a:cs typeface="Calibri" panose="020F0502020204030204"/>
            </a:endParaRPr>
          </a:p>
          <a:p>
            <a:pPr marL="0" indent="0">
              <a:buNone/>
            </a:pPr>
            <a:r>
              <a:rPr lang="en-GB" sz="1200" dirty="0">
                <a:ea typeface="Calibri" panose="020F0502020204030204"/>
                <a:cs typeface="Calibri" panose="020F0502020204030204"/>
              </a:rPr>
              <a:t>Why you should use </a:t>
            </a:r>
            <a:r>
              <a:rPr lang="en-GB" sz="1200" dirty="0" err="1">
                <a:ea typeface="Calibri" panose="020F0502020204030204"/>
                <a:cs typeface="Calibri" panose="020F0502020204030204"/>
              </a:rPr>
              <a:t>ByteArrayOutputStream</a:t>
            </a:r>
            <a:r>
              <a:rPr lang="en-GB" sz="1200" dirty="0">
                <a:ea typeface="Calibri" panose="020F0502020204030204"/>
                <a:cs typeface="Calibri" panose="020F0502020204030204"/>
              </a:rPr>
              <a:t>?:</a:t>
            </a:r>
          </a:p>
          <a:p>
            <a:pPr marL="0" indent="0">
              <a:buNone/>
            </a:pPr>
            <a:r>
              <a:rPr lang="en-GB" sz="1200" dirty="0">
                <a:ea typeface="Calibri" panose="020F0502020204030204"/>
                <a:cs typeface="Calibri" panose="020F0502020204030204"/>
              </a:rPr>
              <a:t>1.  Writing to byte array :- the </a:t>
            </a:r>
            <a:r>
              <a:rPr lang="en-GB" sz="1200" dirty="0" err="1">
                <a:ea typeface="Calibri" panose="020F0502020204030204"/>
                <a:cs typeface="Calibri" panose="020F0502020204030204"/>
              </a:rPr>
              <a:t>ByteArrayOutputStream</a:t>
            </a:r>
            <a:r>
              <a:rPr lang="en-GB" sz="1200" dirty="0">
                <a:ea typeface="Calibri" panose="020F0502020204030204"/>
                <a:cs typeface="Calibri" panose="020F0502020204030204"/>
              </a:rPr>
              <a:t> allows you to write data to an internal byte array, as data are written in the stream it is stored in the byte array.</a:t>
            </a:r>
          </a:p>
          <a:p>
            <a:pPr marL="0" indent="0">
              <a:buNone/>
            </a:pPr>
            <a:r>
              <a:rPr lang="en-GB" sz="1200" dirty="0">
                <a:ea typeface="Calibri" panose="020F0502020204030204"/>
                <a:cs typeface="Calibri" panose="020F0502020204030204"/>
              </a:rPr>
              <a:t>2. Dynamic re-sizing :- it automatically resize the byte array to accommodate more data which makes it more convenient to handle variable </a:t>
            </a:r>
            <a:r>
              <a:rPr lang="en-GB" sz="1200" dirty="0" err="1">
                <a:ea typeface="Calibri" panose="020F0502020204030204"/>
                <a:cs typeface="Calibri" panose="020F0502020204030204"/>
              </a:rPr>
              <a:t>amout</a:t>
            </a:r>
            <a:r>
              <a:rPr lang="en-GB" sz="1200" dirty="0">
                <a:ea typeface="Calibri" panose="020F0502020204030204"/>
                <a:cs typeface="Calibri" panose="020F0502020204030204"/>
              </a:rPr>
              <a:t> of output data.</a:t>
            </a:r>
          </a:p>
          <a:p>
            <a:pPr marL="0" indent="0">
              <a:buNone/>
            </a:pPr>
            <a:r>
              <a:rPr lang="en-GB" sz="1200" dirty="0">
                <a:ea typeface="Calibri" panose="020F0502020204030204"/>
                <a:cs typeface="Calibri" panose="020F0502020204030204"/>
              </a:rPr>
              <a:t>3. Retrieving data :- you can retrieve the data written to the </a:t>
            </a:r>
            <a:r>
              <a:rPr lang="en-GB" sz="1200" err="1">
                <a:ea typeface="Calibri" panose="020F0502020204030204"/>
                <a:cs typeface="Calibri" panose="020F0502020204030204"/>
              </a:rPr>
              <a:t>ByteArrayOutputStream</a:t>
            </a:r>
            <a:r>
              <a:rPr lang="en-GB" sz="1200" dirty="0">
                <a:ea typeface="Calibri" panose="020F0502020204030204"/>
                <a:cs typeface="Calibri" panose="020F0502020204030204"/>
              </a:rPr>
              <a:t> using the </a:t>
            </a:r>
            <a:r>
              <a:rPr lang="en-GB" sz="1200" err="1">
                <a:ea typeface="Calibri" panose="020F0502020204030204"/>
                <a:cs typeface="Calibri" panose="020F0502020204030204"/>
              </a:rPr>
              <a:t>toByteArray</a:t>
            </a:r>
            <a:r>
              <a:rPr lang="en-GB" sz="1200" dirty="0">
                <a:ea typeface="Calibri" panose="020F0502020204030204"/>
                <a:cs typeface="Calibri" panose="020F0502020204030204"/>
              </a:rPr>
              <a:t>() method which is useful for capturing output generated during a process.</a:t>
            </a:r>
          </a:p>
          <a:p>
            <a:pPr marL="0" indent="0">
              <a:buNone/>
            </a:pPr>
            <a:endParaRPr lang="en-GB" sz="1200" dirty="0">
              <a:ea typeface="Calibri" panose="020F0502020204030204"/>
              <a:cs typeface="Calibri" panose="020F0502020204030204"/>
            </a:endParaRPr>
          </a:p>
          <a:p>
            <a:pPr marL="0" indent="0">
              <a:buNone/>
            </a:pPr>
            <a:r>
              <a:rPr lang="en-GB" sz="1200" dirty="0">
                <a:ea typeface="Calibri" panose="020F0502020204030204"/>
                <a:cs typeface="Calibri" panose="020F0502020204030204"/>
              </a:rPr>
              <a:t>The </a:t>
            </a:r>
            <a:r>
              <a:rPr lang="en-GB" sz="1200" dirty="0" err="1">
                <a:ea typeface="Calibri" panose="020F0502020204030204"/>
                <a:cs typeface="Calibri" panose="020F0502020204030204"/>
              </a:rPr>
              <a:t>ByteArrayOutputStream</a:t>
            </a:r>
            <a:r>
              <a:rPr lang="en-GB" sz="1200" dirty="0">
                <a:ea typeface="Calibri" panose="020F0502020204030204"/>
                <a:cs typeface="Calibri" panose="020F0502020204030204"/>
              </a:rPr>
              <a:t> is commonly used in java for various purposes such as capturing output for testing purposes, generating byte arrays and buffering data in memory for writing it to a file. </a:t>
            </a:r>
          </a:p>
          <a:p>
            <a:pPr marL="0" indent="0">
              <a:buNone/>
            </a:pPr>
            <a:r>
              <a:rPr lang="en-GB" sz="1200" dirty="0">
                <a:ea typeface="Calibri" panose="020F0502020204030204"/>
                <a:cs typeface="Calibri" panose="020F0502020204030204"/>
              </a:rPr>
              <a:t>Constructor :</a:t>
            </a:r>
          </a:p>
          <a:p>
            <a:pPr marL="0" indent="0">
              <a:buNone/>
            </a:pPr>
            <a:r>
              <a:rPr lang="en-GB" sz="1200" dirty="0" err="1">
                <a:ea typeface="Calibri" panose="020F0502020204030204"/>
                <a:cs typeface="Calibri" panose="020F0502020204030204"/>
              </a:rPr>
              <a:t>ByteArrayOutputStream</a:t>
            </a:r>
            <a:r>
              <a:rPr lang="en-GB" sz="1200" dirty="0">
                <a:ea typeface="Calibri" panose="020F0502020204030204"/>
                <a:cs typeface="Calibri" panose="020F0502020204030204"/>
              </a:rPr>
              <a:t>() :- creates a new byte array output stream.</a:t>
            </a:r>
          </a:p>
          <a:p>
            <a:pPr marL="0" indent="0">
              <a:buNone/>
            </a:pPr>
            <a:r>
              <a:rPr lang="en-GB" sz="1200" dirty="0" err="1">
                <a:ea typeface="+mn-lt"/>
                <a:cs typeface="+mn-lt"/>
              </a:rPr>
              <a:t>ByteArrayOutputStream</a:t>
            </a:r>
            <a:r>
              <a:rPr lang="en-GB" sz="1200" dirty="0">
                <a:ea typeface="+mn-lt"/>
                <a:cs typeface="+mn-lt"/>
              </a:rPr>
              <a:t> methods:</a:t>
            </a:r>
          </a:p>
          <a:p>
            <a:pPr marL="171450" indent="-171450"/>
            <a:r>
              <a:rPr lang="en-GB" sz="1200" dirty="0">
                <a:ea typeface="+mn-lt"/>
                <a:cs typeface="+mn-lt"/>
              </a:rPr>
              <a:t>size() -- it is used to returned the current size of the buffer.</a:t>
            </a:r>
          </a:p>
          <a:p>
            <a:pPr marL="171450" indent="-171450"/>
            <a:r>
              <a:rPr lang="en-GB" sz="1200" dirty="0" err="1">
                <a:ea typeface="+mn-lt"/>
                <a:cs typeface="+mn-lt"/>
              </a:rPr>
              <a:t>toByteArray</a:t>
            </a:r>
            <a:r>
              <a:rPr lang="en-GB" sz="1200" dirty="0">
                <a:ea typeface="+mn-lt"/>
                <a:cs typeface="+mn-lt"/>
              </a:rPr>
              <a:t>() -- it is used to create a newly allocated byte array.</a:t>
            </a:r>
          </a:p>
          <a:p>
            <a:pPr marL="171450" indent="-171450"/>
            <a:r>
              <a:rPr lang="en-GB" sz="1200" dirty="0" err="1">
                <a:ea typeface="+mn-lt"/>
                <a:cs typeface="+mn-lt"/>
              </a:rPr>
              <a:t>toString</a:t>
            </a:r>
            <a:r>
              <a:rPr lang="en-GB" sz="1200" dirty="0">
                <a:ea typeface="+mn-lt"/>
                <a:cs typeface="+mn-lt"/>
              </a:rPr>
              <a:t>() -- it is use to convert the content into a string</a:t>
            </a:r>
          </a:p>
          <a:p>
            <a:pPr marL="171450" indent="-171450"/>
            <a:r>
              <a:rPr lang="en-GB" sz="1200" dirty="0">
                <a:ea typeface="+mn-lt"/>
                <a:cs typeface="+mn-lt"/>
              </a:rPr>
              <a:t>write(int b) -- it is used for writing the byte specified to the byte array output stream.</a:t>
            </a:r>
          </a:p>
          <a:p>
            <a:pPr marL="171450" indent="-171450"/>
            <a:r>
              <a:rPr lang="en-GB" sz="1200" dirty="0" err="1">
                <a:ea typeface="+mn-lt"/>
                <a:cs typeface="+mn-lt"/>
              </a:rPr>
              <a:t>writeTO</a:t>
            </a:r>
            <a:r>
              <a:rPr lang="en-GB" sz="1200" dirty="0">
                <a:ea typeface="+mn-lt"/>
                <a:cs typeface="+mn-lt"/>
              </a:rPr>
              <a:t>(</a:t>
            </a:r>
            <a:r>
              <a:rPr lang="en-GB" sz="1200" dirty="0" err="1">
                <a:ea typeface="+mn-lt"/>
                <a:cs typeface="+mn-lt"/>
              </a:rPr>
              <a:t>OutputStream</a:t>
            </a:r>
            <a:r>
              <a:rPr lang="en-GB" sz="1200" dirty="0">
                <a:ea typeface="+mn-lt"/>
                <a:cs typeface="+mn-lt"/>
              </a:rPr>
              <a:t> out) -- it is used for writing the complete content of a byte array output stream to the specified output stream</a:t>
            </a:r>
          </a:p>
          <a:p>
            <a:pPr marL="171450" indent="-171450"/>
            <a:r>
              <a:rPr lang="en-GB" sz="1200" dirty="0">
                <a:ea typeface="+mn-lt"/>
                <a:cs typeface="+mn-lt"/>
              </a:rPr>
              <a:t>close() -- it is used to close the </a:t>
            </a:r>
            <a:r>
              <a:rPr lang="en-GB" sz="1200" dirty="0" err="1">
                <a:ea typeface="+mn-lt"/>
                <a:cs typeface="+mn-lt"/>
              </a:rPr>
              <a:t>ByteArrayOutputStream</a:t>
            </a:r>
            <a:endParaRPr lang="en-GB" sz="1200" dirty="0">
              <a:ea typeface="+mn-lt"/>
              <a:cs typeface="+mn-lt"/>
            </a:endParaRPr>
          </a:p>
          <a:p>
            <a:pPr marL="0" indent="0">
              <a:buNone/>
            </a:pPr>
            <a:r>
              <a:rPr lang="en-GB" sz="1200">
                <a:ea typeface="+mn-lt"/>
                <a:cs typeface="+mn-lt"/>
              </a:rPr>
              <a:t>Class activity 10A – let's see how to use </a:t>
            </a:r>
            <a:r>
              <a:rPr lang="en-GB" sz="1200" err="1">
                <a:ea typeface="+mn-lt"/>
                <a:cs typeface="+mn-lt"/>
              </a:rPr>
              <a:t>ByteArrayOutputStream</a:t>
            </a:r>
            <a:endParaRPr lang="en-GB" sz="1200">
              <a:ea typeface="+mn-lt"/>
              <a:cs typeface="+mn-lt"/>
            </a:endParaRPr>
          </a:p>
        </p:txBody>
      </p:sp>
    </p:spTree>
    <p:extLst>
      <p:ext uri="{BB962C8B-B14F-4D97-AF65-F5344CB8AC3E}">
        <p14:creationId xmlns:p14="http://schemas.microsoft.com/office/powerpoint/2010/main" val="293418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8257-D1FE-1D93-B690-AC4F9B19DF64}"/>
              </a:ext>
            </a:extLst>
          </p:cNvPr>
          <p:cNvSpPr>
            <a:spLocks noGrp="1"/>
          </p:cNvSpPr>
          <p:nvPr>
            <p:ph type="title"/>
          </p:nvPr>
        </p:nvSpPr>
        <p:spPr/>
        <p:txBody>
          <a:bodyPr/>
          <a:lstStyle/>
          <a:p>
            <a:pPr algn="ctr"/>
            <a:r>
              <a:rPr lang="en-GB" b="1">
                <a:solidFill>
                  <a:schemeClr val="accent6"/>
                </a:solidFill>
                <a:cs typeface="Calibri Light" panose="020F0302020204030204"/>
              </a:rPr>
              <a:t>Java files and IO</a:t>
            </a:r>
          </a:p>
        </p:txBody>
      </p:sp>
      <p:sp>
        <p:nvSpPr>
          <p:cNvPr id="3" name="Content Placeholder 2">
            <a:extLst>
              <a:ext uri="{FF2B5EF4-FFF2-40B4-BE49-F238E27FC236}">
                <a16:creationId xmlns:a16="http://schemas.microsoft.com/office/drawing/2014/main" id="{B6F3DAF6-3393-F52B-6908-0A01F722540C}"/>
              </a:ext>
            </a:extLst>
          </p:cNvPr>
          <p:cNvSpPr>
            <a:spLocks noGrp="1"/>
          </p:cNvSpPr>
          <p:nvPr>
            <p:ph idx="1"/>
          </p:nvPr>
        </p:nvSpPr>
        <p:spPr/>
        <p:txBody>
          <a:bodyPr vert="horz" lIns="91440" tIns="45720" rIns="91440" bIns="45720" rtlCol="0" anchor="t">
            <a:normAutofit/>
          </a:bodyPr>
          <a:lstStyle/>
          <a:p>
            <a:r>
              <a:rPr lang="en-GB" sz="1200" dirty="0">
                <a:cs typeface="Calibri" panose="020F0502020204030204"/>
              </a:rPr>
              <a:t>What is java IO(Input/Output) ? :- it refers to the set of classes and interfaces provided by the java platform for reading and writing data to and from different sources, such as files, streams, network connections etc. Java IO classes are part of the java.io package and are extensively used for handling input and output operations in java programs.</a:t>
            </a:r>
          </a:p>
          <a:p>
            <a:r>
              <a:rPr lang="en-GB" sz="1200" dirty="0">
                <a:cs typeface="Calibri" panose="020F0502020204030204"/>
              </a:rPr>
              <a:t>Key concepts and component to know about java IO :</a:t>
            </a:r>
          </a:p>
          <a:p>
            <a:r>
              <a:rPr lang="en-GB" sz="1200" dirty="0">
                <a:cs typeface="Calibri" panose="020F0502020204030204"/>
              </a:rPr>
              <a:t>Streams :- streams represent a sequence of data elements that can be read from or written to. There are 2 types of streams : 1. input streams for reading data. 2. output streams for writing data. Streams are used for handling byte-oriented input and output.</a:t>
            </a:r>
          </a:p>
          <a:p>
            <a:r>
              <a:rPr lang="en-GB" sz="1200" dirty="0">
                <a:cs typeface="Calibri" panose="020F0502020204030204"/>
              </a:rPr>
              <a:t>Readers and writers :- readers and writers are used for handling character-based input and output. Readers read characters from input streams, while writers write character to output streams. Reader and Writer class are used when dealing with text-based data.</a:t>
            </a:r>
          </a:p>
          <a:p>
            <a:r>
              <a:rPr lang="en-GB" sz="1200" dirty="0">
                <a:cs typeface="Calibri" panose="020F0502020204030204"/>
              </a:rPr>
              <a:t>File I/O :- java provides classes like </a:t>
            </a:r>
            <a:r>
              <a:rPr lang="en-GB" sz="1200" dirty="0" err="1">
                <a:cs typeface="Calibri" panose="020F0502020204030204"/>
              </a:rPr>
              <a:t>FileInputStream</a:t>
            </a:r>
            <a:r>
              <a:rPr lang="en-GB" sz="1200" dirty="0">
                <a:cs typeface="Calibri" panose="020F0502020204030204"/>
              </a:rPr>
              <a:t> and </a:t>
            </a:r>
            <a:r>
              <a:rPr lang="en-GB" sz="1200" dirty="0" err="1">
                <a:cs typeface="Calibri" panose="020F0502020204030204"/>
              </a:rPr>
              <a:t>FileOutputStream</a:t>
            </a:r>
            <a:r>
              <a:rPr lang="en-GB" sz="1200" dirty="0">
                <a:cs typeface="Calibri" panose="020F0502020204030204"/>
              </a:rPr>
              <a:t> for reading from and writing to files in byte-oriented manner, and </a:t>
            </a:r>
            <a:r>
              <a:rPr lang="en-GB" sz="1200" dirty="0" err="1">
                <a:cs typeface="Calibri" panose="020F0502020204030204"/>
              </a:rPr>
              <a:t>FileReader</a:t>
            </a:r>
            <a:r>
              <a:rPr lang="en-GB" sz="1200" dirty="0">
                <a:cs typeface="Calibri" panose="020F0502020204030204"/>
              </a:rPr>
              <a:t> and </a:t>
            </a:r>
            <a:r>
              <a:rPr lang="en-GB" sz="1200" dirty="0" err="1">
                <a:cs typeface="Calibri" panose="020F0502020204030204"/>
              </a:rPr>
              <a:t>FileWriter</a:t>
            </a:r>
            <a:r>
              <a:rPr lang="en-GB" sz="1200" dirty="0">
                <a:cs typeface="Calibri" panose="020F0502020204030204"/>
              </a:rPr>
              <a:t> for reading from and writing to files in character-oriented manner.</a:t>
            </a:r>
          </a:p>
          <a:p>
            <a:r>
              <a:rPr lang="en-GB" sz="1200" dirty="0">
                <a:cs typeface="Calibri" panose="020F0502020204030204"/>
              </a:rPr>
              <a:t>Bytes vs Character streams :- java IO classes are divided into byte-oriented streams(for handling binary data) and character-oriented stream(for handling textual data). Byte streams read/write data as raw bytes, while character streams handles character encoding/decoding which makes them suitable for text-based operations.</a:t>
            </a:r>
          </a:p>
          <a:p>
            <a:r>
              <a:rPr lang="en-GB" sz="1200" dirty="0">
                <a:cs typeface="Calibri" panose="020F0502020204030204"/>
              </a:rPr>
              <a:t>Buffering :- java IO classes often support buffering, where data is read from or written to an intermediate buffer before being transferred to/from the actual source/destination. Buffering can help to reduce performance by reducing the number of actual read/write operations.</a:t>
            </a:r>
          </a:p>
          <a:p>
            <a:r>
              <a:rPr lang="en-GB" sz="1200" dirty="0">
                <a:cs typeface="Calibri" panose="020F0502020204030204"/>
              </a:rPr>
              <a:t>Serialization :- java IO includes mechanism for object serialization and deserialization, allowing objects to be converted into byte streams for storage or transmission and back into objects when needed.</a:t>
            </a:r>
          </a:p>
        </p:txBody>
      </p:sp>
    </p:spTree>
    <p:extLst>
      <p:ext uri="{BB962C8B-B14F-4D97-AF65-F5344CB8AC3E}">
        <p14:creationId xmlns:p14="http://schemas.microsoft.com/office/powerpoint/2010/main" val="390670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3A12-0EB4-2F7F-32E3-8916BCF73A0F}"/>
              </a:ext>
            </a:extLst>
          </p:cNvPr>
          <p:cNvSpPr>
            <a:spLocks noGrp="1"/>
          </p:cNvSpPr>
          <p:nvPr>
            <p:ph type="title"/>
          </p:nvPr>
        </p:nvSpPr>
        <p:spPr/>
        <p:txBody>
          <a:bodyPr/>
          <a:lstStyle/>
          <a:p>
            <a:pPr algn="ctr"/>
            <a:r>
              <a:rPr lang="en-GB" b="1" dirty="0">
                <a:solidFill>
                  <a:schemeClr val="accent6"/>
                </a:solidFill>
                <a:ea typeface="+mj-lt"/>
                <a:cs typeface="+mj-lt"/>
              </a:rPr>
              <a:t>Java files and IO.</a:t>
            </a:r>
            <a:endParaRPr lang="en-GB" dirty="0">
              <a:solidFill>
                <a:schemeClr val="accent6"/>
              </a:solidFill>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272AD009-A2AE-C736-A686-F34E836D49E5}"/>
              </a:ext>
            </a:extLst>
          </p:cNvPr>
          <p:cNvSpPr>
            <a:spLocks noGrp="1"/>
          </p:cNvSpPr>
          <p:nvPr>
            <p:ph idx="1"/>
          </p:nvPr>
        </p:nvSpPr>
        <p:spPr>
          <a:xfrm>
            <a:off x="844296" y="1216025"/>
            <a:ext cx="10509504" cy="4960938"/>
          </a:xfrm>
        </p:spPr>
        <p:txBody>
          <a:bodyPr vert="horz" lIns="91440" tIns="45720" rIns="91440" bIns="45720" rtlCol="0" anchor="t">
            <a:normAutofit fontScale="85000" lnSpcReduction="20000"/>
          </a:bodyPr>
          <a:lstStyle/>
          <a:p>
            <a:r>
              <a:rPr lang="en-GB" sz="1200" dirty="0">
                <a:ea typeface="Calibri" panose="020F0502020204030204"/>
                <a:cs typeface="Calibri" panose="020F0502020204030204"/>
              </a:rPr>
              <a:t>What is java Writer class? :- it is an abstract class for writing character stream, it defines methods for writing characters, arrays of characters and strings. It is the super class of all classes that represents character output streams in java. </a:t>
            </a:r>
          </a:p>
          <a:p>
            <a:r>
              <a:rPr lang="en-GB" sz="1200" dirty="0">
                <a:ea typeface="Calibri" panose="020F0502020204030204"/>
                <a:cs typeface="Calibri" panose="020F0502020204030204"/>
              </a:rPr>
              <a:t>Some important sub-classes of the Writer class includes : 1. </a:t>
            </a:r>
            <a:r>
              <a:rPr lang="en-GB" sz="1200" err="1">
                <a:ea typeface="Calibri" panose="020F0502020204030204"/>
                <a:cs typeface="Calibri" panose="020F0502020204030204"/>
              </a:rPr>
              <a:t>FileWriter</a:t>
            </a:r>
            <a:r>
              <a:rPr lang="en-GB" sz="1200" dirty="0">
                <a:ea typeface="Calibri" panose="020F0502020204030204"/>
                <a:cs typeface="Calibri" panose="020F0502020204030204"/>
              </a:rPr>
              <a:t>. 2. </a:t>
            </a:r>
            <a:r>
              <a:rPr lang="en-GB" sz="1200" err="1">
                <a:ea typeface="Calibri" panose="020F0502020204030204"/>
                <a:cs typeface="Calibri" panose="020F0502020204030204"/>
              </a:rPr>
              <a:t>BufferedWriter</a:t>
            </a:r>
            <a:r>
              <a:rPr lang="en-GB" sz="1200" dirty="0">
                <a:ea typeface="Calibri" panose="020F0502020204030204"/>
                <a:cs typeface="Calibri" panose="020F0502020204030204"/>
              </a:rPr>
              <a:t>. 3. </a:t>
            </a:r>
            <a:r>
              <a:rPr lang="en-GB" sz="1200" err="1">
                <a:ea typeface="Calibri" panose="020F0502020204030204"/>
                <a:cs typeface="Calibri" panose="020F0502020204030204"/>
              </a:rPr>
              <a:t>characterArrayWriter</a:t>
            </a:r>
            <a:r>
              <a:rPr lang="en-GB" sz="1200" dirty="0">
                <a:ea typeface="Calibri" panose="020F0502020204030204"/>
                <a:cs typeface="Calibri" panose="020F0502020204030204"/>
              </a:rPr>
              <a:t>. 4. </a:t>
            </a:r>
            <a:r>
              <a:rPr lang="en-GB" sz="1200" err="1">
                <a:ea typeface="Calibri" panose="020F0502020204030204"/>
                <a:cs typeface="Calibri" panose="020F0502020204030204"/>
              </a:rPr>
              <a:t>StringWriter</a:t>
            </a:r>
            <a:r>
              <a:rPr lang="en-GB" sz="1200" dirty="0">
                <a:ea typeface="Calibri" panose="020F0502020204030204"/>
                <a:cs typeface="Calibri" panose="020F0502020204030204"/>
              </a:rPr>
              <a:t>. This classes provide implementations for writing characters to files, character arrays, strings, and buffered character output streams.</a:t>
            </a:r>
          </a:p>
          <a:p>
            <a:r>
              <a:rPr lang="en-GB" sz="1200" dirty="0">
                <a:ea typeface="Calibri" panose="020F0502020204030204"/>
                <a:cs typeface="Calibri" panose="020F0502020204030204"/>
              </a:rPr>
              <a:t>Constructor :</a:t>
            </a:r>
          </a:p>
          <a:p>
            <a:r>
              <a:rPr lang="en-GB" sz="1200" dirty="0">
                <a:ea typeface="Calibri" panose="020F0502020204030204"/>
                <a:cs typeface="Calibri" panose="020F0502020204030204"/>
              </a:rPr>
              <a:t>Writer() :- it creates a new character-stream writer whose critical sections will synchronized  on the writer itself.</a:t>
            </a:r>
          </a:p>
          <a:p>
            <a:r>
              <a:rPr lang="en-GB" sz="1200" dirty="0">
                <a:ea typeface="Calibri" panose="020F0502020204030204"/>
                <a:cs typeface="Calibri" panose="020F0502020204030204"/>
              </a:rPr>
              <a:t>Writer(Object lock) :- </a:t>
            </a:r>
            <a:r>
              <a:rPr lang="en-GB" sz="1200" dirty="0">
                <a:ea typeface="+mn-lt"/>
                <a:cs typeface="+mn-lt"/>
              </a:rPr>
              <a:t> it creates a new character-stream writer whose critical sections will synchronized  on the writer object.</a:t>
            </a:r>
            <a:endParaRPr lang="en-GB" sz="1200" dirty="0">
              <a:solidFill>
                <a:srgbClr val="808080"/>
              </a:solidFill>
              <a:ea typeface="+mn-lt"/>
              <a:cs typeface="+mn-lt"/>
            </a:endParaRPr>
          </a:p>
          <a:p>
            <a:pPr marL="0" indent="0">
              <a:buNone/>
            </a:pPr>
            <a:r>
              <a:rPr lang="en-GB" sz="1200" dirty="0">
                <a:ea typeface="Calibri" panose="020F0502020204030204"/>
                <a:cs typeface="Calibri" panose="020F0502020204030204"/>
              </a:rPr>
              <a:t>Methods of the Writer class:</a:t>
            </a:r>
          </a:p>
          <a:p>
            <a:r>
              <a:rPr lang="en-GB" sz="1200" dirty="0">
                <a:ea typeface="Calibri" panose="020F0502020204030204"/>
                <a:cs typeface="Calibri" panose="020F0502020204030204"/>
              </a:rPr>
              <a:t>write(char[] c) :- it writes an array of character.</a:t>
            </a:r>
          </a:p>
          <a:p>
            <a:r>
              <a:rPr lang="en-GB" sz="1300" dirty="0">
                <a:ea typeface="+mn-lt"/>
                <a:cs typeface="+mn-lt"/>
              </a:rPr>
              <a:t>write(char[] c, int off, int </a:t>
            </a:r>
            <a:r>
              <a:rPr lang="en-GB" sz="1300" err="1">
                <a:ea typeface="+mn-lt"/>
                <a:cs typeface="+mn-lt"/>
              </a:rPr>
              <a:t>len</a:t>
            </a:r>
            <a:r>
              <a:rPr lang="en-GB" sz="1300" dirty="0">
                <a:ea typeface="+mn-lt"/>
                <a:cs typeface="+mn-lt"/>
              </a:rPr>
              <a:t>) :- it writes a portion of an array class.</a:t>
            </a:r>
            <a:endParaRPr lang="en-GB" sz="1200" dirty="0">
              <a:ea typeface="Calibri" panose="020F0502020204030204"/>
              <a:cs typeface="Calibri" panose="020F0502020204030204"/>
            </a:endParaRPr>
          </a:p>
          <a:p>
            <a:r>
              <a:rPr lang="en-GB" sz="1300" dirty="0">
                <a:ea typeface="+mn-lt"/>
                <a:cs typeface="+mn-lt"/>
              </a:rPr>
              <a:t>write(int c) :- it writes a single character.</a:t>
            </a:r>
            <a:endParaRPr lang="en-GB" sz="1300" dirty="0">
              <a:ea typeface="Calibri" panose="020F0502020204030204"/>
              <a:cs typeface="Calibri" panose="020F0502020204030204"/>
            </a:endParaRPr>
          </a:p>
          <a:p>
            <a:r>
              <a:rPr lang="en-GB" sz="1400" dirty="0">
                <a:ea typeface="+mn-lt"/>
                <a:cs typeface="+mn-lt"/>
              </a:rPr>
              <a:t>write(String c) :- it writes a string.</a:t>
            </a:r>
            <a:endParaRPr lang="en-GB" sz="1300" dirty="0">
              <a:ea typeface="Calibri" panose="020F0502020204030204"/>
              <a:cs typeface="Calibri" panose="020F0502020204030204"/>
            </a:endParaRPr>
          </a:p>
          <a:p>
            <a:r>
              <a:rPr lang="en-GB" sz="1300" dirty="0">
                <a:ea typeface="Calibri" panose="020F0502020204030204"/>
                <a:cs typeface="Calibri" panose="020F0502020204030204"/>
              </a:rPr>
              <a:t>close() :- it closes the stream, flushes it first.</a:t>
            </a:r>
          </a:p>
          <a:p>
            <a:pPr marL="0" indent="0">
              <a:buNone/>
            </a:pPr>
            <a:r>
              <a:rPr lang="en-GB" sz="1300" dirty="0">
                <a:ea typeface="Calibri" panose="020F0502020204030204"/>
                <a:cs typeface="Calibri" panose="020F0502020204030204"/>
              </a:rPr>
              <a:t>Why use the Writer class? :</a:t>
            </a:r>
          </a:p>
          <a:p>
            <a:pPr>
              <a:buFont typeface="Arial"/>
              <a:buChar char="•"/>
            </a:pPr>
            <a:r>
              <a:rPr lang="en-GB" sz="1300" b="1" dirty="0">
                <a:ea typeface="+mn-lt"/>
                <a:cs typeface="+mn-lt"/>
              </a:rPr>
              <a:t>Text Output</a:t>
            </a:r>
            <a:r>
              <a:rPr lang="en-GB" sz="1300" dirty="0">
                <a:ea typeface="+mn-lt"/>
                <a:cs typeface="+mn-lt"/>
              </a:rPr>
              <a:t>: When you need to write text data to a file, network connection, or any other output destination, </a:t>
            </a:r>
            <a:r>
              <a:rPr lang="en-GB" sz="1300" b="1" dirty="0">
                <a:ea typeface="+mn-lt"/>
                <a:cs typeface="+mn-lt"/>
              </a:rPr>
              <a:t>Writer</a:t>
            </a:r>
            <a:r>
              <a:rPr lang="en-GB" sz="1300" dirty="0">
                <a:ea typeface="+mn-lt"/>
                <a:cs typeface="+mn-lt"/>
              </a:rPr>
              <a:t> provides convenient methods for writing character data.</a:t>
            </a:r>
            <a:endParaRPr lang="en-GB" dirty="0">
              <a:cs typeface="Calibri"/>
            </a:endParaRPr>
          </a:p>
          <a:p>
            <a:pPr>
              <a:buFont typeface="Arial"/>
              <a:buChar char="•"/>
            </a:pPr>
            <a:r>
              <a:rPr lang="en-GB" sz="1300" b="1" dirty="0">
                <a:ea typeface="+mn-lt"/>
                <a:cs typeface="+mn-lt"/>
              </a:rPr>
              <a:t>Character Encoding</a:t>
            </a:r>
            <a:r>
              <a:rPr lang="en-GB" sz="1300" dirty="0">
                <a:ea typeface="+mn-lt"/>
                <a:cs typeface="+mn-lt"/>
              </a:rPr>
              <a:t>: </a:t>
            </a:r>
            <a:r>
              <a:rPr lang="en-GB" sz="1300" b="1" dirty="0">
                <a:ea typeface="+mn-lt"/>
                <a:cs typeface="+mn-lt"/>
              </a:rPr>
              <a:t>Writer</a:t>
            </a:r>
            <a:r>
              <a:rPr lang="en-GB" sz="1300" dirty="0">
                <a:ea typeface="+mn-lt"/>
                <a:cs typeface="+mn-lt"/>
              </a:rPr>
              <a:t> handles character encoding transparently, allowing you to write text data using various character encodings, such as UTF-8, UTF-16, ASCII, etc. This ensures that your text data is properly encoded when written to an output stream.</a:t>
            </a:r>
            <a:endParaRPr lang="en-GB">
              <a:cs typeface="Calibri"/>
            </a:endParaRPr>
          </a:p>
          <a:p>
            <a:pPr>
              <a:buFont typeface="Arial"/>
              <a:buChar char="•"/>
            </a:pPr>
            <a:r>
              <a:rPr lang="en-GB" sz="1300" b="1" dirty="0">
                <a:ea typeface="+mn-lt"/>
                <a:cs typeface="+mn-lt"/>
              </a:rPr>
              <a:t>Buffering</a:t>
            </a:r>
            <a:r>
              <a:rPr lang="en-GB" sz="1300" dirty="0">
                <a:ea typeface="+mn-lt"/>
                <a:cs typeface="+mn-lt"/>
              </a:rPr>
              <a:t>: </a:t>
            </a:r>
            <a:r>
              <a:rPr lang="en-GB" sz="1300" b="1" dirty="0">
                <a:ea typeface="+mn-lt"/>
                <a:cs typeface="+mn-lt"/>
              </a:rPr>
              <a:t>Writer</a:t>
            </a:r>
            <a:r>
              <a:rPr lang="en-GB" sz="1300" dirty="0">
                <a:ea typeface="+mn-lt"/>
                <a:cs typeface="+mn-lt"/>
              </a:rPr>
              <a:t> supports buffering, which can improve performance by reducing the number of write operations to the underlying output stream. Buffered writers accumulate data in memory before writing it to the underlying stream, which can be more efficient than writing each character individually.</a:t>
            </a:r>
            <a:endParaRPr lang="en-GB">
              <a:cs typeface="Calibri"/>
            </a:endParaRPr>
          </a:p>
          <a:p>
            <a:pPr>
              <a:buFont typeface="Arial"/>
              <a:buChar char="•"/>
            </a:pPr>
            <a:r>
              <a:rPr lang="en-GB" sz="1300" b="1" dirty="0">
                <a:ea typeface="+mn-lt"/>
                <a:cs typeface="+mn-lt"/>
              </a:rPr>
              <a:t>Convenience Methods</a:t>
            </a:r>
            <a:r>
              <a:rPr lang="en-GB" sz="1300" dirty="0">
                <a:ea typeface="+mn-lt"/>
                <a:cs typeface="+mn-lt"/>
              </a:rPr>
              <a:t>: </a:t>
            </a:r>
            <a:r>
              <a:rPr lang="en-GB" sz="1300" b="1" dirty="0">
                <a:ea typeface="+mn-lt"/>
                <a:cs typeface="+mn-lt"/>
              </a:rPr>
              <a:t>Writer</a:t>
            </a:r>
            <a:r>
              <a:rPr lang="en-GB" sz="1300" dirty="0">
                <a:ea typeface="+mn-lt"/>
                <a:cs typeface="+mn-lt"/>
              </a:rPr>
              <a:t> provides high-level methods for writing characters, strings, and formatted text, making it easy to write data without dealing with low-level I/O operations.</a:t>
            </a:r>
            <a:endParaRPr lang="en-GB">
              <a:cs typeface="Calibri"/>
            </a:endParaRPr>
          </a:p>
          <a:p>
            <a:pPr>
              <a:buFont typeface="Arial"/>
              <a:buChar char="•"/>
            </a:pPr>
            <a:r>
              <a:rPr lang="en-GB" sz="1300" b="1" dirty="0">
                <a:ea typeface="+mn-lt"/>
                <a:cs typeface="+mn-lt"/>
              </a:rPr>
              <a:t>Polymorphism</a:t>
            </a:r>
            <a:r>
              <a:rPr lang="en-GB" sz="1300" dirty="0">
                <a:ea typeface="+mn-lt"/>
                <a:cs typeface="+mn-lt"/>
              </a:rPr>
              <a:t>: Since </a:t>
            </a:r>
            <a:r>
              <a:rPr lang="en-GB" sz="1300" b="1" dirty="0">
                <a:ea typeface="+mn-lt"/>
                <a:cs typeface="+mn-lt"/>
              </a:rPr>
              <a:t>Writer</a:t>
            </a:r>
            <a:r>
              <a:rPr lang="en-GB" sz="1300" dirty="0">
                <a:ea typeface="+mn-lt"/>
                <a:cs typeface="+mn-lt"/>
              </a:rPr>
              <a:t> is an abstract class, you can use polymorphism to write to different types of output streams (e.g., files, sockets, memory) using a common interface.</a:t>
            </a:r>
            <a:endParaRPr lang="en-GB" dirty="0">
              <a:cs typeface="Calibri"/>
            </a:endParaRPr>
          </a:p>
          <a:p>
            <a:pPr marL="0" indent="0">
              <a:buNone/>
            </a:pPr>
            <a:r>
              <a:rPr lang="en-GB" sz="1300" dirty="0">
                <a:ea typeface="Calibri" panose="020F0502020204030204"/>
                <a:cs typeface="Calibri" panose="020F0502020204030204"/>
              </a:rPr>
              <a:t>Class activity  1A – </a:t>
            </a:r>
            <a:r>
              <a:rPr lang="en-GB" sz="1300">
                <a:ea typeface="Calibri" panose="020F0502020204030204"/>
                <a:cs typeface="Calibri" panose="020F0502020204030204"/>
              </a:rPr>
              <a:t>let's</a:t>
            </a:r>
            <a:r>
              <a:rPr lang="en-GB" sz="1300" dirty="0">
                <a:ea typeface="Calibri" panose="020F0502020204030204"/>
                <a:cs typeface="Calibri" panose="020F0502020204030204"/>
              </a:rPr>
              <a:t> see how to write to a csv file using  java writer </a:t>
            </a:r>
          </a:p>
          <a:p>
            <a:endParaRPr lang="en-GB" sz="1200" dirty="0">
              <a:ea typeface="Calibri" panose="020F0502020204030204"/>
              <a:cs typeface="Calibri" panose="020F0502020204030204"/>
            </a:endParaRPr>
          </a:p>
          <a:p>
            <a:endParaRPr lang="en-GB" sz="1200" dirty="0">
              <a:ea typeface="Calibri" panose="020F0502020204030204"/>
              <a:cs typeface="Calibri" panose="020F0502020204030204"/>
            </a:endParaRPr>
          </a:p>
          <a:p>
            <a:endParaRPr lang="en-GB" sz="1200" dirty="0">
              <a:ea typeface="Calibri" panose="020F0502020204030204"/>
              <a:cs typeface="Calibri" panose="020F0502020204030204"/>
            </a:endParaRPr>
          </a:p>
          <a:p>
            <a:pPr marL="0" indent="0">
              <a:buNone/>
            </a:pPr>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333063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EB30-1A99-3EF1-BBA5-4E49045F18D1}"/>
              </a:ext>
            </a:extLst>
          </p:cNvPr>
          <p:cNvSpPr>
            <a:spLocks noGrp="1"/>
          </p:cNvSpPr>
          <p:nvPr>
            <p:ph type="title"/>
          </p:nvPr>
        </p:nvSpPr>
        <p:spPr/>
        <p:txBody>
          <a:bodyPr/>
          <a:lstStyle/>
          <a:p>
            <a:pPr algn="ctr"/>
            <a:r>
              <a:rPr lang="en-GB" b="1" dirty="0">
                <a:solidFill>
                  <a:schemeClr val="accent6"/>
                </a:solidFill>
                <a:ea typeface="+mj-lt"/>
                <a:cs typeface="+mj-lt"/>
              </a:rPr>
              <a:t>Java files and IO.</a:t>
            </a:r>
            <a:endParaRPr lang="en-GB" dirty="0">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C4270F57-B797-82C6-AD05-55F3D3C09708}"/>
              </a:ext>
            </a:extLst>
          </p:cNvPr>
          <p:cNvSpPr>
            <a:spLocks noGrp="1"/>
          </p:cNvSpPr>
          <p:nvPr>
            <p:ph idx="1"/>
          </p:nvPr>
        </p:nvSpPr>
        <p:spPr>
          <a:xfrm>
            <a:off x="740664" y="1142873"/>
            <a:ext cx="10613136" cy="5320602"/>
          </a:xfrm>
        </p:spPr>
        <p:txBody>
          <a:bodyPr vert="horz" lIns="91440" tIns="45720" rIns="91440" bIns="45720" rtlCol="0" anchor="t">
            <a:normAutofit fontScale="92500" lnSpcReduction="10000"/>
          </a:bodyPr>
          <a:lstStyle/>
          <a:p>
            <a:pPr>
              <a:buFont typeface="Arial"/>
              <a:buChar char="•"/>
            </a:pPr>
            <a:r>
              <a:rPr lang="en-GB" sz="1200" dirty="0">
                <a:latin typeface="Arial"/>
                <a:ea typeface="Calibri" panose="020F0502020204030204"/>
                <a:cs typeface="Arial"/>
              </a:rPr>
              <a:t>What is java Reader class? :- it is</a:t>
            </a:r>
            <a:r>
              <a:rPr lang="en-GB" sz="1200">
                <a:latin typeface="Arial"/>
                <a:ea typeface="Calibri" panose="020F0502020204030204"/>
                <a:cs typeface="Arial"/>
              </a:rPr>
              <a:t> an abstract class for reading characters streams. It serves as the  super class of all classes that represent </a:t>
            </a:r>
            <a:r>
              <a:rPr lang="en-GB" sz="1200" dirty="0">
                <a:latin typeface="Arial"/>
                <a:ea typeface="Calibri" panose="020F0502020204030204"/>
                <a:cs typeface="Arial"/>
              </a:rPr>
              <a:t>character input streams. `Reader` defines methods for reading characters, character arrays, and lines of text from the input source.</a:t>
            </a:r>
            <a:endParaRPr lang="en-US" sz="1200">
              <a:solidFill>
                <a:srgbClr val="808080"/>
              </a:solidFill>
              <a:latin typeface="Arial"/>
              <a:ea typeface="Calibri" panose="020F0502020204030204"/>
              <a:cs typeface="Arial"/>
            </a:endParaRPr>
          </a:p>
          <a:p>
            <a:pPr>
              <a:buFont typeface="Arial"/>
              <a:buChar char="•"/>
            </a:pPr>
            <a:r>
              <a:rPr lang="en-GB" sz="1200" dirty="0">
                <a:latin typeface="Arial"/>
                <a:ea typeface="Calibri" panose="020F0502020204030204"/>
                <a:cs typeface="Arial"/>
              </a:rPr>
              <a:t>Some common sub-classes of the Reader class : 1. </a:t>
            </a:r>
            <a:r>
              <a:rPr lang="en-GB" sz="1200" err="1">
                <a:latin typeface="Arial"/>
                <a:ea typeface="Calibri" panose="020F0502020204030204"/>
                <a:cs typeface="Arial"/>
              </a:rPr>
              <a:t>FileReader</a:t>
            </a:r>
            <a:r>
              <a:rPr lang="en-GB" sz="1200" dirty="0">
                <a:latin typeface="Arial"/>
                <a:ea typeface="Calibri" panose="020F0502020204030204"/>
                <a:cs typeface="Arial"/>
              </a:rPr>
              <a:t>. 2. </a:t>
            </a:r>
            <a:r>
              <a:rPr lang="en-GB" sz="1200" err="1">
                <a:latin typeface="Arial"/>
                <a:ea typeface="Calibri" panose="020F0502020204030204"/>
                <a:cs typeface="Arial"/>
              </a:rPr>
              <a:t>BufferedReader</a:t>
            </a:r>
            <a:r>
              <a:rPr lang="en-GB" sz="1200" dirty="0">
                <a:latin typeface="Arial"/>
                <a:ea typeface="Calibri" panose="020F0502020204030204"/>
                <a:cs typeface="Arial"/>
              </a:rPr>
              <a:t>. 3. </a:t>
            </a:r>
            <a:r>
              <a:rPr lang="en-GB" sz="1200" err="1">
                <a:latin typeface="Arial"/>
                <a:ea typeface="Calibri" panose="020F0502020204030204"/>
                <a:cs typeface="Arial"/>
              </a:rPr>
              <a:t>CharacterArrayReader</a:t>
            </a:r>
            <a:r>
              <a:rPr lang="en-GB" sz="1200" dirty="0">
                <a:latin typeface="Arial"/>
                <a:ea typeface="Calibri" panose="020F0502020204030204"/>
                <a:cs typeface="Arial"/>
              </a:rPr>
              <a:t>. 4. </a:t>
            </a:r>
            <a:r>
              <a:rPr lang="en-GB" sz="1200" err="1">
                <a:latin typeface="Arial"/>
                <a:ea typeface="Calibri" panose="020F0502020204030204"/>
                <a:cs typeface="Arial"/>
              </a:rPr>
              <a:t>StringReader</a:t>
            </a:r>
            <a:r>
              <a:rPr lang="en-GB" sz="1200" dirty="0">
                <a:latin typeface="Arial"/>
                <a:ea typeface="Calibri" panose="020F0502020204030204"/>
                <a:cs typeface="Arial"/>
              </a:rPr>
              <a:t>. This classes provide implementations for reading character from files.</a:t>
            </a:r>
            <a:endParaRPr lang="en-GB" sz="1200" dirty="0">
              <a:solidFill>
                <a:srgbClr val="000000"/>
              </a:solidFill>
              <a:latin typeface="Arial"/>
              <a:ea typeface="Calibri" panose="020F0502020204030204"/>
              <a:cs typeface="Arial"/>
            </a:endParaRPr>
          </a:p>
          <a:p>
            <a:pPr>
              <a:buFont typeface="Arial"/>
              <a:buChar char="•"/>
            </a:pPr>
            <a:r>
              <a:rPr lang="en-GB" sz="1200" dirty="0">
                <a:latin typeface="Arial"/>
                <a:ea typeface="Calibri" panose="020F0502020204030204"/>
                <a:cs typeface="Arial"/>
              </a:rPr>
              <a:t>Constructors :</a:t>
            </a:r>
          </a:p>
          <a:p>
            <a:pPr>
              <a:buFont typeface="Arial"/>
              <a:buChar char="•"/>
            </a:pPr>
            <a:r>
              <a:rPr lang="en-GB" sz="1200" dirty="0">
                <a:latin typeface="Arial"/>
                <a:ea typeface="Calibri" panose="020F0502020204030204"/>
                <a:cs typeface="Arial"/>
              </a:rPr>
              <a:t>Reader() :-  it creates a new character-stream reader whose critical sections will synchronized on the reader itself.</a:t>
            </a:r>
          </a:p>
          <a:p>
            <a:pPr>
              <a:buFont typeface="Arial"/>
              <a:buChar char="•"/>
            </a:pPr>
            <a:r>
              <a:rPr lang="en-GB" sz="1200" dirty="0">
                <a:latin typeface="Arial"/>
                <a:ea typeface="Calibri" panose="020F0502020204030204"/>
                <a:cs typeface="Arial"/>
              </a:rPr>
              <a:t>Reader(Object lock) :-  it creates a new character-stream reader whose critical sections will synchronized on the given object.</a:t>
            </a:r>
          </a:p>
          <a:p>
            <a:pPr>
              <a:buFont typeface="Arial"/>
              <a:buChar char="•"/>
            </a:pPr>
            <a:endParaRPr lang="en-GB" sz="1200" dirty="0">
              <a:latin typeface="Arial"/>
              <a:ea typeface="Calibri" panose="020F0502020204030204"/>
              <a:cs typeface="Arial"/>
            </a:endParaRPr>
          </a:p>
          <a:p>
            <a:pPr marL="0" indent="0">
              <a:buNone/>
            </a:pPr>
            <a:r>
              <a:rPr lang="en-GB" sz="1200" dirty="0">
                <a:latin typeface="Arial"/>
                <a:ea typeface="Calibri" panose="020F0502020204030204"/>
                <a:cs typeface="Arial"/>
              </a:rPr>
              <a:t>Methods of the Reader class</a:t>
            </a:r>
          </a:p>
          <a:p>
            <a:r>
              <a:rPr lang="en-GB" sz="1200" dirty="0">
                <a:latin typeface="Arial"/>
                <a:ea typeface="Calibri" panose="020F0502020204030204"/>
                <a:cs typeface="Arial"/>
              </a:rPr>
              <a:t>read() :- it reads a single character.</a:t>
            </a:r>
          </a:p>
          <a:p>
            <a:r>
              <a:rPr lang="en-GB" sz="1200" dirty="0">
                <a:latin typeface="Arial"/>
                <a:ea typeface="Calibri" panose="020F0502020204030204"/>
                <a:cs typeface="Arial"/>
              </a:rPr>
              <a:t>read(char[] c) :- it reads character into an array.</a:t>
            </a:r>
          </a:p>
          <a:p>
            <a:r>
              <a:rPr lang="en-GB" sz="1200" dirty="0">
                <a:latin typeface="Arial"/>
                <a:ea typeface="Calibri" panose="020F0502020204030204"/>
                <a:cs typeface="Arial"/>
              </a:rPr>
              <a:t>close() :- it closes the stream and release any system resources associated with it</a:t>
            </a:r>
          </a:p>
          <a:p>
            <a:pPr marL="0" indent="0">
              <a:buNone/>
            </a:pPr>
            <a:r>
              <a:rPr lang="en-GB" sz="1200" dirty="0">
                <a:latin typeface="Arial"/>
                <a:ea typeface="Calibri" panose="020F0502020204030204"/>
                <a:cs typeface="Arial"/>
              </a:rPr>
              <a:t>Why use the Reader class? :</a:t>
            </a:r>
          </a:p>
          <a:p>
            <a:pPr>
              <a:buFont typeface="Arial"/>
              <a:buChar char="•"/>
            </a:pPr>
            <a:r>
              <a:rPr lang="en-GB" sz="1200" b="1">
                <a:ea typeface="+mn-lt"/>
                <a:cs typeface="+mn-lt"/>
              </a:rPr>
              <a:t>Text Input</a:t>
            </a:r>
            <a:r>
              <a:rPr lang="en-GB" sz="1200">
                <a:ea typeface="+mn-lt"/>
                <a:cs typeface="+mn-lt"/>
              </a:rPr>
              <a:t>: When you need to read text data from a file, network connection, or any other input source, </a:t>
            </a:r>
            <a:r>
              <a:rPr lang="en-GB" sz="1200" b="1">
                <a:ea typeface="+mn-lt"/>
                <a:cs typeface="+mn-lt"/>
              </a:rPr>
              <a:t>Reader</a:t>
            </a:r>
            <a:r>
              <a:rPr lang="en-GB" sz="1200">
                <a:ea typeface="+mn-lt"/>
                <a:cs typeface="+mn-lt"/>
              </a:rPr>
              <a:t> provides convenient methods for reading character data.</a:t>
            </a:r>
            <a:endParaRPr lang="en-GB">
              <a:cs typeface="Calibri"/>
            </a:endParaRPr>
          </a:p>
          <a:p>
            <a:pPr>
              <a:buFont typeface="Arial"/>
              <a:buChar char="•"/>
            </a:pPr>
            <a:r>
              <a:rPr lang="en-GB" sz="1200" b="1" dirty="0">
                <a:ea typeface="+mn-lt"/>
                <a:cs typeface="+mn-lt"/>
              </a:rPr>
              <a:t>Character Encoding</a:t>
            </a:r>
            <a:r>
              <a:rPr lang="en-GB" sz="1200" dirty="0">
                <a:ea typeface="+mn-lt"/>
                <a:cs typeface="+mn-lt"/>
              </a:rPr>
              <a:t>: </a:t>
            </a:r>
            <a:r>
              <a:rPr lang="en-GB" sz="1200" b="1" dirty="0">
                <a:ea typeface="+mn-lt"/>
                <a:cs typeface="+mn-lt"/>
              </a:rPr>
              <a:t>Reader</a:t>
            </a:r>
            <a:r>
              <a:rPr lang="en-GB" sz="1200" dirty="0">
                <a:ea typeface="+mn-lt"/>
                <a:cs typeface="+mn-lt"/>
              </a:rPr>
              <a:t> handles character encoding transparently, allowing you to read text data using various character encodings, such as UTF-8, UTF-16, ASCII, etc. This ensures that your text data is properly decoded when read from an input stream.</a:t>
            </a:r>
            <a:endParaRPr lang="en-GB" dirty="0">
              <a:cs typeface="Calibri"/>
            </a:endParaRPr>
          </a:p>
          <a:p>
            <a:pPr>
              <a:buFont typeface="Arial"/>
              <a:buChar char="•"/>
            </a:pPr>
            <a:r>
              <a:rPr lang="en-GB" sz="1200" b="1" dirty="0">
                <a:ea typeface="+mn-lt"/>
                <a:cs typeface="+mn-lt"/>
              </a:rPr>
              <a:t>Buffering</a:t>
            </a:r>
            <a:r>
              <a:rPr lang="en-GB" sz="1200" dirty="0">
                <a:ea typeface="+mn-lt"/>
                <a:cs typeface="+mn-lt"/>
              </a:rPr>
              <a:t>: </a:t>
            </a:r>
            <a:r>
              <a:rPr lang="en-GB" sz="1200" b="1" dirty="0">
                <a:ea typeface="+mn-lt"/>
                <a:cs typeface="+mn-lt"/>
              </a:rPr>
              <a:t>Reader</a:t>
            </a:r>
            <a:r>
              <a:rPr lang="en-GB" sz="1200" dirty="0">
                <a:ea typeface="+mn-lt"/>
                <a:cs typeface="+mn-lt"/>
              </a:rPr>
              <a:t> supports buffering, which can improve performance by reducing the number of read operations from the underlying input stream. Buffered readers accumulate data in memory before processing it, which can be more efficient than reading each character individually.</a:t>
            </a:r>
            <a:endParaRPr lang="en-GB" dirty="0">
              <a:cs typeface="Calibri"/>
            </a:endParaRPr>
          </a:p>
          <a:p>
            <a:pPr>
              <a:buFont typeface="Arial"/>
              <a:buChar char="•"/>
            </a:pPr>
            <a:r>
              <a:rPr lang="en-GB" sz="1200" b="1" dirty="0">
                <a:ea typeface="+mn-lt"/>
                <a:cs typeface="+mn-lt"/>
              </a:rPr>
              <a:t>Convenience Methods</a:t>
            </a:r>
            <a:r>
              <a:rPr lang="en-GB" sz="1200" dirty="0">
                <a:ea typeface="+mn-lt"/>
                <a:cs typeface="+mn-lt"/>
              </a:rPr>
              <a:t>: </a:t>
            </a:r>
            <a:r>
              <a:rPr lang="en-GB" sz="1200" b="1" dirty="0">
                <a:ea typeface="+mn-lt"/>
                <a:cs typeface="+mn-lt"/>
              </a:rPr>
              <a:t>Reader</a:t>
            </a:r>
            <a:r>
              <a:rPr lang="en-GB" sz="1200" dirty="0">
                <a:ea typeface="+mn-lt"/>
                <a:cs typeface="+mn-lt"/>
              </a:rPr>
              <a:t> provides high-level methods for reading characters, lines, and formatted text, making it easy to read data without dealing with low-level I/O operations.</a:t>
            </a:r>
            <a:endParaRPr lang="en-GB" dirty="0">
              <a:cs typeface="Calibri"/>
            </a:endParaRPr>
          </a:p>
          <a:p>
            <a:pPr>
              <a:buFont typeface="Arial"/>
              <a:buChar char="•"/>
            </a:pPr>
            <a:r>
              <a:rPr lang="en-GB" sz="1200" b="1" dirty="0">
                <a:ea typeface="+mn-lt"/>
                <a:cs typeface="+mn-lt"/>
              </a:rPr>
              <a:t>Polymorphism</a:t>
            </a:r>
            <a:r>
              <a:rPr lang="en-GB" sz="1200" dirty="0">
                <a:ea typeface="+mn-lt"/>
                <a:cs typeface="+mn-lt"/>
              </a:rPr>
              <a:t>: Since </a:t>
            </a:r>
            <a:r>
              <a:rPr lang="en-GB" sz="1200" b="1" dirty="0">
                <a:ea typeface="+mn-lt"/>
                <a:cs typeface="+mn-lt"/>
              </a:rPr>
              <a:t>Reader</a:t>
            </a:r>
            <a:r>
              <a:rPr lang="en-GB" sz="1200" dirty="0">
                <a:ea typeface="+mn-lt"/>
                <a:cs typeface="+mn-lt"/>
              </a:rPr>
              <a:t> is an abstract class, you can use polymorphism to read from different types of input streams (e.g., files, sockets, memory) using a common interface.</a:t>
            </a:r>
            <a:endParaRPr lang="en-GB" dirty="0">
              <a:cs typeface="Calibri"/>
            </a:endParaRPr>
          </a:p>
          <a:p>
            <a:pPr marL="0" indent="0">
              <a:buNone/>
            </a:pPr>
            <a:r>
              <a:rPr lang="en-GB" sz="1200" dirty="0">
                <a:latin typeface="Arial"/>
                <a:ea typeface="Calibri" panose="020F0502020204030204"/>
                <a:cs typeface="Arial"/>
              </a:rPr>
              <a:t>Class activity 2A – let's see how to read from our csv file using the Reader class</a:t>
            </a:r>
          </a:p>
          <a:p>
            <a:pPr>
              <a:buFont typeface="Arial"/>
              <a:buChar char="•"/>
            </a:pPr>
            <a:endParaRPr lang="en-GB" sz="1200" dirty="0">
              <a:latin typeface="Arial"/>
              <a:ea typeface="Calibri" panose="020F0502020204030204"/>
              <a:cs typeface="Arial"/>
            </a:endParaRPr>
          </a:p>
          <a:p>
            <a:pPr marL="0" indent="0">
              <a:buNone/>
            </a:pPr>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35425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C4F8-D8D9-E619-12A5-1A92948373FB}"/>
              </a:ext>
            </a:extLst>
          </p:cNvPr>
          <p:cNvSpPr>
            <a:spLocks noGrp="1"/>
          </p:cNvSpPr>
          <p:nvPr>
            <p:ph type="title"/>
          </p:nvPr>
        </p:nvSpPr>
        <p:spPr/>
        <p:txBody>
          <a:bodyPr/>
          <a:lstStyle/>
          <a:p>
            <a:pPr algn="ctr"/>
            <a:r>
              <a:rPr lang="en-GB" b="1">
                <a:solidFill>
                  <a:schemeClr val="accent6"/>
                </a:solidFill>
                <a:ea typeface="+mj-lt"/>
                <a:cs typeface="+mj-lt"/>
              </a:rPr>
              <a:t>Java files and IO cont.</a:t>
            </a:r>
            <a:endParaRPr lang="en-GB">
              <a:ea typeface="+mj-lt"/>
              <a:cs typeface="+mj-lt"/>
            </a:endParaRPr>
          </a:p>
          <a:p>
            <a:pPr algn="ctr"/>
            <a:endParaRPr lang="en-GB">
              <a:cs typeface="Calibri Light"/>
            </a:endParaRPr>
          </a:p>
        </p:txBody>
      </p:sp>
      <p:sp>
        <p:nvSpPr>
          <p:cNvPr id="3" name="Content Placeholder 2">
            <a:extLst>
              <a:ext uri="{FF2B5EF4-FFF2-40B4-BE49-F238E27FC236}">
                <a16:creationId xmlns:a16="http://schemas.microsoft.com/office/drawing/2014/main" id="{09FC09A8-8ECA-9017-B664-D6A4B96DA250}"/>
              </a:ext>
            </a:extLst>
          </p:cNvPr>
          <p:cNvSpPr>
            <a:spLocks noGrp="1"/>
          </p:cNvSpPr>
          <p:nvPr>
            <p:ph idx="1"/>
          </p:nvPr>
        </p:nvSpPr>
        <p:spPr/>
        <p:txBody>
          <a:bodyPr vert="horz" lIns="91440" tIns="45720" rIns="91440" bIns="45720" rtlCol="0" anchor="t">
            <a:normAutofit/>
          </a:bodyPr>
          <a:lstStyle/>
          <a:p>
            <a:r>
              <a:rPr lang="en-GB" sz="1200" dirty="0">
                <a:cs typeface="Calibri" panose="020F0502020204030204"/>
              </a:rPr>
              <a:t>What is </a:t>
            </a:r>
            <a:r>
              <a:rPr lang="en-GB" sz="1200" dirty="0" err="1">
                <a:cs typeface="Calibri" panose="020F0502020204030204"/>
              </a:rPr>
              <a:t>OutputStream</a:t>
            </a:r>
            <a:r>
              <a:rPr lang="en-GB" sz="1200" dirty="0">
                <a:cs typeface="Calibri" panose="020F0502020204030204"/>
              </a:rPr>
              <a:t>? :-  the </a:t>
            </a:r>
            <a:r>
              <a:rPr lang="en-GB" sz="1200" dirty="0" err="1">
                <a:cs typeface="Calibri" panose="020F0502020204030204"/>
              </a:rPr>
              <a:t>OutputStream</a:t>
            </a:r>
            <a:r>
              <a:rPr lang="en-GB" sz="1200" dirty="0">
                <a:cs typeface="Calibri" panose="020F0502020204030204"/>
              </a:rPr>
              <a:t> is part of the java IO framework and it's used to write data from a java program to various destinations such as files, network connections, arrays etc.</a:t>
            </a:r>
          </a:p>
          <a:p>
            <a:r>
              <a:rPr lang="en-GB" sz="1200" dirty="0">
                <a:cs typeface="Calibri" panose="020F0502020204030204"/>
              </a:rPr>
              <a:t>Why should use an </a:t>
            </a:r>
            <a:r>
              <a:rPr lang="en-GB" sz="1200" dirty="0" err="1">
                <a:cs typeface="Calibri" panose="020F0502020204030204"/>
              </a:rPr>
              <a:t>OutputStream</a:t>
            </a:r>
            <a:r>
              <a:rPr lang="en-GB" sz="1200" dirty="0">
                <a:cs typeface="Calibri" panose="020F0502020204030204"/>
              </a:rPr>
              <a:t>? :- 1. Data Persistence --  output streams are commonly used for persisting data to files; by using output stream you can write data generated by your java program into a file allowing it to be stored and accessed later, even after the program has terminated. 2. Data exchange – output streams are used for exchanging data with external devices. 3. Data transformation – output streams can be used for transforming data from one form into another</a:t>
            </a:r>
          </a:p>
          <a:p>
            <a:endParaRPr lang="en-GB" sz="1200">
              <a:cs typeface="Calibri" panose="020F0502020204030204"/>
            </a:endParaRPr>
          </a:p>
          <a:p>
            <a:pPr marL="0" indent="0">
              <a:buNone/>
            </a:pPr>
            <a:endParaRPr lang="en-GB" sz="1200">
              <a:cs typeface="Calibri" panose="020F0502020204030204"/>
            </a:endParaRPr>
          </a:p>
        </p:txBody>
      </p:sp>
      <p:pic>
        <p:nvPicPr>
          <p:cNvPr id="4" name="Picture 3" descr="Java IO">
            <a:extLst>
              <a:ext uri="{FF2B5EF4-FFF2-40B4-BE49-F238E27FC236}">
                <a16:creationId xmlns:a16="http://schemas.microsoft.com/office/drawing/2014/main" id="{75C39A31-B6A1-1E5B-E4DD-77A5606481D2}"/>
              </a:ext>
            </a:extLst>
          </p:cNvPr>
          <p:cNvPicPr>
            <a:picLocks noChangeAspect="1"/>
          </p:cNvPicPr>
          <p:nvPr/>
        </p:nvPicPr>
        <p:blipFill>
          <a:blip r:embed="rId2"/>
          <a:stretch>
            <a:fillRect/>
          </a:stretch>
        </p:blipFill>
        <p:spPr>
          <a:xfrm>
            <a:off x="2712129" y="3200197"/>
            <a:ext cx="7011876" cy="2225739"/>
          </a:xfrm>
          <a:prstGeom prst="rect">
            <a:avLst/>
          </a:prstGeom>
        </p:spPr>
      </p:pic>
    </p:spTree>
    <p:extLst>
      <p:ext uri="{BB962C8B-B14F-4D97-AF65-F5344CB8AC3E}">
        <p14:creationId xmlns:p14="http://schemas.microsoft.com/office/powerpoint/2010/main" val="116781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F8CE-71CA-B993-9282-D0C110711610}"/>
              </a:ext>
            </a:extLst>
          </p:cNvPr>
          <p:cNvSpPr>
            <a:spLocks noGrp="1"/>
          </p:cNvSpPr>
          <p:nvPr>
            <p:ph type="title"/>
          </p:nvPr>
        </p:nvSpPr>
        <p:spPr/>
        <p:txBody>
          <a:bodyPr/>
          <a:lstStyle/>
          <a:p>
            <a:pPr algn="ctr"/>
            <a:r>
              <a:rPr lang="en-GB" b="1">
                <a:solidFill>
                  <a:schemeClr val="accent6"/>
                </a:solidFill>
                <a:ea typeface="+mj-lt"/>
                <a:cs typeface="+mj-lt"/>
              </a:rPr>
              <a:t>Java files and IO cont.</a:t>
            </a:r>
            <a:endParaRPr lang="en-GB">
              <a:ea typeface="+mj-lt"/>
              <a:cs typeface="+mj-lt"/>
            </a:endParaRPr>
          </a:p>
          <a:p>
            <a:endParaRPr lang="en-GB">
              <a:cs typeface="Calibri Light"/>
            </a:endParaRPr>
          </a:p>
        </p:txBody>
      </p:sp>
      <p:sp>
        <p:nvSpPr>
          <p:cNvPr id="3" name="Content Placeholder 2">
            <a:extLst>
              <a:ext uri="{FF2B5EF4-FFF2-40B4-BE49-F238E27FC236}">
                <a16:creationId xmlns:a16="http://schemas.microsoft.com/office/drawing/2014/main" id="{3EFB419D-A5B7-6ED1-EEBC-8565D133387D}"/>
              </a:ext>
            </a:extLst>
          </p:cNvPr>
          <p:cNvSpPr>
            <a:spLocks noGrp="1"/>
          </p:cNvSpPr>
          <p:nvPr>
            <p:ph idx="1"/>
          </p:nvPr>
        </p:nvSpPr>
        <p:spPr/>
        <p:txBody>
          <a:bodyPr vert="horz" lIns="91440" tIns="45720" rIns="91440" bIns="45720" rtlCol="0" anchor="t">
            <a:normAutofit/>
          </a:bodyPr>
          <a:lstStyle/>
          <a:p>
            <a:pPr marL="0" indent="0">
              <a:buNone/>
            </a:pPr>
            <a:r>
              <a:rPr lang="en-GB" sz="1200">
                <a:cs typeface="Calibri" panose="020F0502020204030204"/>
              </a:rPr>
              <a:t>OutputStream class :- the output stream class is an abstract class. It is the super class of all classes that represent an output stream of bytes.</a:t>
            </a:r>
          </a:p>
          <a:p>
            <a:pPr marL="0" indent="0">
              <a:buNone/>
            </a:pPr>
            <a:r>
              <a:rPr lang="en-GB" sz="1200">
                <a:cs typeface="Calibri" panose="020F0502020204030204"/>
              </a:rPr>
              <a:t>Methods of output stream:</a:t>
            </a:r>
          </a:p>
          <a:p>
            <a:r>
              <a:rPr lang="en-GB" sz="1200">
                <a:cs typeface="Calibri" panose="020F0502020204030204"/>
              </a:rPr>
              <a:t>write() :- it is used to write a byte to the current output stream.</a:t>
            </a:r>
          </a:p>
          <a:p>
            <a:r>
              <a:rPr lang="en-GB" sz="1200">
                <a:cs typeface="Calibri" panose="020F0502020204030204"/>
              </a:rPr>
              <a:t>flush() :- flushes the current output stream.</a:t>
            </a:r>
          </a:p>
          <a:p>
            <a:r>
              <a:rPr lang="en-GB" sz="1200">
                <a:cs typeface="Calibri" panose="020F0502020204030204"/>
              </a:rPr>
              <a:t>close() :- it closes the current output stream.</a:t>
            </a:r>
          </a:p>
          <a:p>
            <a:pPr marL="0" indent="0">
              <a:buNone/>
            </a:pPr>
            <a:endParaRPr lang="en-GB" sz="1200">
              <a:cs typeface="Calibri" panose="020F0502020204030204"/>
            </a:endParaRPr>
          </a:p>
          <a:p>
            <a:pPr marL="0" indent="0">
              <a:buNone/>
            </a:pPr>
            <a:endParaRPr lang="en-GB" sz="1200">
              <a:cs typeface="Calibri" panose="020F0502020204030204"/>
            </a:endParaRPr>
          </a:p>
        </p:txBody>
      </p:sp>
      <p:pic>
        <p:nvPicPr>
          <p:cNvPr id="4" name="Picture 3" descr="Java output stream hierarchy">
            <a:extLst>
              <a:ext uri="{FF2B5EF4-FFF2-40B4-BE49-F238E27FC236}">
                <a16:creationId xmlns:a16="http://schemas.microsoft.com/office/drawing/2014/main" id="{4F491F1C-FF4A-1366-40B2-EF50D14A59DE}"/>
              </a:ext>
            </a:extLst>
          </p:cNvPr>
          <p:cNvPicPr>
            <a:picLocks noChangeAspect="1"/>
          </p:cNvPicPr>
          <p:nvPr/>
        </p:nvPicPr>
        <p:blipFill>
          <a:blip r:embed="rId2"/>
          <a:stretch>
            <a:fillRect/>
          </a:stretch>
        </p:blipFill>
        <p:spPr>
          <a:xfrm>
            <a:off x="2095210" y="3383940"/>
            <a:ext cx="6977824" cy="2707677"/>
          </a:xfrm>
          <a:prstGeom prst="rect">
            <a:avLst/>
          </a:prstGeom>
        </p:spPr>
      </p:pic>
    </p:spTree>
    <p:extLst>
      <p:ext uri="{BB962C8B-B14F-4D97-AF65-F5344CB8AC3E}">
        <p14:creationId xmlns:p14="http://schemas.microsoft.com/office/powerpoint/2010/main" val="228196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3885-3B99-ED6B-BA49-2DEE95E102AC}"/>
              </a:ext>
            </a:extLst>
          </p:cNvPr>
          <p:cNvSpPr>
            <a:spLocks noGrp="1"/>
          </p:cNvSpPr>
          <p:nvPr>
            <p:ph type="title"/>
          </p:nvPr>
        </p:nvSpPr>
        <p:spPr/>
        <p:txBody>
          <a:bodyPr/>
          <a:lstStyle/>
          <a:p>
            <a:pPr algn="ctr"/>
            <a:r>
              <a:rPr lang="en-GB" b="1">
                <a:solidFill>
                  <a:schemeClr val="accent6"/>
                </a:solidFill>
                <a:ea typeface="+mj-lt"/>
                <a:cs typeface="+mj-lt"/>
              </a:rPr>
              <a:t>Java files and IO cont.</a:t>
            </a:r>
            <a:endParaRPr lang="en-GB">
              <a:ea typeface="+mj-lt"/>
              <a:cs typeface="+mj-lt"/>
            </a:endParaRPr>
          </a:p>
          <a:p>
            <a:endParaRPr lang="en-GB">
              <a:cs typeface="Calibri Light"/>
            </a:endParaRPr>
          </a:p>
        </p:txBody>
      </p:sp>
      <p:sp>
        <p:nvSpPr>
          <p:cNvPr id="3" name="Content Placeholder 2">
            <a:extLst>
              <a:ext uri="{FF2B5EF4-FFF2-40B4-BE49-F238E27FC236}">
                <a16:creationId xmlns:a16="http://schemas.microsoft.com/office/drawing/2014/main" id="{30986B49-F53B-58D8-033D-23C8DC36DAED}"/>
              </a:ext>
            </a:extLst>
          </p:cNvPr>
          <p:cNvSpPr>
            <a:spLocks noGrp="1"/>
          </p:cNvSpPr>
          <p:nvPr>
            <p:ph idx="1"/>
          </p:nvPr>
        </p:nvSpPr>
        <p:spPr/>
        <p:txBody>
          <a:bodyPr vert="horz" lIns="91440" tIns="45720" rIns="91440" bIns="45720" rtlCol="0" anchor="t">
            <a:normAutofit/>
          </a:bodyPr>
          <a:lstStyle/>
          <a:p>
            <a:r>
              <a:rPr lang="en-GB" sz="1200" dirty="0" err="1">
                <a:cs typeface="Calibri" panose="020F0502020204030204"/>
              </a:rPr>
              <a:t>FileOutputStream</a:t>
            </a:r>
            <a:r>
              <a:rPr lang="en-GB" sz="1200" dirty="0">
                <a:cs typeface="Calibri" panose="020F0502020204030204"/>
              </a:rPr>
              <a:t> class :- java </a:t>
            </a:r>
            <a:r>
              <a:rPr lang="en-GB" sz="1200" dirty="0" err="1">
                <a:cs typeface="Calibri" panose="020F0502020204030204"/>
              </a:rPr>
              <a:t>FileOutputStream</a:t>
            </a:r>
            <a:r>
              <a:rPr lang="en-GB" sz="1200" dirty="0">
                <a:cs typeface="Calibri" panose="020F0502020204030204"/>
              </a:rPr>
              <a:t> is an output stream used for writing data into a file. If at any point you need to write primitive values into a file, use </a:t>
            </a:r>
            <a:r>
              <a:rPr lang="en-GB" sz="1200" dirty="0" err="1">
                <a:cs typeface="Calibri" panose="020F0502020204030204"/>
              </a:rPr>
              <a:t>FileOutputStream</a:t>
            </a:r>
            <a:r>
              <a:rPr lang="en-GB" sz="1200" dirty="0">
                <a:cs typeface="Calibri" panose="020F0502020204030204"/>
              </a:rPr>
              <a:t> class. You can write byte-oriented as well as character-oriented data. NOTE: it is preferred to use </a:t>
            </a:r>
            <a:r>
              <a:rPr lang="en-GB" sz="1200" dirty="0" err="1">
                <a:cs typeface="Calibri" panose="020F0502020204030204"/>
              </a:rPr>
              <a:t>FileWriter</a:t>
            </a:r>
            <a:r>
              <a:rPr lang="en-GB" sz="1200" dirty="0">
                <a:cs typeface="Calibri" panose="020F0502020204030204"/>
              </a:rPr>
              <a:t> for character-oriented data.</a:t>
            </a:r>
            <a:endParaRPr lang="en-US" dirty="0">
              <a:cs typeface="Calibri" panose="020F0502020204030204"/>
            </a:endParaRPr>
          </a:p>
          <a:p>
            <a:pPr marL="0" indent="0">
              <a:buNone/>
            </a:pPr>
            <a:r>
              <a:rPr lang="en-GB" sz="1200" dirty="0">
                <a:cs typeface="Calibri" panose="020F0502020204030204"/>
              </a:rPr>
              <a:t>Class activity 3A(I) --  let's see how to write a string of characters into a csv file using </a:t>
            </a:r>
            <a:r>
              <a:rPr lang="en-GB" sz="1200" dirty="0" err="1">
                <a:cs typeface="Calibri" panose="020F0502020204030204"/>
              </a:rPr>
              <a:t>FileOutputStream</a:t>
            </a:r>
            <a:r>
              <a:rPr lang="en-GB" sz="1200" dirty="0">
                <a:cs typeface="Calibri" panose="020F0502020204030204"/>
              </a:rPr>
              <a:t> class.</a:t>
            </a:r>
            <a:endParaRPr lang="en-GB" sz="1200" dirty="0">
              <a:ea typeface="Calibri"/>
              <a:cs typeface="Calibri" panose="020F0502020204030204"/>
            </a:endParaRPr>
          </a:p>
          <a:p>
            <a:r>
              <a:rPr lang="en-GB" sz="1200" dirty="0">
                <a:cs typeface="Calibri" panose="020F0502020204030204"/>
              </a:rPr>
              <a:t>What is </a:t>
            </a:r>
            <a:r>
              <a:rPr lang="en-GB" sz="1200" dirty="0" err="1">
                <a:cs typeface="Calibri" panose="020F0502020204030204"/>
              </a:rPr>
              <a:t>InputStream</a:t>
            </a:r>
            <a:r>
              <a:rPr lang="en-GB" sz="1200" dirty="0">
                <a:cs typeface="Calibri" panose="020F0502020204030204"/>
              </a:rPr>
              <a:t>? :- it is an abstract representation of a source for reading bytes of data from various sources such as files etc.</a:t>
            </a:r>
            <a:endParaRPr lang="en-GB" sz="1200" dirty="0">
              <a:ea typeface="Calibri"/>
              <a:cs typeface="Calibri" panose="020F0502020204030204"/>
            </a:endParaRPr>
          </a:p>
          <a:p>
            <a:r>
              <a:rPr lang="en-GB" sz="1200" dirty="0" err="1">
                <a:cs typeface="Calibri" panose="020F0502020204030204"/>
              </a:rPr>
              <a:t>FileInputStream</a:t>
            </a:r>
            <a:r>
              <a:rPr lang="en-GB" sz="1200" dirty="0">
                <a:cs typeface="Calibri" panose="020F0502020204030204"/>
              </a:rPr>
              <a:t> class :- obtains byte from a file, it is used for reading byte-oriented data such as image data, audio, video as well as character-stream data. For reading streams of character it's recommended to use </a:t>
            </a:r>
            <a:r>
              <a:rPr lang="en-GB" sz="1200" dirty="0" err="1">
                <a:cs typeface="Calibri" panose="020F0502020204030204"/>
              </a:rPr>
              <a:t>FileReader</a:t>
            </a:r>
            <a:r>
              <a:rPr lang="en-GB" sz="1200" dirty="0">
                <a:cs typeface="Calibri" panose="020F0502020204030204"/>
              </a:rPr>
              <a:t> class.</a:t>
            </a:r>
            <a:endParaRPr lang="en-GB" sz="1200" dirty="0">
              <a:ea typeface="Calibri"/>
              <a:cs typeface="Calibri" panose="020F0502020204030204"/>
            </a:endParaRPr>
          </a:p>
          <a:p>
            <a:pPr marL="0" indent="0">
              <a:buNone/>
            </a:pPr>
            <a:r>
              <a:rPr lang="en-GB" sz="1200" dirty="0">
                <a:cs typeface="Calibri" panose="020F0502020204030204"/>
              </a:rPr>
              <a:t>Class activity 3A(ii) – let's read from the csv file we created using </a:t>
            </a:r>
            <a:r>
              <a:rPr lang="en-GB" sz="1200" dirty="0" err="1">
                <a:cs typeface="Calibri" panose="020F0502020204030204"/>
              </a:rPr>
              <a:t>FileInputStream</a:t>
            </a:r>
            <a:r>
              <a:rPr lang="en-GB" sz="1200" dirty="0">
                <a:cs typeface="Calibri" panose="020F0502020204030204"/>
              </a:rPr>
              <a:t> class</a:t>
            </a:r>
            <a:endParaRPr lang="en-GB" sz="1200" dirty="0">
              <a:ea typeface="Calibri"/>
              <a:cs typeface="Calibri" panose="020F0502020204030204"/>
            </a:endParaRPr>
          </a:p>
          <a:p>
            <a:pPr marL="0" indent="0">
              <a:buNone/>
            </a:pPr>
            <a:endParaRPr lang="en-GB" sz="1200">
              <a:cs typeface="Calibri" panose="020F0502020204030204"/>
            </a:endParaRPr>
          </a:p>
          <a:p>
            <a:r>
              <a:rPr lang="en-GB" sz="1200" dirty="0">
                <a:cs typeface="Calibri" panose="020F0502020204030204"/>
              </a:rPr>
              <a:t>What is java </a:t>
            </a:r>
            <a:r>
              <a:rPr lang="en-GB" sz="1200" dirty="0" err="1">
                <a:cs typeface="Calibri" panose="020F0502020204030204"/>
              </a:rPr>
              <a:t>FileWritter</a:t>
            </a:r>
            <a:r>
              <a:rPr lang="en-GB" sz="1200" dirty="0">
                <a:cs typeface="Calibri" panose="020F0502020204030204"/>
              </a:rPr>
              <a:t> class? :-  is a subclass of the Writer abstract class and it's used for writing textual data to files in character-oriented mode. The advantage of using </a:t>
            </a:r>
            <a:r>
              <a:rPr lang="en-GB" sz="1200" dirty="0" err="1">
                <a:cs typeface="Calibri" panose="020F0502020204030204"/>
              </a:rPr>
              <a:t>FileWriter</a:t>
            </a:r>
            <a:r>
              <a:rPr lang="en-GB" sz="1200" dirty="0">
                <a:cs typeface="Calibri" panose="020F0502020204030204"/>
              </a:rPr>
              <a:t> to write to a file as compared to </a:t>
            </a:r>
            <a:r>
              <a:rPr lang="en-GB" sz="1200" dirty="0" err="1">
                <a:cs typeface="Calibri" panose="020F0502020204030204"/>
              </a:rPr>
              <a:t>FileOutputStream</a:t>
            </a:r>
            <a:r>
              <a:rPr lang="en-GB" sz="1200" dirty="0">
                <a:cs typeface="Calibri" panose="020F0502020204030204"/>
              </a:rPr>
              <a:t> is that you don't need to convert the characters into byte array because it provides its own method to write characters directly.</a:t>
            </a:r>
            <a:endParaRPr lang="en-GB" sz="1200" dirty="0">
              <a:ea typeface="Calibri"/>
              <a:cs typeface="Calibri" panose="020F0502020204030204"/>
            </a:endParaRPr>
          </a:p>
          <a:p>
            <a:r>
              <a:rPr lang="en-GB" sz="1200" dirty="0">
                <a:cs typeface="Calibri" panose="020F0502020204030204"/>
              </a:rPr>
              <a:t>Why use </a:t>
            </a:r>
            <a:r>
              <a:rPr lang="en-GB" sz="1200" dirty="0" err="1">
                <a:cs typeface="Calibri" panose="020F0502020204030204"/>
              </a:rPr>
              <a:t>FileWriter</a:t>
            </a:r>
            <a:r>
              <a:rPr lang="en-GB" sz="1200" dirty="0">
                <a:cs typeface="Calibri" panose="020F0502020204030204"/>
              </a:rPr>
              <a:t> class? :- 1. character-oriented – </a:t>
            </a:r>
            <a:r>
              <a:rPr lang="en-GB" sz="1200" dirty="0" err="1">
                <a:cs typeface="Calibri" panose="020F0502020204030204"/>
              </a:rPr>
              <a:t>FileWriter</a:t>
            </a:r>
            <a:r>
              <a:rPr lang="en-GB" sz="1200" dirty="0">
                <a:cs typeface="Calibri" panose="020F0502020204030204"/>
              </a:rPr>
              <a:t> is designed for writing character data into files, it allows you to write characters, strings and character arrays directly into file. 2. file creation -- if the specified file does not exist when you create a </a:t>
            </a:r>
            <a:r>
              <a:rPr lang="en-GB" sz="1200" dirty="0" err="1">
                <a:cs typeface="Calibri" panose="020F0502020204030204"/>
              </a:rPr>
              <a:t>FileWriter</a:t>
            </a:r>
            <a:r>
              <a:rPr lang="en-GB" sz="1200" dirty="0">
                <a:cs typeface="Calibri" panose="020F0502020204030204"/>
              </a:rPr>
              <a:t> it will be created, if the file already exist its content will be overridden by default. 3. closing resources --  it is important to close the </a:t>
            </a:r>
            <a:r>
              <a:rPr lang="en-GB" sz="1200" dirty="0" err="1">
                <a:cs typeface="Calibri" panose="020F0502020204030204"/>
              </a:rPr>
              <a:t>FileWriter</a:t>
            </a:r>
            <a:r>
              <a:rPr lang="en-GB" sz="1200" dirty="0">
                <a:cs typeface="Calibri" panose="020F0502020204030204"/>
              </a:rPr>
              <a:t> after you have finished writing into a file system, to release the system resources and ensure that all data is flushed to the underlying file.</a:t>
            </a:r>
            <a:endParaRPr lang="en-GB" sz="1200" dirty="0">
              <a:ea typeface="Calibri"/>
              <a:cs typeface="Calibri" panose="020F0502020204030204"/>
            </a:endParaRPr>
          </a:p>
          <a:p>
            <a:r>
              <a:rPr lang="en-GB" sz="1200" dirty="0">
                <a:cs typeface="Calibri" panose="020F0502020204030204"/>
              </a:rPr>
              <a:t>Constructor for </a:t>
            </a:r>
            <a:r>
              <a:rPr lang="en-GB" sz="1200" dirty="0" err="1">
                <a:cs typeface="Calibri" panose="020F0502020204030204"/>
              </a:rPr>
              <a:t>FileWriter</a:t>
            </a:r>
            <a:r>
              <a:rPr lang="en-GB" sz="1200" dirty="0">
                <a:cs typeface="Calibri" panose="020F0502020204030204"/>
              </a:rPr>
              <a:t> class :- </a:t>
            </a:r>
            <a:endParaRPr lang="en-GB" sz="1200" dirty="0">
              <a:ea typeface="Calibri"/>
              <a:cs typeface="Calibri" panose="020F0502020204030204"/>
            </a:endParaRPr>
          </a:p>
          <a:p>
            <a:pPr marL="0" indent="0">
              <a:buNone/>
            </a:pPr>
            <a:r>
              <a:rPr lang="en-GB" sz="1200" dirty="0">
                <a:cs typeface="Calibri" panose="020F0502020204030204"/>
              </a:rPr>
              <a:t>1. </a:t>
            </a:r>
            <a:r>
              <a:rPr lang="en-GB" sz="1200" dirty="0" err="1">
                <a:cs typeface="Calibri" panose="020F0502020204030204"/>
              </a:rPr>
              <a:t>FileWriter</a:t>
            </a:r>
            <a:r>
              <a:rPr lang="en-GB" sz="1200" dirty="0">
                <a:cs typeface="Calibri" panose="020F0502020204030204"/>
              </a:rPr>
              <a:t>(String file) -- creates a new file and gets the file name in a string.</a:t>
            </a:r>
            <a:endParaRPr lang="en-GB" sz="1200" dirty="0">
              <a:ea typeface="Calibri"/>
              <a:cs typeface="Calibri" panose="020F0502020204030204"/>
            </a:endParaRPr>
          </a:p>
          <a:p>
            <a:pPr marL="0" indent="0">
              <a:buNone/>
            </a:pPr>
            <a:r>
              <a:rPr lang="en-GB" sz="1200" dirty="0">
                <a:cs typeface="Calibri" panose="020F0502020204030204"/>
              </a:rPr>
              <a:t>2. </a:t>
            </a:r>
            <a:r>
              <a:rPr lang="en-GB" sz="1200" dirty="0" err="1">
                <a:cs typeface="Calibri" panose="020F0502020204030204"/>
              </a:rPr>
              <a:t>FileWriter</a:t>
            </a:r>
            <a:r>
              <a:rPr lang="en-GB" sz="1200" dirty="0">
                <a:cs typeface="Calibri" panose="020F0502020204030204"/>
              </a:rPr>
              <a:t>(File file) -- creates a new file and get the file name in a File object.</a:t>
            </a:r>
            <a:endParaRPr lang="en-GB" sz="1200" dirty="0">
              <a:ea typeface="Calibri"/>
              <a:cs typeface="Calibri" panose="020F0502020204030204"/>
            </a:endParaRPr>
          </a:p>
          <a:p>
            <a:pPr marL="0" indent="0">
              <a:buNone/>
            </a:pPr>
            <a:endParaRPr lang="en-GB" sz="1200">
              <a:cs typeface="Calibri" panose="020F0502020204030204"/>
            </a:endParaRPr>
          </a:p>
          <a:p>
            <a:endParaRPr lang="en-GB" sz="1200">
              <a:cs typeface="Calibri" panose="020F0502020204030204"/>
            </a:endParaRPr>
          </a:p>
        </p:txBody>
      </p:sp>
    </p:spTree>
    <p:extLst>
      <p:ext uri="{BB962C8B-B14F-4D97-AF65-F5344CB8AC3E}">
        <p14:creationId xmlns:p14="http://schemas.microsoft.com/office/powerpoint/2010/main" val="379744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14BB-AB30-5A1E-CCF3-7D11CA32EB1E}"/>
              </a:ext>
            </a:extLst>
          </p:cNvPr>
          <p:cNvSpPr>
            <a:spLocks noGrp="1"/>
          </p:cNvSpPr>
          <p:nvPr>
            <p:ph type="title"/>
          </p:nvPr>
        </p:nvSpPr>
        <p:spPr/>
        <p:txBody>
          <a:bodyPr/>
          <a:lstStyle/>
          <a:p>
            <a:pPr algn="ctr"/>
            <a:r>
              <a:rPr lang="en-GB" b="1">
                <a:solidFill>
                  <a:schemeClr val="accent6"/>
                </a:solidFill>
                <a:ea typeface="+mj-lt"/>
                <a:cs typeface="+mj-lt"/>
              </a:rPr>
              <a:t>Java files and IO cont.</a:t>
            </a:r>
            <a:endParaRPr lang="en-GB">
              <a:ea typeface="+mj-lt"/>
              <a:cs typeface="+mj-lt"/>
            </a:endParaRPr>
          </a:p>
          <a:p>
            <a:endParaRPr lang="en-GB">
              <a:cs typeface="Calibri Light"/>
            </a:endParaRPr>
          </a:p>
        </p:txBody>
      </p:sp>
      <p:sp>
        <p:nvSpPr>
          <p:cNvPr id="3" name="Content Placeholder 2">
            <a:extLst>
              <a:ext uri="{FF2B5EF4-FFF2-40B4-BE49-F238E27FC236}">
                <a16:creationId xmlns:a16="http://schemas.microsoft.com/office/drawing/2014/main" id="{C9120645-1BDA-7C58-107E-F6A3EBFDD3C3}"/>
              </a:ext>
            </a:extLst>
          </p:cNvPr>
          <p:cNvSpPr>
            <a:spLocks noGrp="1"/>
          </p:cNvSpPr>
          <p:nvPr>
            <p:ph idx="1"/>
          </p:nvPr>
        </p:nvSpPr>
        <p:spPr/>
        <p:txBody>
          <a:bodyPr vert="horz" lIns="91440" tIns="45720" rIns="91440" bIns="45720" rtlCol="0" anchor="t">
            <a:normAutofit/>
          </a:bodyPr>
          <a:lstStyle/>
          <a:p>
            <a:r>
              <a:rPr lang="en-GB" sz="1200" dirty="0" err="1">
                <a:cs typeface="Calibri" panose="020F0502020204030204"/>
              </a:rPr>
              <a:t>FileWriter</a:t>
            </a:r>
            <a:r>
              <a:rPr lang="en-GB" sz="1200" dirty="0">
                <a:cs typeface="Calibri" panose="020F0502020204030204"/>
              </a:rPr>
              <a:t> methods :- </a:t>
            </a:r>
            <a:endParaRPr lang="en-US" dirty="0">
              <a:cs typeface="Calibri" panose="020F0502020204030204"/>
            </a:endParaRPr>
          </a:p>
          <a:p>
            <a:pPr marL="0" indent="0">
              <a:buNone/>
            </a:pPr>
            <a:r>
              <a:rPr lang="en-GB" sz="1200" dirty="0">
                <a:cs typeface="Calibri" panose="020F0502020204030204"/>
              </a:rPr>
              <a:t>1. write(String text) -- it is used to write string into a </a:t>
            </a:r>
            <a:r>
              <a:rPr lang="en-GB" sz="1200" dirty="0" err="1">
                <a:cs typeface="Calibri" panose="020F0502020204030204"/>
              </a:rPr>
              <a:t>FileWriter</a:t>
            </a:r>
            <a:r>
              <a:rPr lang="en-GB" sz="1200" dirty="0">
                <a:cs typeface="Calibri" panose="020F0502020204030204"/>
              </a:rPr>
              <a:t>.</a:t>
            </a:r>
            <a:endParaRPr lang="en-GB" sz="1200" dirty="0">
              <a:ea typeface="Calibri"/>
              <a:cs typeface="Calibri" panose="020F0502020204030204"/>
            </a:endParaRPr>
          </a:p>
          <a:p>
            <a:pPr marL="0" indent="0">
              <a:buNone/>
            </a:pPr>
            <a:r>
              <a:rPr lang="en-GB" sz="1200" dirty="0">
                <a:cs typeface="Calibri" panose="020F0502020204030204"/>
              </a:rPr>
              <a:t>2. write(char c) -- it is used to write the char into the </a:t>
            </a:r>
            <a:r>
              <a:rPr lang="en-GB" sz="1200" dirty="0" err="1">
                <a:cs typeface="Calibri" panose="020F0502020204030204"/>
              </a:rPr>
              <a:t>FileWriter</a:t>
            </a:r>
            <a:r>
              <a:rPr lang="en-GB" sz="1200" dirty="0">
                <a:cs typeface="Calibri" panose="020F0502020204030204"/>
              </a:rPr>
              <a:t>.</a:t>
            </a:r>
            <a:endParaRPr lang="en-GB" sz="1200" dirty="0">
              <a:ea typeface="Calibri"/>
              <a:cs typeface="Calibri" panose="020F0502020204030204"/>
            </a:endParaRPr>
          </a:p>
          <a:p>
            <a:pPr marL="0" indent="0">
              <a:buNone/>
            </a:pPr>
            <a:r>
              <a:rPr lang="en-GB" sz="1200" dirty="0">
                <a:cs typeface="Calibri" panose="020F0502020204030204"/>
              </a:rPr>
              <a:t>3. write(char[] c) -- it is used to write char array into the </a:t>
            </a:r>
            <a:r>
              <a:rPr lang="en-GB" sz="1200" dirty="0" err="1">
                <a:cs typeface="Calibri" panose="020F0502020204030204"/>
              </a:rPr>
              <a:t>FileWriter</a:t>
            </a:r>
            <a:r>
              <a:rPr lang="en-GB" sz="1200" dirty="0">
                <a:cs typeface="Calibri" panose="020F0502020204030204"/>
              </a:rPr>
              <a:t>.</a:t>
            </a:r>
            <a:endParaRPr lang="en-GB" sz="1200" dirty="0">
              <a:ea typeface="Calibri"/>
              <a:cs typeface="Calibri" panose="020F0502020204030204"/>
            </a:endParaRPr>
          </a:p>
          <a:p>
            <a:pPr marL="0" indent="0">
              <a:buNone/>
            </a:pPr>
            <a:r>
              <a:rPr lang="en-GB" sz="1200" dirty="0">
                <a:cs typeface="Calibri" panose="020F0502020204030204"/>
              </a:rPr>
              <a:t>4. flush() -- it is used to flushes the data of </a:t>
            </a:r>
            <a:r>
              <a:rPr lang="en-GB" sz="1200" dirty="0" err="1">
                <a:cs typeface="Calibri" panose="020F0502020204030204"/>
              </a:rPr>
              <a:t>FileWriter</a:t>
            </a:r>
            <a:r>
              <a:rPr lang="en-GB" sz="1200" dirty="0">
                <a:cs typeface="Calibri" panose="020F0502020204030204"/>
              </a:rPr>
              <a:t>.</a:t>
            </a:r>
            <a:endParaRPr lang="en-GB" sz="1200" dirty="0">
              <a:ea typeface="Calibri"/>
              <a:cs typeface="Calibri" panose="020F0502020204030204"/>
            </a:endParaRPr>
          </a:p>
          <a:p>
            <a:pPr marL="0" indent="0">
              <a:buNone/>
            </a:pPr>
            <a:r>
              <a:rPr lang="en-GB" sz="1200" dirty="0">
                <a:cs typeface="Calibri" panose="020F0502020204030204"/>
              </a:rPr>
              <a:t>5. close() -- it is used to close the </a:t>
            </a:r>
            <a:r>
              <a:rPr lang="en-GB" sz="1200" dirty="0" err="1">
                <a:cs typeface="Calibri" panose="020F0502020204030204"/>
              </a:rPr>
              <a:t>FileWriter</a:t>
            </a:r>
            <a:endParaRPr lang="en-GB" sz="1200" dirty="0" err="1">
              <a:ea typeface="Calibri"/>
              <a:cs typeface="Calibri" panose="020F0502020204030204"/>
            </a:endParaRPr>
          </a:p>
          <a:p>
            <a:pPr marL="0" indent="0">
              <a:buNone/>
            </a:pPr>
            <a:r>
              <a:rPr lang="en-GB" sz="1200" dirty="0">
                <a:cs typeface="Calibri" panose="020F0502020204030204"/>
              </a:rPr>
              <a:t>Class activity 4A – let's see how to use the </a:t>
            </a:r>
            <a:r>
              <a:rPr lang="en-GB" sz="1200" dirty="0" err="1">
                <a:cs typeface="Calibri" panose="020F0502020204030204"/>
              </a:rPr>
              <a:t>FileWriter</a:t>
            </a:r>
            <a:r>
              <a:rPr lang="en-GB" sz="1200" dirty="0">
                <a:cs typeface="Calibri" panose="020F0502020204030204"/>
              </a:rPr>
              <a:t> class</a:t>
            </a:r>
            <a:endParaRPr lang="en-GB" sz="1200" dirty="0">
              <a:ea typeface="Calibri"/>
              <a:cs typeface="Calibri" panose="020F0502020204030204"/>
            </a:endParaRPr>
          </a:p>
          <a:p>
            <a:pPr marL="0" indent="0">
              <a:buNone/>
            </a:pPr>
            <a:r>
              <a:rPr lang="en-GB" sz="1200" dirty="0">
                <a:cs typeface="Calibri" panose="020F0502020204030204"/>
              </a:rPr>
              <a:t>Class exercise 1 – peer-to-peer – write to a csv file : - create a student class give it fields of admission number with type int, first name, last name, date of birth, gender with type String and age with type int. All your fields should be set to private. Create your constructors and  getters only override the default </a:t>
            </a:r>
            <a:r>
              <a:rPr lang="en-GB" sz="1200" dirty="0" err="1">
                <a:cs typeface="Calibri" panose="020F0502020204030204"/>
              </a:rPr>
              <a:t>toString</a:t>
            </a:r>
            <a:r>
              <a:rPr lang="en-GB" sz="1200" dirty="0">
                <a:cs typeface="Calibri" panose="020F0502020204030204"/>
              </a:rPr>
              <a:t> method. Create your main class, remember your </a:t>
            </a:r>
            <a:r>
              <a:rPr lang="en-GB" sz="1200" dirty="0" err="1">
                <a:cs typeface="Calibri" panose="020F0502020204030204"/>
              </a:rPr>
              <a:t>psvm</a:t>
            </a:r>
            <a:r>
              <a:rPr lang="en-GB" sz="1200" dirty="0">
                <a:cs typeface="Calibri" panose="020F0502020204030204"/>
              </a:rPr>
              <a:t>, inside your main class, create an array of your student objects and instantiate 5 student objects with their parameters. Write your student objects into a CSV file. HINT: write data for each student using a for-each loop. Print your CSV file to the desktop and print student data has been written into the CSV file successfully to the console on running your application.</a:t>
            </a:r>
            <a:endParaRPr lang="en-GB" sz="1200" dirty="0">
              <a:ea typeface="Calibri"/>
              <a:cs typeface="Calibri" panose="020F0502020204030204"/>
            </a:endParaRPr>
          </a:p>
        </p:txBody>
      </p:sp>
    </p:spTree>
    <p:extLst>
      <p:ext uri="{BB962C8B-B14F-4D97-AF65-F5344CB8AC3E}">
        <p14:creationId xmlns:p14="http://schemas.microsoft.com/office/powerpoint/2010/main" val="286822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F104-080F-BFD0-A432-FA04A0BBE005}"/>
              </a:ext>
            </a:extLst>
          </p:cNvPr>
          <p:cNvSpPr>
            <a:spLocks noGrp="1"/>
          </p:cNvSpPr>
          <p:nvPr>
            <p:ph type="title"/>
          </p:nvPr>
        </p:nvSpPr>
        <p:spPr/>
        <p:txBody>
          <a:bodyPr/>
          <a:lstStyle/>
          <a:p>
            <a:pPr algn="ctr"/>
            <a:r>
              <a:rPr lang="en-GB" b="1">
                <a:solidFill>
                  <a:schemeClr val="accent6"/>
                </a:solidFill>
                <a:ea typeface="+mj-lt"/>
                <a:cs typeface="+mj-lt"/>
              </a:rPr>
              <a:t>Java files and IO cont.</a:t>
            </a:r>
            <a:endParaRPr lang="en-US">
              <a:cs typeface="Calibri Light" panose="020F0302020204030204"/>
            </a:endParaRPr>
          </a:p>
        </p:txBody>
      </p:sp>
      <p:sp>
        <p:nvSpPr>
          <p:cNvPr id="3" name="Content Placeholder 2">
            <a:extLst>
              <a:ext uri="{FF2B5EF4-FFF2-40B4-BE49-F238E27FC236}">
                <a16:creationId xmlns:a16="http://schemas.microsoft.com/office/drawing/2014/main" id="{F9BB0E1A-C4D1-D804-6625-CE79A9E11F89}"/>
              </a:ext>
            </a:extLst>
          </p:cNvPr>
          <p:cNvSpPr>
            <a:spLocks noGrp="1"/>
          </p:cNvSpPr>
          <p:nvPr>
            <p:ph idx="1"/>
          </p:nvPr>
        </p:nvSpPr>
        <p:spPr/>
        <p:txBody>
          <a:bodyPr vert="horz" lIns="91440" tIns="45720" rIns="91440" bIns="45720" rtlCol="0" anchor="t">
            <a:normAutofit/>
          </a:bodyPr>
          <a:lstStyle/>
          <a:p>
            <a:r>
              <a:rPr lang="en-GB" sz="1200" dirty="0">
                <a:cs typeface="Calibri" panose="020F0502020204030204"/>
              </a:rPr>
              <a:t>What is </a:t>
            </a:r>
            <a:r>
              <a:rPr lang="en-GB" sz="1200" dirty="0" err="1">
                <a:cs typeface="Calibri" panose="020F0502020204030204"/>
              </a:rPr>
              <a:t>FileReader</a:t>
            </a:r>
            <a:r>
              <a:rPr lang="en-GB" sz="1200" dirty="0">
                <a:cs typeface="Calibri" panose="020F0502020204030204"/>
              </a:rPr>
              <a:t> class? :- the java </a:t>
            </a:r>
            <a:r>
              <a:rPr lang="en-GB" sz="1200" dirty="0" err="1">
                <a:cs typeface="Calibri" panose="020F0502020204030204"/>
              </a:rPr>
              <a:t>FileReader</a:t>
            </a:r>
            <a:r>
              <a:rPr lang="en-GB" sz="1200" dirty="0">
                <a:cs typeface="Calibri" panose="020F0502020204030204"/>
              </a:rPr>
              <a:t> class is used from reading characters from a file, it is part of the java.io class which provides input and output </a:t>
            </a:r>
            <a:r>
              <a:rPr lang="en-GB" sz="1200" dirty="0" err="1">
                <a:cs typeface="Calibri" panose="020F0502020204030204"/>
              </a:rPr>
              <a:t>functinalities</a:t>
            </a:r>
            <a:r>
              <a:rPr lang="en-GB" sz="1200" dirty="0">
                <a:cs typeface="Calibri" panose="020F0502020204030204"/>
              </a:rPr>
              <a:t>.</a:t>
            </a:r>
            <a:endParaRPr lang="en-US" dirty="0">
              <a:cs typeface="Calibri" panose="020F0502020204030204"/>
            </a:endParaRPr>
          </a:p>
          <a:p>
            <a:r>
              <a:rPr lang="en-GB" sz="1200" dirty="0">
                <a:cs typeface="Calibri" panose="020F0502020204030204"/>
              </a:rPr>
              <a:t>Constructor for </a:t>
            </a:r>
            <a:r>
              <a:rPr lang="en-GB" sz="1200" dirty="0" err="1">
                <a:cs typeface="Calibri" panose="020F0502020204030204"/>
              </a:rPr>
              <a:t>FileReader</a:t>
            </a:r>
            <a:r>
              <a:rPr lang="en-GB" sz="1200" dirty="0">
                <a:cs typeface="Calibri" panose="020F0502020204030204"/>
              </a:rPr>
              <a:t> class :</a:t>
            </a:r>
            <a:endParaRPr lang="en-GB" sz="1200" dirty="0">
              <a:ea typeface="Calibri"/>
              <a:cs typeface="Calibri" panose="020F0502020204030204"/>
            </a:endParaRPr>
          </a:p>
          <a:p>
            <a:pPr marL="0" indent="0">
              <a:buNone/>
            </a:pPr>
            <a:r>
              <a:rPr lang="en-GB" sz="1200" dirty="0">
                <a:cs typeface="Calibri" panose="020F0502020204030204"/>
              </a:rPr>
              <a:t>1. </a:t>
            </a:r>
            <a:r>
              <a:rPr lang="en-GB" sz="1200" dirty="0" err="1">
                <a:cs typeface="Calibri" panose="020F0502020204030204"/>
              </a:rPr>
              <a:t>FileReader</a:t>
            </a:r>
            <a:r>
              <a:rPr lang="en-GB" sz="1200" dirty="0">
                <a:cs typeface="Calibri" panose="020F0502020204030204"/>
              </a:rPr>
              <a:t>(String file) :- it gets the filename in string. It opens the given file in read mode. If file does not exist, it throws a </a:t>
            </a:r>
            <a:r>
              <a:rPr lang="en-GB" sz="1200" dirty="0" err="1">
                <a:cs typeface="Calibri" panose="020F0502020204030204"/>
              </a:rPr>
              <a:t>FileNotFoundException</a:t>
            </a:r>
            <a:r>
              <a:rPr lang="en-GB" sz="1200" dirty="0">
                <a:cs typeface="Calibri" panose="020F0502020204030204"/>
              </a:rPr>
              <a:t>.</a:t>
            </a:r>
            <a:endParaRPr lang="en-GB" sz="1200" dirty="0">
              <a:ea typeface="Calibri"/>
              <a:cs typeface="Calibri" panose="020F0502020204030204"/>
            </a:endParaRPr>
          </a:p>
          <a:p>
            <a:pPr marL="0" indent="0">
              <a:buNone/>
            </a:pPr>
            <a:r>
              <a:rPr lang="en-GB" sz="1200" dirty="0">
                <a:cs typeface="Calibri" panose="020F0502020204030204"/>
              </a:rPr>
              <a:t>2. </a:t>
            </a:r>
            <a:r>
              <a:rPr lang="en-GB" sz="1200" dirty="0" err="1">
                <a:cs typeface="Calibri" panose="020F0502020204030204"/>
              </a:rPr>
              <a:t>FileReader</a:t>
            </a:r>
            <a:r>
              <a:rPr lang="en-GB" sz="1200" dirty="0">
                <a:cs typeface="Calibri" panose="020F0502020204030204"/>
              </a:rPr>
              <a:t>(File file) :-  it gets file name in file instance. It opens the given file in read mode. If file does not exist, it throws </a:t>
            </a:r>
            <a:r>
              <a:rPr lang="en-GB" sz="1200" dirty="0" err="1">
                <a:cs typeface="Calibri" panose="020F0502020204030204"/>
              </a:rPr>
              <a:t>FileNotFoundExcpetion</a:t>
            </a:r>
            <a:r>
              <a:rPr lang="en-GB" sz="1200" dirty="0">
                <a:cs typeface="Calibri" panose="020F0502020204030204"/>
              </a:rPr>
              <a:t>.</a:t>
            </a:r>
            <a:endParaRPr lang="en-GB" sz="1200" dirty="0">
              <a:ea typeface="Calibri"/>
              <a:cs typeface="Calibri" panose="020F0502020204030204"/>
            </a:endParaRPr>
          </a:p>
          <a:p>
            <a:pPr marL="0" indent="0">
              <a:buNone/>
            </a:pPr>
            <a:endParaRPr lang="en-GB" sz="1200">
              <a:cs typeface="Calibri" panose="020F0502020204030204"/>
            </a:endParaRPr>
          </a:p>
          <a:p>
            <a:r>
              <a:rPr lang="en-GB" sz="1200" dirty="0">
                <a:cs typeface="Calibri" panose="020F0502020204030204"/>
              </a:rPr>
              <a:t>Methods of file reader class:</a:t>
            </a:r>
            <a:endParaRPr lang="en-GB" sz="1200" dirty="0">
              <a:ea typeface="Calibri"/>
              <a:cs typeface="Calibri" panose="020F0502020204030204"/>
            </a:endParaRPr>
          </a:p>
          <a:p>
            <a:pPr marL="0" indent="0">
              <a:buNone/>
            </a:pPr>
            <a:r>
              <a:rPr lang="en-GB" sz="1200" dirty="0">
                <a:cs typeface="Calibri" panose="020F0502020204030204"/>
              </a:rPr>
              <a:t>1. read() :- it is used to returned a character.</a:t>
            </a:r>
            <a:endParaRPr lang="en-GB" sz="1200" dirty="0">
              <a:ea typeface="Calibri"/>
              <a:cs typeface="Calibri" panose="020F0502020204030204"/>
            </a:endParaRPr>
          </a:p>
          <a:p>
            <a:pPr marL="0" indent="0">
              <a:buNone/>
            </a:pPr>
            <a:r>
              <a:rPr lang="en-GB" sz="1200" dirty="0">
                <a:cs typeface="Calibri" panose="020F0502020204030204"/>
              </a:rPr>
              <a:t>2. close() :-  it is used to close the file reader class</a:t>
            </a:r>
            <a:endParaRPr lang="en-GB" sz="1200" dirty="0">
              <a:ea typeface="Calibri"/>
              <a:cs typeface="Calibri" panose="020F0502020204030204"/>
            </a:endParaRPr>
          </a:p>
          <a:p>
            <a:pPr marL="0" indent="0">
              <a:buNone/>
            </a:pPr>
            <a:r>
              <a:rPr lang="en-GB" sz="1200" dirty="0">
                <a:cs typeface="Calibri" panose="020F0502020204030204"/>
              </a:rPr>
              <a:t>Class activity 5A : let's see how to use the </a:t>
            </a:r>
            <a:r>
              <a:rPr lang="en-GB" sz="1200" dirty="0" err="1">
                <a:cs typeface="Calibri" panose="020F0502020204030204"/>
              </a:rPr>
              <a:t>FileReader</a:t>
            </a:r>
            <a:r>
              <a:rPr lang="en-GB" sz="1200" dirty="0">
                <a:cs typeface="Calibri" panose="020F0502020204030204"/>
              </a:rPr>
              <a:t> class to read the csv file</a:t>
            </a:r>
            <a:endParaRPr lang="en-GB" sz="1200" dirty="0">
              <a:ea typeface="Calibri"/>
              <a:cs typeface="Calibri" panose="020F0502020204030204"/>
            </a:endParaRPr>
          </a:p>
          <a:p>
            <a:pPr marL="0" indent="0">
              <a:buNone/>
            </a:pPr>
            <a:endParaRPr lang="en-GB" sz="1200">
              <a:cs typeface="Calibri" panose="020F0502020204030204"/>
            </a:endParaRPr>
          </a:p>
          <a:p>
            <a:r>
              <a:rPr lang="en-GB" sz="1200" dirty="0">
                <a:cs typeface="Calibri" panose="020F0502020204030204"/>
              </a:rPr>
              <a:t>What is Java </a:t>
            </a:r>
            <a:r>
              <a:rPr lang="en-GB" sz="1200" dirty="0" err="1">
                <a:cs typeface="Calibri" panose="020F0502020204030204"/>
              </a:rPr>
              <a:t>BufferedReader</a:t>
            </a:r>
            <a:r>
              <a:rPr lang="en-GB" sz="1200" dirty="0">
                <a:cs typeface="Calibri" panose="020F0502020204030204"/>
              </a:rPr>
              <a:t> class? :- the </a:t>
            </a:r>
            <a:r>
              <a:rPr lang="en-GB" sz="1200" dirty="0" err="1">
                <a:cs typeface="Calibri" panose="020F0502020204030204"/>
              </a:rPr>
              <a:t>BufferedReader</a:t>
            </a:r>
            <a:r>
              <a:rPr lang="en-GB" sz="1200" dirty="0">
                <a:cs typeface="Calibri" panose="020F0502020204030204"/>
              </a:rPr>
              <a:t> class in java is used for efficient reading of characters from a character input stream. It is part of the java.io package and provides buffering functionality, which improves the performance of reading data from a file or an input stream. The </a:t>
            </a:r>
            <a:r>
              <a:rPr lang="en-GB" sz="1200" dirty="0" err="1">
                <a:cs typeface="Calibri" panose="020F0502020204030204"/>
              </a:rPr>
              <a:t>BufferedReader</a:t>
            </a:r>
            <a:r>
              <a:rPr lang="en-GB" sz="1200" dirty="0">
                <a:cs typeface="Calibri" panose="020F0502020204030204"/>
              </a:rPr>
              <a:t> helps you read data line by line, it inherits the Reader class.</a:t>
            </a:r>
            <a:endParaRPr lang="en-GB" sz="1200" dirty="0">
              <a:ea typeface="Calibri"/>
              <a:cs typeface="Calibri" panose="020F0502020204030204"/>
            </a:endParaRPr>
          </a:p>
          <a:p>
            <a:r>
              <a:rPr lang="en-GB" sz="1200" dirty="0">
                <a:cs typeface="Calibri" panose="020F0502020204030204"/>
              </a:rPr>
              <a:t>What is Buffering? :- it refers to the process of reading characters from an underlying input stream in larger chunks and storing them in an internal buffer before processing them. It acts as a temporary storage area for characters which allows a more efficient reading operations.</a:t>
            </a:r>
            <a:endParaRPr lang="en-GB" sz="1200" dirty="0">
              <a:ea typeface="Calibri"/>
              <a:cs typeface="Calibri" panose="020F0502020204030204"/>
            </a:endParaRPr>
          </a:p>
        </p:txBody>
      </p:sp>
    </p:spTree>
    <p:extLst>
      <p:ext uri="{BB962C8B-B14F-4D97-AF65-F5344CB8AC3E}">
        <p14:creationId xmlns:p14="http://schemas.microsoft.com/office/powerpoint/2010/main" val="19780906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Week 4 curriculum scope</vt:lpstr>
      <vt:lpstr>Java files and IO</vt:lpstr>
      <vt:lpstr>Java files and IO. </vt:lpstr>
      <vt:lpstr>Java files and IO. </vt:lpstr>
      <vt:lpstr>Java files and IO cont. </vt:lpstr>
      <vt:lpstr>Java files and IO cont. </vt:lpstr>
      <vt:lpstr>Java files and IO cont. </vt:lpstr>
      <vt:lpstr>Java files and IO cont. </vt:lpstr>
      <vt:lpstr>Java files and IO cont.</vt:lpstr>
      <vt:lpstr>Java files and IO cont. </vt:lpstr>
      <vt:lpstr>Java files and IO cont. </vt:lpstr>
      <vt:lpstr>Java files and IO cont. </vt:lpstr>
      <vt:lpstr>Java files and IO cont. </vt:lpstr>
      <vt:lpstr>Java files and IO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1078</cp:revision>
  <dcterms:created xsi:type="dcterms:W3CDTF">2024-02-09T12:42:39Z</dcterms:created>
  <dcterms:modified xsi:type="dcterms:W3CDTF">2024-05-16T10:31:37Z</dcterms:modified>
</cp:coreProperties>
</file>