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4" d="100"/>
          <a:sy n="94" d="100"/>
        </p:scale>
        <p:origin x="226"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533EC26-4375-4FC4-90E0-F282E59E8232}" type="datetimeFigureOut">
              <a:rPr lang="en-US" smtClean="0"/>
              <a:t>10/16/2024</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8AC8E475-AE71-4216-A9B2-98D70894C860}" type="slidenum">
              <a:rPr lang="en-US" smtClean="0"/>
              <a:t>‹#›</a:t>
            </a:fld>
            <a:endParaRPr lang="en-US"/>
          </a:p>
        </p:txBody>
      </p:sp>
    </p:spTree>
    <p:extLst>
      <p:ext uri="{BB962C8B-B14F-4D97-AF65-F5344CB8AC3E}">
        <p14:creationId xmlns:p14="http://schemas.microsoft.com/office/powerpoint/2010/main" val="439383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33EC26-4375-4FC4-90E0-F282E59E8232}" type="datetimeFigureOut">
              <a:rPr lang="en-US" smtClean="0"/>
              <a:t>10/16/2024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AC8E475-AE71-4216-A9B2-98D70894C860}" type="slidenum">
              <a:rPr lang="en-US" smtClean="0"/>
              <a:t>‹#›</a:t>
            </a:fld>
            <a:endParaRPr lang="en-US"/>
          </a:p>
        </p:txBody>
      </p:sp>
    </p:spTree>
    <p:extLst>
      <p:ext uri="{BB962C8B-B14F-4D97-AF65-F5344CB8AC3E}">
        <p14:creationId xmlns:p14="http://schemas.microsoft.com/office/powerpoint/2010/main" val="36160489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33EC26-4375-4FC4-90E0-F282E59E8232}" type="datetimeFigureOut">
              <a:rPr lang="en-US" smtClean="0"/>
              <a:t>10/16/2024</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AC8E475-AE71-4216-A9B2-98D70894C860}"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5562995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4533EC26-4375-4FC4-90E0-F282E59E8232}" type="datetimeFigureOut">
              <a:rPr lang="en-US" smtClean="0"/>
              <a:t>10/16/2024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AC8E475-AE71-4216-A9B2-98D70894C860}" type="slidenum">
              <a:rPr lang="en-US" smtClean="0"/>
              <a:t>‹#›</a:t>
            </a:fld>
            <a:endParaRPr lang="en-US"/>
          </a:p>
        </p:txBody>
      </p:sp>
    </p:spTree>
    <p:extLst>
      <p:ext uri="{BB962C8B-B14F-4D97-AF65-F5344CB8AC3E}">
        <p14:creationId xmlns:p14="http://schemas.microsoft.com/office/powerpoint/2010/main" val="3225608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4533EC26-4375-4FC4-90E0-F282E59E8232}" type="datetimeFigureOut">
              <a:rPr lang="en-US" smtClean="0"/>
              <a:t>10/16/2024</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AC8E475-AE71-4216-A9B2-98D70894C860}"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8146909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4533EC26-4375-4FC4-90E0-F282E59E8232}" type="datetimeFigureOut">
              <a:rPr lang="en-US" smtClean="0"/>
              <a:t>10/16/2024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AC8E475-AE71-4216-A9B2-98D70894C860}" type="slidenum">
              <a:rPr lang="en-US" smtClean="0"/>
              <a:t>‹#›</a:t>
            </a:fld>
            <a:endParaRPr lang="en-US"/>
          </a:p>
        </p:txBody>
      </p:sp>
    </p:spTree>
    <p:extLst>
      <p:ext uri="{BB962C8B-B14F-4D97-AF65-F5344CB8AC3E}">
        <p14:creationId xmlns:p14="http://schemas.microsoft.com/office/powerpoint/2010/main" val="12268594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33EC26-4375-4FC4-90E0-F282E59E8232}" type="datetimeFigureOut">
              <a:rPr lang="en-US" smtClean="0"/>
              <a:t>10/16/2024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AC8E475-AE71-4216-A9B2-98D70894C860}" type="slidenum">
              <a:rPr lang="en-US" smtClean="0"/>
              <a:t>‹#›</a:t>
            </a:fld>
            <a:endParaRPr lang="en-US"/>
          </a:p>
        </p:txBody>
      </p:sp>
    </p:spTree>
    <p:extLst>
      <p:ext uri="{BB962C8B-B14F-4D97-AF65-F5344CB8AC3E}">
        <p14:creationId xmlns:p14="http://schemas.microsoft.com/office/powerpoint/2010/main" val="3274732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33EC26-4375-4FC4-90E0-F282E59E8232}" type="datetimeFigureOut">
              <a:rPr lang="en-US" smtClean="0"/>
              <a:t>10/16/2024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AC8E475-AE71-4216-A9B2-98D70894C860}" type="slidenum">
              <a:rPr lang="en-US" smtClean="0"/>
              <a:t>‹#›</a:t>
            </a:fld>
            <a:endParaRPr lang="en-US"/>
          </a:p>
        </p:txBody>
      </p:sp>
    </p:spTree>
    <p:extLst>
      <p:ext uri="{BB962C8B-B14F-4D97-AF65-F5344CB8AC3E}">
        <p14:creationId xmlns:p14="http://schemas.microsoft.com/office/powerpoint/2010/main" val="1681557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33EC26-4375-4FC4-90E0-F282E59E8232}" type="datetimeFigureOut">
              <a:rPr lang="en-US" smtClean="0"/>
              <a:t>10/16/2024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AC8E475-AE71-4216-A9B2-98D70894C860}" type="slidenum">
              <a:rPr lang="en-US" smtClean="0"/>
              <a:t>‹#›</a:t>
            </a:fld>
            <a:endParaRPr lang="en-US"/>
          </a:p>
        </p:txBody>
      </p:sp>
    </p:spTree>
    <p:extLst>
      <p:ext uri="{BB962C8B-B14F-4D97-AF65-F5344CB8AC3E}">
        <p14:creationId xmlns:p14="http://schemas.microsoft.com/office/powerpoint/2010/main" val="41028505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33EC26-4375-4FC4-90E0-F282E59E8232}" type="datetimeFigureOut">
              <a:rPr lang="en-US" smtClean="0"/>
              <a:t>10/16/2024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AC8E475-AE71-4216-A9B2-98D70894C860}" type="slidenum">
              <a:rPr lang="en-US" smtClean="0"/>
              <a:t>‹#›</a:t>
            </a:fld>
            <a:endParaRPr lang="en-US"/>
          </a:p>
        </p:txBody>
      </p:sp>
    </p:spTree>
    <p:extLst>
      <p:ext uri="{BB962C8B-B14F-4D97-AF65-F5344CB8AC3E}">
        <p14:creationId xmlns:p14="http://schemas.microsoft.com/office/powerpoint/2010/main" val="21865309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533EC26-4375-4FC4-90E0-F282E59E8232}" type="datetimeFigureOut">
              <a:rPr lang="en-US" smtClean="0"/>
              <a:t>10/16/2024</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8AC8E475-AE71-4216-A9B2-98D70894C860}" type="slidenum">
              <a:rPr lang="en-US" smtClean="0"/>
              <a:t>‹#›</a:t>
            </a:fld>
            <a:endParaRPr lang="en-US"/>
          </a:p>
        </p:txBody>
      </p:sp>
    </p:spTree>
    <p:extLst>
      <p:ext uri="{BB962C8B-B14F-4D97-AF65-F5344CB8AC3E}">
        <p14:creationId xmlns:p14="http://schemas.microsoft.com/office/powerpoint/2010/main" val="8307941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533EC26-4375-4FC4-90E0-F282E59E8232}" type="datetimeFigureOut">
              <a:rPr lang="en-US" smtClean="0"/>
              <a:t>10/16/2024</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AC8E475-AE71-4216-A9B2-98D70894C860}" type="slidenum">
              <a:rPr lang="en-US" smtClean="0"/>
              <a:t>‹#›</a:t>
            </a:fld>
            <a:endParaRPr lang="en-US"/>
          </a:p>
        </p:txBody>
      </p:sp>
    </p:spTree>
    <p:extLst>
      <p:ext uri="{BB962C8B-B14F-4D97-AF65-F5344CB8AC3E}">
        <p14:creationId xmlns:p14="http://schemas.microsoft.com/office/powerpoint/2010/main" val="37055515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533EC26-4375-4FC4-90E0-F282E59E8232}" type="datetimeFigureOut">
              <a:rPr lang="en-US" smtClean="0"/>
              <a:t>10/16/2024</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8AC8E475-AE71-4216-A9B2-98D70894C860}" type="slidenum">
              <a:rPr lang="en-US" smtClean="0"/>
              <a:t>‹#›</a:t>
            </a:fld>
            <a:endParaRPr lang="en-US"/>
          </a:p>
        </p:txBody>
      </p:sp>
    </p:spTree>
    <p:extLst>
      <p:ext uri="{BB962C8B-B14F-4D97-AF65-F5344CB8AC3E}">
        <p14:creationId xmlns:p14="http://schemas.microsoft.com/office/powerpoint/2010/main" val="20617252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33EC26-4375-4FC4-90E0-F282E59E8232}" type="datetimeFigureOut">
              <a:rPr lang="en-US" smtClean="0"/>
              <a:t>10/16/2024</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8AC8E475-AE71-4216-A9B2-98D70894C860}" type="slidenum">
              <a:rPr lang="en-US" smtClean="0"/>
              <a:t>‹#›</a:t>
            </a:fld>
            <a:endParaRPr lang="en-US"/>
          </a:p>
        </p:txBody>
      </p:sp>
    </p:spTree>
    <p:extLst>
      <p:ext uri="{BB962C8B-B14F-4D97-AF65-F5344CB8AC3E}">
        <p14:creationId xmlns:p14="http://schemas.microsoft.com/office/powerpoint/2010/main" val="13491851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33EC26-4375-4FC4-90E0-F282E59E8232}" type="datetimeFigureOut">
              <a:rPr lang="en-US" smtClean="0"/>
              <a:t>10/16/2024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8AC8E475-AE71-4216-A9B2-98D70894C860}" type="slidenum">
              <a:rPr lang="en-US" smtClean="0"/>
              <a:t>‹#›</a:t>
            </a:fld>
            <a:endParaRPr lang="en-US"/>
          </a:p>
        </p:txBody>
      </p:sp>
    </p:spTree>
    <p:extLst>
      <p:ext uri="{BB962C8B-B14F-4D97-AF65-F5344CB8AC3E}">
        <p14:creationId xmlns:p14="http://schemas.microsoft.com/office/powerpoint/2010/main" val="2361838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33EC26-4375-4FC4-90E0-F282E59E8232}" type="datetimeFigureOut">
              <a:rPr lang="en-US" smtClean="0"/>
              <a:t>10/16/2024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AC8E475-AE71-4216-A9B2-98D70894C860}" type="slidenum">
              <a:rPr lang="en-US" smtClean="0"/>
              <a:t>‹#›</a:t>
            </a:fld>
            <a:endParaRPr lang="en-US"/>
          </a:p>
        </p:txBody>
      </p:sp>
    </p:spTree>
    <p:extLst>
      <p:ext uri="{BB962C8B-B14F-4D97-AF65-F5344CB8AC3E}">
        <p14:creationId xmlns:p14="http://schemas.microsoft.com/office/powerpoint/2010/main" val="1111065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533EC26-4375-4FC4-90E0-F282E59E8232}" type="datetimeFigureOut">
              <a:rPr lang="en-US" smtClean="0"/>
              <a:t>10/16/2024</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8AC8E475-AE71-4216-A9B2-98D70894C860}" type="slidenum">
              <a:rPr lang="en-US" smtClean="0"/>
              <a:t>‹#›</a:t>
            </a:fld>
            <a:endParaRPr lang="en-US"/>
          </a:p>
        </p:txBody>
      </p:sp>
    </p:spTree>
    <p:extLst>
      <p:ext uri="{BB962C8B-B14F-4D97-AF65-F5344CB8AC3E}">
        <p14:creationId xmlns:p14="http://schemas.microsoft.com/office/powerpoint/2010/main" val="182263865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abba-creates/Phonebook-projects"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effectLst/>
                <a:latin typeface="Times New Roman" panose="02020603050405020304" pitchFamily="18" charset="0"/>
                <a:ea typeface="Times New Roman" panose="02020603050405020304" pitchFamily="18" charset="0"/>
              </a:rPr>
              <a:t>Phonebook Software</a:t>
            </a:r>
            <a:endParaRPr lang="en-US" dirty="0"/>
          </a:p>
        </p:txBody>
      </p:sp>
    </p:spTree>
    <p:extLst>
      <p:ext uri="{BB962C8B-B14F-4D97-AF65-F5344CB8AC3E}">
        <p14:creationId xmlns:p14="http://schemas.microsoft.com/office/powerpoint/2010/main" val="7128946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nSpc>
                <a:spcPct val="107000"/>
              </a:lnSpc>
              <a:spcAft>
                <a:spcPts val="800"/>
              </a:spcAft>
            </a:pPr>
            <a:r>
              <a:rPr lang="en-US" sz="3600" b="1" dirty="0" smtClean="0">
                <a:effectLst/>
                <a:latin typeface="Times New Roman" panose="02020603050405020304" pitchFamily="18" charset="0"/>
                <a:ea typeface="Times New Roman" panose="02020603050405020304" pitchFamily="18" charset="0"/>
                <a:cs typeface="Times New Roman" panose="02020603050405020304" pitchFamily="18" charset="0"/>
              </a:rPr>
              <a:t>Running the program</a:t>
            </a:r>
            <a:endParaRPr lang="en-US" sz="3600" dirty="0"/>
          </a:p>
        </p:txBody>
      </p:sp>
      <p:sp>
        <p:nvSpPr>
          <p:cNvPr id="3" name="Content Placeholder 2"/>
          <p:cNvSpPr>
            <a:spLocks noGrp="1"/>
          </p:cNvSpPr>
          <p:nvPr>
            <p:ph idx="1"/>
          </p:nvPr>
        </p:nvSpPr>
        <p:spPr/>
        <p:txBody>
          <a:bodyPr>
            <a:normAutofit fontScale="85000" lnSpcReduction="20000"/>
          </a:bodyPr>
          <a:lstStyle/>
          <a:p>
            <a:pPr marL="342900" lvl="0" indent="-342900">
              <a:lnSpc>
                <a:spcPct val="107000"/>
              </a:lnSpc>
              <a:spcAft>
                <a:spcPts val="0"/>
              </a:spcAft>
              <a:buFont typeface="+mj-lt"/>
              <a:buAutoNum type="arabicPeriod"/>
            </a:pPr>
            <a:r>
              <a:rPr lang="en-US" sz="3200" dirty="0" smtClean="0">
                <a:effectLst/>
                <a:latin typeface="Times New Roman" panose="02020603050405020304" pitchFamily="18" charset="0"/>
                <a:ea typeface="Times New Roman" panose="02020603050405020304" pitchFamily="18" charset="0"/>
                <a:cs typeface="Times New Roman" panose="02020603050405020304" pitchFamily="18" charset="0"/>
              </a:rPr>
              <a:t>Clone the </a:t>
            </a:r>
            <a:r>
              <a:rPr lang="en-US" sz="3200" dirty="0" err="1" smtClean="0">
                <a:effectLst/>
                <a:latin typeface="Times New Roman" panose="02020603050405020304" pitchFamily="18" charset="0"/>
                <a:ea typeface="Times New Roman" panose="02020603050405020304" pitchFamily="18" charset="0"/>
                <a:cs typeface="Times New Roman" panose="02020603050405020304" pitchFamily="18" charset="0"/>
              </a:rPr>
              <a:t>GitHub</a:t>
            </a:r>
            <a:r>
              <a:rPr lang="en-US" sz="3200" dirty="0" smtClean="0">
                <a:effectLst/>
                <a:latin typeface="Times New Roman" panose="02020603050405020304" pitchFamily="18" charset="0"/>
                <a:ea typeface="Times New Roman" panose="02020603050405020304" pitchFamily="18" charset="0"/>
                <a:cs typeface="Times New Roman" panose="02020603050405020304" pitchFamily="18" charset="0"/>
              </a:rPr>
              <a:t> repository:</a:t>
            </a:r>
            <a:r>
              <a:rPr lang="en-US" dirty="0" smtClean="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pPr>
            <a:r>
              <a:rPr lang="en-US" u="sng" dirty="0" err="1" smtClean="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abba</a:t>
            </a:r>
            <a:r>
              <a:rPr lang="en-US" u="sng" dirty="0" smtClean="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-creates/Phonebook-projects: The repository contains a Java-based phonebook application project. It implements CRUD operations, allowing users to add, search, update, and delete contacts. The structure includes classes for managing contact information and interactions, along with unit tests to ensure functionality. (github.com)</a:t>
            </a:r>
            <a:r>
              <a:rPr lang="en-US" sz="3200" dirty="0" smtClean="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mj-lt"/>
              <a:buAutoNum type="arabicPeriod"/>
            </a:pPr>
            <a:r>
              <a:rPr lang="en-US" sz="3200" dirty="0" smtClean="0">
                <a:effectLst/>
                <a:latin typeface="Times New Roman" panose="02020603050405020304" pitchFamily="18" charset="0"/>
                <a:ea typeface="Times New Roman" panose="02020603050405020304" pitchFamily="18" charset="0"/>
                <a:cs typeface="Times New Roman" panose="02020603050405020304" pitchFamily="18" charset="0"/>
              </a:rPr>
              <a:t>Open the project in </a:t>
            </a:r>
            <a:r>
              <a:rPr lang="en-US" sz="3200" dirty="0" err="1" smtClean="0">
                <a:effectLst/>
                <a:latin typeface="Times New Roman" panose="02020603050405020304" pitchFamily="18" charset="0"/>
                <a:ea typeface="Times New Roman" panose="02020603050405020304" pitchFamily="18" charset="0"/>
                <a:cs typeface="Times New Roman" panose="02020603050405020304" pitchFamily="18" charset="0"/>
              </a:rPr>
              <a:t>IntelliJ</a:t>
            </a:r>
            <a:r>
              <a:rPr lang="en-US" sz="3200" dirty="0" smtClean="0">
                <a:effectLst/>
                <a:latin typeface="Times New Roman" panose="02020603050405020304" pitchFamily="18" charset="0"/>
                <a:ea typeface="Times New Roman" panose="02020603050405020304" pitchFamily="18" charset="0"/>
                <a:cs typeface="Times New Roman" panose="02020603050405020304" pitchFamily="18" charset="0"/>
              </a:rPr>
              <a:t> IDEA (or any Java IDE).</a:t>
            </a:r>
            <a:endParaRPr lang="en-US"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mj-lt"/>
              <a:buAutoNum type="arabicPeriod"/>
            </a:pPr>
            <a:r>
              <a:rPr lang="en-US" sz="3200" dirty="0" smtClean="0">
                <a:effectLst/>
                <a:latin typeface="Times New Roman" panose="02020603050405020304" pitchFamily="18" charset="0"/>
                <a:ea typeface="Times New Roman" panose="02020603050405020304" pitchFamily="18" charset="0"/>
                <a:cs typeface="Times New Roman" panose="02020603050405020304" pitchFamily="18" charset="0"/>
              </a:rPr>
              <a:t>Compile and run the phonebook.java file. The program will start and display a menu where you can choose from the available operations.</a:t>
            </a:r>
            <a:endParaRPr lang="en-US"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pPr>
            <a:r>
              <a:rPr lang="en-US" sz="3200" dirty="0" smtClean="0">
                <a:effectLst/>
                <a:latin typeface="Times New Roman" panose="02020603050405020304" pitchFamily="18" charset="0"/>
                <a:ea typeface="Times New Roman" panose="02020603050405020304" pitchFamily="18" charset="0"/>
                <a:cs typeface="Times New Roman" panose="02020603050405020304" pitchFamily="18" charset="0"/>
              </a:rPr>
              <a:t>Follow the menu prompts to interact with the phonebook</a:t>
            </a:r>
            <a:endParaRPr lang="en-US" dirty="0" smtClean="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900693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nSpc>
                <a:spcPct val="107000"/>
              </a:lnSpc>
              <a:spcAft>
                <a:spcPts val="800"/>
              </a:spcAft>
            </a:pPr>
            <a:r>
              <a:rPr lang="en-US" sz="3600" b="1" dirty="0" smtClean="0">
                <a:effectLst/>
                <a:latin typeface="Times New Roman" panose="02020603050405020304" pitchFamily="18" charset="0"/>
                <a:ea typeface="Times New Roman" panose="02020603050405020304" pitchFamily="18" charset="0"/>
                <a:cs typeface="Times New Roman" panose="02020603050405020304" pitchFamily="18" charset="0"/>
              </a:rPr>
              <a:t>Analysis of the search algorithm</a:t>
            </a:r>
            <a:endParaRPr lang="en-US" sz="3600" dirty="0"/>
          </a:p>
        </p:txBody>
      </p:sp>
      <p:sp>
        <p:nvSpPr>
          <p:cNvPr id="3" name="Content Placeholder 2"/>
          <p:cNvSpPr>
            <a:spLocks noGrp="1"/>
          </p:cNvSpPr>
          <p:nvPr>
            <p:ph idx="1"/>
          </p:nvPr>
        </p:nvSpPr>
        <p:spPr/>
        <p:txBody>
          <a:bodyPr/>
          <a:lstStyle/>
          <a:p>
            <a:pPr>
              <a:lnSpc>
                <a:spcPct val="107000"/>
              </a:lnSpc>
              <a:spcAft>
                <a:spcPts val="800"/>
              </a:spcAft>
            </a:pPr>
            <a:r>
              <a:rPr lang="en-US" dirty="0" smtClean="0">
                <a:effectLst/>
                <a:latin typeface="Times New Roman" panose="02020603050405020304" pitchFamily="18" charset="0"/>
                <a:ea typeface="Times New Roman" panose="02020603050405020304" pitchFamily="18" charset="0"/>
                <a:cs typeface="Times New Roman" panose="02020603050405020304" pitchFamily="18" charset="0"/>
              </a:rPr>
              <a:t>The search operation implemented in this project uses a linear search, which iterates through the list of contacts one by one. The time complexity of this search operation is </a:t>
            </a:r>
            <a:r>
              <a:rPr lang="en-US" b="1" dirty="0" smtClean="0">
                <a:effectLst/>
                <a:latin typeface="Times New Roman" panose="02020603050405020304" pitchFamily="18" charset="0"/>
                <a:ea typeface="Times New Roman" panose="02020603050405020304" pitchFamily="18" charset="0"/>
                <a:cs typeface="Times New Roman" panose="02020603050405020304" pitchFamily="18" charset="0"/>
              </a:rPr>
              <a:t>O(n)</a:t>
            </a:r>
            <a:r>
              <a:rPr lang="en-US" dirty="0" smtClean="0">
                <a:effectLst/>
                <a:latin typeface="Times New Roman" panose="02020603050405020304" pitchFamily="18" charset="0"/>
                <a:ea typeface="Times New Roman" panose="02020603050405020304" pitchFamily="18" charset="0"/>
                <a:cs typeface="Times New Roman" panose="02020603050405020304" pitchFamily="18" charset="0"/>
              </a:rPr>
              <a:t>where </a:t>
            </a:r>
            <a:r>
              <a:rPr lang="en-US" sz="1800" dirty="0" smtClean="0">
                <a:effectLst/>
                <a:latin typeface="Courier New" panose="02070309020205020404" pitchFamily="49" charset="0"/>
                <a:ea typeface="Times New Roman" panose="02020603050405020304" pitchFamily="18" charset="0"/>
                <a:cs typeface="Times New Roman" panose="02020603050405020304" pitchFamily="18" charset="0"/>
              </a:rPr>
              <a:t>n </a:t>
            </a:r>
            <a:r>
              <a:rPr lang="en-US" dirty="0" smtClean="0">
                <a:effectLst/>
                <a:latin typeface="Times New Roman" panose="02020603050405020304" pitchFamily="18" charset="0"/>
                <a:ea typeface="Times New Roman" panose="02020603050405020304" pitchFamily="18" charset="0"/>
                <a:cs typeface="Times New Roman" panose="02020603050405020304" pitchFamily="18" charset="0"/>
              </a:rPr>
              <a:t>is the number of contacts. While this is not the most efficient search method, it is simple and works well for small datasets.</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smtClean="0">
                <a:effectLst/>
                <a:latin typeface="Times New Roman" panose="02020603050405020304" pitchFamily="18" charset="0"/>
                <a:ea typeface="Times New Roman" panose="02020603050405020304" pitchFamily="18" charset="0"/>
                <a:cs typeface="Times New Roman" panose="02020603050405020304" pitchFamily="18" charset="0"/>
              </a:rPr>
              <a:t>An optional optimization is to use sorting combined with a binary search, which would reduce the search time complexity to</a:t>
            </a:r>
            <a:r>
              <a:rPr lang="en-US" b="1" dirty="0" smtClean="0">
                <a:effectLst/>
                <a:latin typeface="Times New Roman" panose="02020603050405020304" pitchFamily="18" charset="0"/>
                <a:ea typeface="Times New Roman" panose="02020603050405020304" pitchFamily="18" charset="0"/>
                <a:cs typeface="Times New Roman" panose="02020603050405020304" pitchFamily="18" charset="0"/>
              </a:rPr>
              <a:t> O(log n)</a:t>
            </a:r>
            <a:r>
              <a:rPr lang="en-US" dirty="0" smtClean="0">
                <a:effectLst/>
                <a:latin typeface="Times New Roman" panose="02020603050405020304" pitchFamily="18" charset="0"/>
                <a:ea typeface="Times New Roman" panose="02020603050405020304" pitchFamily="18" charset="0"/>
                <a:cs typeface="Times New Roman" panose="02020603050405020304" pitchFamily="18" charset="0"/>
              </a:rPr>
              <a:t>, provided the list is sorted.</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672164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9346" y="599617"/>
            <a:ext cx="8911687" cy="1280890"/>
          </a:xfrm>
        </p:spPr>
        <p:txBody>
          <a:bodyPr>
            <a:normAutofit/>
          </a:bodyPr>
          <a:lstStyle/>
          <a:p>
            <a:pPr>
              <a:lnSpc>
                <a:spcPct val="107000"/>
              </a:lnSpc>
              <a:spcAft>
                <a:spcPts val="800"/>
              </a:spcAft>
            </a:pPr>
            <a:r>
              <a:rPr lang="en-US" sz="3600" b="1" dirty="0" smtClean="0">
                <a:effectLst/>
                <a:latin typeface="Times New Roman" panose="02020603050405020304" pitchFamily="18" charset="0"/>
                <a:ea typeface="Times New Roman" panose="02020603050405020304" pitchFamily="18" charset="0"/>
                <a:cs typeface="Times New Roman" panose="02020603050405020304" pitchFamily="18" charset="0"/>
              </a:rPr>
              <a:t>Contributors</a:t>
            </a:r>
            <a:endParaRPr lang="en-US" sz="3600" dirty="0"/>
          </a:p>
        </p:txBody>
      </p:sp>
      <p:sp>
        <p:nvSpPr>
          <p:cNvPr id="3" name="Content Placeholder 2"/>
          <p:cNvSpPr>
            <a:spLocks noGrp="1"/>
          </p:cNvSpPr>
          <p:nvPr>
            <p:ph idx="1"/>
          </p:nvPr>
        </p:nvSpPr>
        <p:spPr>
          <a:xfrm>
            <a:off x="997176" y="1986643"/>
            <a:ext cx="8915400" cy="3777622"/>
          </a:xfrm>
        </p:spPr>
        <p:txBody>
          <a:bodyPr/>
          <a:lstStyle/>
          <a:p>
            <a:pPr marL="342900" lvl="0" indent="-342900">
              <a:lnSpc>
                <a:spcPct val="107000"/>
              </a:lnSpc>
              <a:spcAft>
                <a:spcPts val="800"/>
              </a:spcAft>
              <a:buFont typeface="Symbol" panose="05050102010706020507" pitchFamily="18" charset="2"/>
              <a:buChar char=""/>
            </a:pPr>
            <a:r>
              <a:rPr lang="en-US" dirty="0" smtClean="0">
                <a:effectLst/>
                <a:latin typeface="Times New Roman" panose="02020603050405020304" pitchFamily="18" charset="0"/>
                <a:ea typeface="Times New Roman" panose="02020603050405020304" pitchFamily="18" charset="0"/>
                <a:cs typeface="Times New Roman" panose="02020603050405020304" pitchFamily="18" charset="0"/>
              </a:rPr>
              <a:t>This project was developed by a team of (__) members as part of the DSA521S group project. Below is the list of contributions and their respective roles in the project:</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594560844"/>
              </p:ext>
            </p:extLst>
          </p:nvPr>
        </p:nvGraphicFramePr>
        <p:xfrm>
          <a:off x="1060450" y="2981173"/>
          <a:ext cx="10314316" cy="2611333"/>
        </p:xfrm>
        <a:graphic>
          <a:graphicData uri="http://schemas.openxmlformats.org/drawingml/2006/table">
            <a:tbl>
              <a:tblPr firstRow="1" bandRow="1">
                <a:tableStyleId>{5C22544A-7EE6-4342-B048-85BDC9FD1C3A}</a:tableStyleId>
              </a:tblPr>
              <a:tblGrid>
                <a:gridCol w="3325686"/>
                <a:gridCol w="2686050"/>
                <a:gridCol w="4302580"/>
              </a:tblGrid>
              <a:tr h="413456">
                <a:tc>
                  <a:txBody>
                    <a:bodyPr/>
                    <a:lstStyle/>
                    <a:p>
                      <a:pPr>
                        <a:lnSpc>
                          <a:spcPct val="107000"/>
                        </a:lnSpc>
                        <a:spcAft>
                          <a:spcPts val="800"/>
                        </a:spcAft>
                      </a:pPr>
                      <a:r>
                        <a:rPr lang="en-US" sz="2800" b="1" dirty="0">
                          <a:effectLst/>
                          <a:latin typeface="Times New Roman" panose="02020603050405020304" pitchFamily="18" charset="0"/>
                          <a:ea typeface="Times New Roman" panose="02020603050405020304" pitchFamily="18" charset="0"/>
                          <a:cs typeface="Times New Roman" panose="02020603050405020304" pitchFamily="18" charset="0"/>
                        </a:rPr>
                        <a:t>Contributor Name</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2800" b="1" dirty="0">
                          <a:effectLst/>
                          <a:latin typeface="Times New Roman" panose="02020603050405020304" pitchFamily="18" charset="0"/>
                          <a:ea typeface="Times New Roman" panose="02020603050405020304" pitchFamily="18" charset="0"/>
                          <a:cs typeface="Times New Roman" panose="02020603050405020304" pitchFamily="18" charset="0"/>
                        </a:rPr>
                        <a:t>Student ID</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2800" b="1" dirty="0">
                          <a:effectLst/>
                          <a:latin typeface="Times New Roman" panose="02020603050405020304" pitchFamily="18" charset="0"/>
                          <a:ea typeface="Times New Roman" panose="02020603050405020304" pitchFamily="18" charset="0"/>
                          <a:cs typeface="Times New Roman" panose="02020603050405020304" pitchFamily="18" charset="0"/>
                        </a:rPr>
                        <a:t>Role</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13456">
                <a:tc>
                  <a:txBody>
                    <a:bodyPr/>
                    <a:lstStyle/>
                    <a:p>
                      <a:pPr>
                        <a:lnSpc>
                          <a:spcPct val="107000"/>
                        </a:lnSpc>
                        <a:spcAft>
                          <a:spcPts val="800"/>
                        </a:spcAft>
                      </a:pPr>
                      <a:r>
                        <a:rPr lang="en-US" sz="2400">
                          <a:effectLst/>
                          <a:latin typeface="Times New Roman" panose="02020603050405020304" pitchFamily="18" charset="0"/>
                          <a:ea typeface="Times New Roman" panose="02020603050405020304" pitchFamily="18" charset="0"/>
                          <a:cs typeface="Times New Roman" panose="02020603050405020304" pitchFamily="18" charset="0"/>
                        </a:rPr>
                        <a:t>WILFRIET HAINGURA</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224042491</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US" sz="2400" dirty="0" smtClean="0">
                          <a:latin typeface="Times New Roman" panose="02020603050405020304" pitchFamily="18" charset="0"/>
                          <a:cs typeface="Times New Roman" panose="02020603050405020304" pitchFamily="18" charset="0"/>
                        </a:rPr>
                        <a:t>Java program and Documentation</a:t>
                      </a:r>
                      <a:endParaRPr lang="en-US" sz="2400" dirty="0">
                        <a:latin typeface="Times New Roman" panose="02020603050405020304" pitchFamily="18" charset="0"/>
                        <a:cs typeface="Times New Roman" panose="02020603050405020304" pitchFamily="18" charset="0"/>
                      </a:endParaRPr>
                    </a:p>
                  </a:txBody>
                  <a:tcPr/>
                </a:tc>
              </a:tr>
              <a:tr h="413456">
                <a:tc>
                  <a:txBody>
                    <a:bodyPr/>
                    <a:lstStyle/>
                    <a:p>
                      <a:pPr>
                        <a:lnSpc>
                          <a:spcPct val="107000"/>
                        </a:lnSpc>
                        <a:spcAft>
                          <a:spcPts val="800"/>
                        </a:spcAft>
                      </a:pPr>
                      <a:r>
                        <a:rPr lang="en-US" sz="2400">
                          <a:effectLst/>
                          <a:latin typeface="Times New Roman" panose="02020603050405020304" pitchFamily="18" charset="0"/>
                          <a:ea typeface="Times New Roman" panose="02020603050405020304" pitchFamily="18" charset="0"/>
                          <a:cs typeface="Times New Roman" panose="02020603050405020304" pitchFamily="18" charset="0"/>
                        </a:rPr>
                        <a:t>KASERA PAULUS</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224014463</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US" sz="2400" dirty="0" smtClean="0">
                          <a:latin typeface="Times New Roman" panose="02020603050405020304" pitchFamily="18" charset="0"/>
                          <a:cs typeface="Times New Roman" panose="02020603050405020304" pitchFamily="18" charset="0"/>
                        </a:rPr>
                        <a:t>Pseudo</a:t>
                      </a:r>
                      <a:r>
                        <a:rPr lang="en-US" sz="2400" baseline="0" dirty="0" smtClean="0">
                          <a:latin typeface="Times New Roman" panose="02020603050405020304" pitchFamily="18" charset="0"/>
                          <a:cs typeface="Times New Roman" panose="02020603050405020304" pitchFamily="18" charset="0"/>
                        </a:rPr>
                        <a:t> code and Flowchart</a:t>
                      </a:r>
                      <a:endParaRPr lang="en-US" sz="2400" dirty="0">
                        <a:latin typeface="Times New Roman" panose="02020603050405020304" pitchFamily="18" charset="0"/>
                        <a:cs typeface="Times New Roman" panose="02020603050405020304" pitchFamily="18" charset="0"/>
                      </a:endParaRPr>
                    </a:p>
                  </a:txBody>
                  <a:tcPr/>
                </a:tc>
              </a:tr>
              <a:tr h="413456">
                <a:tc>
                  <a:txBody>
                    <a:bodyPr/>
                    <a:lstStyle/>
                    <a:p>
                      <a:endParaRPr lang="en-US"/>
                    </a:p>
                  </a:txBody>
                  <a:tcPr/>
                </a:tc>
                <a:tc>
                  <a:txBody>
                    <a:bodyPr/>
                    <a:lstStyle/>
                    <a:p>
                      <a:endParaRPr lang="en-US"/>
                    </a:p>
                  </a:txBody>
                  <a:tcPr/>
                </a:tc>
                <a:tc>
                  <a:txBody>
                    <a:bodyPr/>
                    <a:lstStyle/>
                    <a:p>
                      <a:endParaRPr lang="en-US"/>
                    </a:p>
                  </a:txBody>
                  <a:tcPr/>
                </a:tc>
              </a:tr>
              <a:tr h="413456">
                <a:tc>
                  <a:txBody>
                    <a:bodyPr/>
                    <a:lstStyle/>
                    <a:p>
                      <a:endParaRPr lang="en-US"/>
                    </a:p>
                  </a:txBody>
                  <a:tcPr/>
                </a:tc>
                <a:tc>
                  <a:txBody>
                    <a:bodyPr/>
                    <a:lstStyle/>
                    <a:p>
                      <a:endParaRPr lang="en-US"/>
                    </a:p>
                  </a:txBody>
                  <a:tcPr/>
                </a:tc>
                <a:tc>
                  <a:txBody>
                    <a:bodyPr/>
                    <a:lstStyle/>
                    <a:p>
                      <a:endParaRPr lang="en-US"/>
                    </a:p>
                  </a:txBody>
                  <a:tcPr/>
                </a:tc>
              </a:tr>
              <a:tr h="413456">
                <a:tc>
                  <a:txBody>
                    <a:bodyPr/>
                    <a:lstStyle/>
                    <a:p>
                      <a:endParaRPr lang="en-US"/>
                    </a:p>
                  </a:txBody>
                  <a:tcPr/>
                </a:tc>
                <a:tc>
                  <a:txBody>
                    <a:bodyPr/>
                    <a:lstStyle/>
                    <a:p>
                      <a:endParaRPr lang="en-US"/>
                    </a:p>
                  </a:txBody>
                  <a:tcPr/>
                </a:tc>
                <a:tc>
                  <a:txBody>
                    <a:bodyPr/>
                    <a:lstStyle/>
                    <a:p>
                      <a:endParaRPr lang="en-US" dirty="0"/>
                    </a:p>
                  </a:txBody>
                  <a:tcPr/>
                </a:tc>
              </a:tr>
            </a:tbl>
          </a:graphicData>
        </a:graphic>
      </p:graphicFrame>
    </p:spTree>
    <p:extLst>
      <p:ext uri="{BB962C8B-B14F-4D97-AF65-F5344CB8AC3E}">
        <p14:creationId xmlns:p14="http://schemas.microsoft.com/office/powerpoint/2010/main" val="20291250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smtClean="0">
                <a:effectLst/>
                <a:latin typeface="Times New Roman" panose="02020603050405020304" pitchFamily="18" charset="0"/>
                <a:ea typeface="Times New Roman" panose="02020603050405020304" pitchFamily="18" charset="0"/>
                <a:cs typeface="Times New Roman" panose="02020603050405020304" pitchFamily="18" charset="0"/>
              </a:rPr>
              <a:t>Summary</a:t>
            </a:r>
            <a:endParaRPr lang="en-US" sz="3600" dirty="0"/>
          </a:p>
        </p:txBody>
      </p:sp>
      <p:sp>
        <p:nvSpPr>
          <p:cNvPr id="3" name="Content Placeholder 2"/>
          <p:cNvSpPr>
            <a:spLocks noGrp="1"/>
          </p:cNvSpPr>
          <p:nvPr>
            <p:ph idx="1"/>
          </p:nvPr>
        </p:nvSpPr>
        <p:spPr/>
        <p:txBody>
          <a:bodyPr/>
          <a:lstStyle/>
          <a:p>
            <a:pPr>
              <a:lnSpc>
                <a:spcPct val="107000"/>
              </a:lnSpc>
            </a:pPr>
            <a:r>
              <a:rPr lang="en-US" dirty="0" smtClean="0">
                <a:effectLst/>
                <a:latin typeface="Times New Roman" panose="02020603050405020304" pitchFamily="18" charset="0"/>
                <a:ea typeface="Times New Roman" panose="02020603050405020304" pitchFamily="18" charset="0"/>
                <a:cs typeface="Times New Roman" panose="02020603050405020304" pitchFamily="18" charset="0"/>
              </a:rPr>
              <a:t>With the help of a few simple phonebook functions, users can add, search, display, delete, and update contacts in this project's basic phonebook application. Java is used in its implementation, and </a:t>
            </a:r>
            <a:r>
              <a:rPr lang="en-US" dirty="0" err="1" smtClean="0">
                <a:effectLst/>
                <a:latin typeface="Times New Roman" panose="02020603050405020304" pitchFamily="18" charset="0"/>
                <a:ea typeface="Times New Roman" panose="02020603050405020304" pitchFamily="18" charset="0"/>
                <a:cs typeface="Times New Roman" panose="02020603050405020304" pitchFamily="18" charset="0"/>
              </a:rPr>
              <a:t>IntelliJ</a:t>
            </a:r>
            <a:r>
              <a:rPr lang="en-US" dirty="0" smtClean="0">
                <a:effectLst/>
                <a:latin typeface="Times New Roman" panose="02020603050405020304" pitchFamily="18" charset="0"/>
                <a:ea typeface="Times New Roman" panose="02020603050405020304" pitchFamily="18" charset="0"/>
                <a:cs typeface="Times New Roman" panose="02020603050405020304" pitchFamily="18" charset="0"/>
              </a:rPr>
              <a:t> IDEA can run it. In the project, contact management in a mobile phonebook system is demonstrated using standard algorithms and fundamental data structures.</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6793817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nSpc>
                <a:spcPct val="107000"/>
              </a:lnSpc>
              <a:spcAft>
                <a:spcPts val="0"/>
              </a:spcAft>
            </a:pPr>
            <a:r>
              <a:rPr lang="en-US" sz="3600" b="1" dirty="0" smtClean="0">
                <a:effectLst/>
                <a:latin typeface="Times New Roman" panose="02020603050405020304" pitchFamily="18" charset="0"/>
                <a:ea typeface="Times New Roman" panose="02020603050405020304" pitchFamily="18" charset="0"/>
                <a:cs typeface="Times New Roman" panose="02020603050405020304" pitchFamily="18" charset="0"/>
              </a:rPr>
              <a:t>Qualities</a:t>
            </a:r>
            <a:endParaRPr lang="en-US" sz="3600" dirty="0"/>
          </a:p>
        </p:txBody>
      </p:sp>
      <p:sp>
        <p:nvSpPr>
          <p:cNvPr id="3" name="Content Placeholder 2"/>
          <p:cNvSpPr>
            <a:spLocks noGrp="1"/>
          </p:cNvSpPr>
          <p:nvPr>
            <p:ph idx="1"/>
          </p:nvPr>
        </p:nvSpPr>
        <p:spPr/>
        <p:txBody>
          <a:bodyPr>
            <a:normAutofit/>
          </a:bodyPr>
          <a:lstStyle/>
          <a:p>
            <a:pPr marL="0" indent="0">
              <a:lnSpc>
                <a:spcPct val="107000"/>
              </a:lnSpc>
              <a:spcAft>
                <a:spcPts val="0"/>
              </a:spcAft>
              <a:buNone/>
            </a:pPr>
            <a:r>
              <a:rPr lang="en-US" dirty="0" smtClean="0">
                <a:effectLst/>
                <a:latin typeface="Times New Roman" panose="02020603050405020304" pitchFamily="18" charset="0"/>
                <a:ea typeface="Times New Roman" panose="02020603050405020304" pitchFamily="18" charset="0"/>
                <a:cs typeface="Times New Roman" panose="02020603050405020304" pitchFamily="18" charset="0"/>
              </a:rPr>
              <a:t>The phonebook program facilitates the subsequent functions:</a:t>
            </a:r>
            <a:br>
              <a:rPr lang="en-US" dirty="0" smtClean="0">
                <a:effectLst/>
                <a:latin typeface="Times New Roman" panose="02020603050405020304" pitchFamily="18" charset="0"/>
                <a:ea typeface="Times New Roman" panose="02020603050405020304" pitchFamily="18" charset="0"/>
                <a:cs typeface="Times New Roman" panose="02020603050405020304" pitchFamily="18" charset="0"/>
              </a:rPr>
            </a:b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Symbol" panose="05050102010706020507" pitchFamily="18" charset="2"/>
              <a:buChar char=""/>
            </a:pPr>
            <a:r>
              <a:rPr lang="en-US" dirty="0" smtClean="0">
                <a:effectLst/>
                <a:latin typeface="Times New Roman" panose="02020603050405020304" pitchFamily="18" charset="0"/>
                <a:ea typeface="Times New Roman" panose="02020603050405020304" pitchFamily="18" charset="0"/>
                <a:cs typeface="Times New Roman" panose="02020603050405020304" pitchFamily="18" charset="0"/>
              </a:rPr>
              <a:t>Add Contact: Incorporate a new contact into the phone directory.</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Symbol" panose="05050102010706020507" pitchFamily="18" charset="2"/>
              <a:buChar char=""/>
            </a:pPr>
            <a:r>
              <a:rPr lang="en-US" dirty="0" smtClean="0">
                <a:effectLst/>
                <a:latin typeface="Times New Roman" panose="02020603050405020304" pitchFamily="18" charset="0"/>
                <a:ea typeface="Times New Roman" panose="02020603050405020304" pitchFamily="18" charset="0"/>
                <a:cs typeface="Times New Roman" panose="02020603050405020304" pitchFamily="18" charset="0"/>
              </a:rPr>
              <a:t>Search Contact: Look up a contact by name or phone number.</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Symbol" panose="05050102010706020507" pitchFamily="18" charset="2"/>
              <a:buChar char=""/>
            </a:pPr>
            <a:r>
              <a:rPr lang="en-US" dirty="0" smtClean="0">
                <a:effectLst/>
                <a:latin typeface="Times New Roman" panose="02020603050405020304" pitchFamily="18" charset="0"/>
                <a:ea typeface="Times New Roman" panose="02020603050405020304" pitchFamily="18" charset="0"/>
                <a:cs typeface="Times New Roman" panose="02020603050405020304" pitchFamily="18" charset="0"/>
              </a:rPr>
              <a:t>Show Every Contact: The phonebook's whole list of contacts is displayed.</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Symbol" panose="05050102010706020507" pitchFamily="18" charset="2"/>
              <a:buChar char=""/>
            </a:pPr>
            <a:r>
              <a:rPr lang="en-US" dirty="0" smtClean="0">
                <a:effectLst/>
                <a:latin typeface="Times New Roman" panose="02020603050405020304" pitchFamily="18" charset="0"/>
                <a:ea typeface="Times New Roman" panose="02020603050405020304" pitchFamily="18" charset="0"/>
                <a:cs typeface="Times New Roman" panose="02020603050405020304" pitchFamily="18" charset="0"/>
              </a:rPr>
              <a:t>Delete a contact: To Delete a contact select it from the phonebook.</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Symbol" panose="05050102010706020507" pitchFamily="18" charset="2"/>
              <a:buChar char=""/>
            </a:pPr>
            <a:r>
              <a:rPr lang="en-US" dirty="0" smtClean="0">
                <a:effectLst/>
                <a:latin typeface="Times New Roman" panose="02020603050405020304" pitchFamily="18" charset="0"/>
                <a:ea typeface="Times New Roman" panose="02020603050405020304" pitchFamily="18" charset="0"/>
                <a:cs typeface="Times New Roman" panose="02020603050405020304" pitchFamily="18" charset="0"/>
              </a:rPr>
              <a:t>Change Contact: Make changes to an existing contact's details (phone number or name).</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Symbol" panose="05050102010706020507" pitchFamily="18" charset="2"/>
              <a:buChar char=""/>
            </a:pPr>
            <a:r>
              <a:rPr lang="en-US" dirty="0" smtClean="0">
                <a:effectLst/>
                <a:latin typeface="Times New Roman" panose="02020603050405020304" pitchFamily="18" charset="0"/>
                <a:ea typeface="Times New Roman" panose="02020603050405020304" pitchFamily="18" charset="0"/>
                <a:cs typeface="Times New Roman" panose="02020603050405020304" pitchFamily="18" charset="0"/>
              </a:rPr>
              <a:t>Organize Contacts: Sort contacts by name in alphabetical order (optional feature).</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55294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nSpc>
                <a:spcPct val="107000"/>
              </a:lnSpc>
              <a:spcAft>
                <a:spcPts val="0"/>
              </a:spcAft>
            </a:pPr>
            <a:r>
              <a:rPr lang="en-US" sz="3600" b="1" dirty="0" smtClean="0">
                <a:effectLst/>
                <a:latin typeface="Times New Roman" panose="02020603050405020304" pitchFamily="18" charset="0"/>
                <a:ea typeface="Times New Roman" panose="02020603050405020304" pitchFamily="18" charset="0"/>
                <a:cs typeface="Times New Roman" panose="02020603050405020304" pitchFamily="18" charset="0"/>
              </a:rPr>
              <a:t>Project Organization</a:t>
            </a:r>
            <a:endParaRPr lang="en-US" sz="3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lnSpc>
                <a:spcPct val="107000"/>
              </a:lnSpc>
              <a:spcAft>
                <a:spcPts val="0"/>
              </a:spcAft>
              <a:buNone/>
            </a:pPr>
            <a:r>
              <a:rPr lang="en-US" dirty="0" smtClean="0">
                <a:effectLst/>
                <a:latin typeface="Times New Roman" panose="02020603050405020304" pitchFamily="18" charset="0"/>
                <a:ea typeface="Times New Roman" panose="02020603050405020304" pitchFamily="18" charset="0"/>
                <a:cs typeface="Times New Roman" panose="02020603050405020304" pitchFamily="18" charset="0"/>
              </a:rPr>
              <a:t>There are two primary Java classes in the project:</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Symbol" panose="05050102010706020507" pitchFamily="18" charset="2"/>
              <a:buChar char=""/>
            </a:pPr>
            <a:r>
              <a:rPr lang="en-US" b="1" dirty="0" smtClean="0">
                <a:effectLst/>
                <a:latin typeface="Times New Roman" panose="02020603050405020304" pitchFamily="18" charset="0"/>
                <a:ea typeface="Times New Roman" panose="02020603050405020304" pitchFamily="18" charset="0"/>
                <a:cs typeface="Times New Roman" panose="02020603050405020304" pitchFamily="18" charset="0"/>
              </a:rPr>
              <a:t>Phonebook.java</a:t>
            </a:r>
            <a:r>
              <a:rPr lang="en-US" dirty="0" smtClean="0">
                <a:effectLst/>
                <a:latin typeface="Times New Roman" panose="02020603050405020304" pitchFamily="18" charset="0"/>
                <a:ea typeface="Times New Roman" panose="02020603050405020304" pitchFamily="18" charset="0"/>
                <a:cs typeface="Times New Roman" panose="02020603050405020304" pitchFamily="18" charset="0"/>
              </a:rPr>
              <a:t>: This class houses all of the phonebook application's activities (insert, search, show, delete, update, and sort) as well as the menu system.</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Symbol" panose="05050102010706020507" pitchFamily="18" charset="2"/>
              <a:buChar char=""/>
            </a:pPr>
            <a:r>
              <a:rPr lang="en-US" b="1" dirty="0" smtClean="0">
                <a:effectLst/>
                <a:latin typeface="Times New Roman" panose="02020603050405020304" pitchFamily="18" charset="0"/>
                <a:ea typeface="Times New Roman" panose="02020603050405020304" pitchFamily="18" charset="0"/>
                <a:cs typeface="Times New Roman" panose="02020603050405020304" pitchFamily="18" charset="0"/>
              </a:rPr>
              <a:t>Java Contact</a:t>
            </a:r>
            <a:r>
              <a:rPr lang="en-US" dirty="0" smtClean="0">
                <a:effectLst/>
                <a:latin typeface="Times New Roman" panose="02020603050405020304" pitchFamily="18" charset="0"/>
                <a:ea typeface="Times New Roman" panose="02020603050405020304" pitchFamily="18" charset="0"/>
                <a:cs typeface="Times New Roman" panose="02020603050405020304" pitchFamily="18" charset="0"/>
              </a:rPr>
              <a:t>: With fields for the contact's name and phone number, this class represents a contact in a phonebook.</a:t>
            </a:r>
            <a:r>
              <a:rPr lang="en-US" dirty="0" smtClean="0">
                <a:effectLst/>
                <a:latin typeface="Times New Roman" panose="02020603050405020304" pitchFamily="18" charset="0"/>
                <a:ea typeface="Times New Roman" panose="02020603050405020304" pitchFamily="18" charset="0"/>
              </a:rPr>
              <a:t/>
            </a:r>
            <a:br>
              <a:rPr lang="en-US" dirty="0" smtClean="0">
                <a:effectLst/>
                <a:latin typeface="Times New Roman" panose="02020603050405020304" pitchFamily="18" charset="0"/>
                <a:ea typeface="Times New Roman" panose="02020603050405020304" pitchFamily="18" charset="0"/>
              </a:rPr>
            </a:br>
            <a:endParaRPr lang="en-US" dirty="0"/>
          </a:p>
        </p:txBody>
      </p:sp>
    </p:spTree>
    <p:extLst>
      <p:ext uri="{BB962C8B-B14F-4D97-AF65-F5344CB8AC3E}">
        <p14:creationId xmlns:p14="http://schemas.microsoft.com/office/powerpoint/2010/main" val="21541470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effectLst/>
                <a:latin typeface="Times New Roman" panose="02020603050405020304" pitchFamily="18" charset="0"/>
                <a:ea typeface="Times New Roman" panose="02020603050405020304" pitchFamily="18" charset="0"/>
              </a:rPr>
              <a:t>1. Phonebook.java</a:t>
            </a:r>
            <a:endParaRPr lang="en-US" sz="3600" dirty="0"/>
          </a:p>
        </p:txBody>
      </p:sp>
      <p:sp>
        <p:nvSpPr>
          <p:cNvPr id="3" name="Content Placeholder 2"/>
          <p:cNvSpPr>
            <a:spLocks noGrp="1"/>
          </p:cNvSpPr>
          <p:nvPr>
            <p:ph idx="1"/>
          </p:nvPr>
        </p:nvSpPr>
        <p:spPr/>
        <p:txBody>
          <a:bodyPr/>
          <a:lstStyle/>
          <a:p>
            <a:pPr>
              <a:lnSpc>
                <a:spcPct val="107000"/>
              </a:lnSpc>
              <a:spcAft>
                <a:spcPts val="800"/>
              </a:spcAft>
            </a:pPr>
            <a:r>
              <a:rPr lang="en-US" dirty="0" smtClean="0">
                <a:effectLst/>
                <a:latin typeface="Times New Roman" panose="02020603050405020304" pitchFamily="18" charset="0"/>
                <a:ea typeface="Times New Roman" panose="02020603050405020304" pitchFamily="18" charset="0"/>
                <a:cs typeface="Times New Roman" panose="02020603050405020304" pitchFamily="18" charset="0"/>
              </a:rPr>
              <a:t>The communication between the user and the phonebook is controlled by this class. It offers the subsequent techniques:</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801418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642709"/>
            <a:ext cx="9696450" cy="402317"/>
          </a:xfrm>
        </p:spPr>
        <p:txBody>
          <a:bodyPr>
            <a:noAutofit/>
          </a:bodyPr>
          <a:lstStyle/>
          <a:p>
            <a:r>
              <a:rPr lang="en-US" sz="3600" b="1" dirty="0" smtClean="0">
                <a:latin typeface="Times New Roman" panose="02020603050405020304" pitchFamily="18" charset="0"/>
                <a:cs typeface="Times New Roman" panose="02020603050405020304" pitchFamily="18" charset="0"/>
              </a:rPr>
              <a:t>1.Phonebook.java cont.</a:t>
            </a:r>
            <a:endParaRPr lang="en-US"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319892" y="1649186"/>
            <a:ext cx="10515600" cy="4898569"/>
          </a:xfrm>
        </p:spPr>
        <p:txBody>
          <a:bodyPr>
            <a:normAutofit/>
          </a:bodyPr>
          <a:lstStyle/>
          <a:p>
            <a:pPr marL="342900" lvl="0" indent="-342900">
              <a:lnSpc>
                <a:spcPct val="107000"/>
              </a:lnSpc>
              <a:spcAft>
                <a:spcPts val="0"/>
              </a:spcAft>
              <a:buFont typeface="Symbol" panose="05050102010706020507" pitchFamily="18" charset="2"/>
              <a:buChar char=""/>
            </a:pPr>
            <a:r>
              <a:rPr lang="en-US" sz="1800" dirty="0" err="1" smtClean="0">
                <a:effectLst/>
                <a:latin typeface="Courier New" panose="02070309020205020404" pitchFamily="49" charset="0"/>
                <a:ea typeface="Times New Roman" panose="02020603050405020304" pitchFamily="18" charset="0"/>
                <a:cs typeface="Times New Roman" panose="02020603050405020304" pitchFamily="18" charset="0"/>
              </a:rPr>
              <a:t>insertContact</a:t>
            </a:r>
            <a:r>
              <a:rPr lang="en-US" sz="1800" dirty="0" smtClean="0">
                <a:effectLst/>
                <a:latin typeface="Courier New" panose="02070309020205020404" pitchFamily="49" charset="0"/>
                <a:ea typeface="Times New Roman" panose="02020603050405020304" pitchFamily="18" charset="0"/>
                <a:cs typeface="Times New Roman" panose="02020603050405020304" pitchFamily="18" charset="0"/>
              </a:rPr>
              <a:t>(): </a:t>
            </a:r>
            <a:r>
              <a:rPr lang="en-US" dirty="0" smtClean="0">
                <a:effectLst/>
                <a:latin typeface="Times New Roman" panose="02020603050405020304" pitchFamily="18" charset="0"/>
                <a:ea typeface="Times New Roman" panose="02020603050405020304" pitchFamily="18" charset="0"/>
                <a:cs typeface="Times New Roman" panose="02020603050405020304" pitchFamily="18" charset="0"/>
              </a:rPr>
              <a:t>Prompts the user for contact details (name and phone number) and adds the contact to the phonebook.</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Symbol" panose="05050102010706020507" pitchFamily="18" charset="2"/>
              <a:buChar char=""/>
            </a:pPr>
            <a:r>
              <a:rPr lang="en-US" sz="1800" dirty="0" err="1" smtClean="0">
                <a:effectLst/>
                <a:latin typeface="Courier New" panose="02070309020205020404" pitchFamily="49" charset="0"/>
                <a:ea typeface="Times New Roman" panose="02020603050405020304" pitchFamily="18" charset="0"/>
                <a:cs typeface="Times New Roman" panose="02020603050405020304" pitchFamily="18" charset="0"/>
              </a:rPr>
              <a:t>searchContact</a:t>
            </a:r>
            <a:r>
              <a:rPr lang="en-US" sz="1800" dirty="0" smtClean="0">
                <a:effectLst/>
                <a:latin typeface="Courier New" panose="02070309020205020404" pitchFamily="49" charset="0"/>
                <a:ea typeface="Times New Roman" panose="02020603050405020304" pitchFamily="18" charset="0"/>
                <a:cs typeface="Times New Roman" panose="02020603050405020304" pitchFamily="18" charset="0"/>
              </a:rPr>
              <a:t>(): </a:t>
            </a:r>
            <a:r>
              <a:rPr lang="en-US" dirty="0" smtClean="0">
                <a:effectLst/>
                <a:latin typeface="Times New Roman" panose="02020603050405020304" pitchFamily="18" charset="0"/>
                <a:ea typeface="Times New Roman" panose="02020603050405020304" pitchFamily="18" charset="0"/>
                <a:cs typeface="Times New Roman" panose="02020603050405020304" pitchFamily="18" charset="0"/>
              </a:rPr>
              <a:t>Prompts the user for a contact name and searches for it in the phonebook.</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Symbol" panose="05050102010706020507" pitchFamily="18" charset="2"/>
              <a:buChar char=""/>
            </a:pPr>
            <a:r>
              <a:rPr lang="en-US" sz="1800" dirty="0" err="1" smtClean="0">
                <a:effectLst/>
                <a:latin typeface="Courier New" panose="02070309020205020404" pitchFamily="49" charset="0"/>
                <a:ea typeface="Times New Roman" panose="02020603050405020304" pitchFamily="18" charset="0"/>
                <a:cs typeface="Times New Roman" panose="02020603050405020304" pitchFamily="18" charset="0"/>
              </a:rPr>
              <a:t>displayContacts</a:t>
            </a:r>
            <a:r>
              <a:rPr lang="en-US" sz="1800" dirty="0" smtClean="0">
                <a:effectLst/>
                <a:latin typeface="Courier New" panose="02070309020205020404" pitchFamily="49" charset="0"/>
                <a:ea typeface="Times New Roman" panose="02020603050405020304" pitchFamily="18" charset="0"/>
                <a:cs typeface="Times New Roman" panose="02020603050405020304" pitchFamily="18" charset="0"/>
              </a:rPr>
              <a:t>(): </a:t>
            </a:r>
            <a:r>
              <a:rPr lang="en-US" dirty="0" smtClean="0">
                <a:effectLst/>
                <a:latin typeface="Times New Roman" panose="02020603050405020304" pitchFamily="18" charset="0"/>
                <a:ea typeface="Times New Roman" panose="02020603050405020304" pitchFamily="18" charset="0"/>
                <a:cs typeface="Times New Roman" panose="02020603050405020304" pitchFamily="18" charset="0"/>
              </a:rPr>
              <a:t>Displays all contacts stored in the phonebook.</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Symbol" panose="05050102010706020507" pitchFamily="18" charset="2"/>
              <a:buChar char=""/>
            </a:pPr>
            <a:r>
              <a:rPr lang="en-US" sz="1800" dirty="0" err="1" smtClean="0">
                <a:effectLst/>
                <a:latin typeface="Courier New" panose="02070309020205020404" pitchFamily="49" charset="0"/>
                <a:ea typeface="Times New Roman" panose="02020603050405020304" pitchFamily="18" charset="0"/>
                <a:cs typeface="Times New Roman" panose="02020603050405020304" pitchFamily="18" charset="0"/>
              </a:rPr>
              <a:t>deleteContact</a:t>
            </a:r>
            <a:r>
              <a:rPr lang="en-US" sz="1800" dirty="0" smtClean="0">
                <a:effectLst/>
                <a:latin typeface="Courier New" panose="02070309020205020404" pitchFamily="49" charset="0"/>
                <a:ea typeface="Times New Roman" panose="02020603050405020304" pitchFamily="18" charset="0"/>
                <a:cs typeface="Times New Roman" panose="02020603050405020304" pitchFamily="18" charset="0"/>
              </a:rPr>
              <a:t>(): </a:t>
            </a:r>
            <a:r>
              <a:rPr lang="en-US" dirty="0" smtClean="0">
                <a:effectLst/>
                <a:latin typeface="Times New Roman" panose="02020603050405020304" pitchFamily="18" charset="0"/>
                <a:ea typeface="Times New Roman" panose="02020603050405020304" pitchFamily="18" charset="0"/>
                <a:cs typeface="Times New Roman" panose="02020603050405020304" pitchFamily="18" charset="0"/>
              </a:rPr>
              <a:t>Deletes a contact from the phonebook based on the name.</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Symbol" panose="05050102010706020507" pitchFamily="18" charset="2"/>
              <a:buChar char=""/>
            </a:pPr>
            <a:r>
              <a:rPr lang="en-US" sz="1800" dirty="0" err="1" smtClean="0">
                <a:effectLst/>
                <a:latin typeface="Courier New" panose="02070309020205020404" pitchFamily="49" charset="0"/>
                <a:ea typeface="Times New Roman" panose="02020603050405020304" pitchFamily="18" charset="0"/>
                <a:cs typeface="Times New Roman" panose="02020603050405020304" pitchFamily="18" charset="0"/>
              </a:rPr>
              <a:t>updateContact</a:t>
            </a:r>
            <a:r>
              <a:rPr lang="en-US" sz="1800" dirty="0" smtClean="0">
                <a:effectLst/>
                <a:latin typeface="Courier New" panose="02070309020205020404" pitchFamily="49" charset="0"/>
                <a:ea typeface="Times New Roman" panose="02020603050405020304" pitchFamily="18" charset="0"/>
                <a:cs typeface="Times New Roman" panose="02020603050405020304" pitchFamily="18" charset="0"/>
              </a:rPr>
              <a:t>(): </a:t>
            </a:r>
            <a:r>
              <a:rPr lang="en-US" dirty="0" smtClean="0">
                <a:effectLst/>
                <a:latin typeface="Times New Roman" panose="02020603050405020304" pitchFamily="18" charset="0"/>
                <a:ea typeface="Times New Roman" panose="02020603050405020304" pitchFamily="18" charset="0"/>
                <a:cs typeface="Times New Roman" panose="02020603050405020304" pitchFamily="18" charset="0"/>
              </a:rPr>
              <a:t>Updates the phone number of a contact based on the name or Updates the name.</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US" sz="1800" dirty="0" err="1" smtClean="0">
                <a:effectLst/>
                <a:latin typeface="Courier New" panose="02070309020205020404" pitchFamily="49" charset="0"/>
                <a:ea typeface="Times New Roman" panose="02020603050405020304" pitchFamily="18" charset="0"/>
                <a:cs typeface="Times New Roman" panose="02020603050405020304" pitchFamily="18" charset="0"/>
              </a:rPr>
              <a:t>sortContacts</a:t>
            </a:r>
            <a:r>
              <a:rPr lang="en-US" sz="1800" dirty="0" smtClean="0">
                <a:effectLst/>
                <a:latin typeface="Courier New" panose="02070309020205020404" pitchFamily="49" charset="0"/>
                <a:ea typeface="Times New Roman" panose="02020603050405020304" pitchFamily="18" charset="0"/>
                <a:cs typeface="Times New Roman" panose="02020603050405020304" pitchFamily="18" charset="0"/>
              </a:rPr>
              <a:t>(): </a:t>
            </a:r>
            <a:r>
              <a:rPr lang="en-US" dirty="0" smtClean="0">
                <a:effectLst/>
                <a:latin typeface="Times New Roman" panose="02020603050405020304" pitchFamily="18" charset="0"/>
                <a:ea typeface="Times New Roman" panose="02020603050405020304" pitchFamily="18" charset="0"/>
                <a:cs typeface="Times New Roman" panose="02020603050405020304" pitchFamily="18" charset="0"/>
              </a:rPr>
              <a:t>Sorts all contacts in the phonebook alphabetically by name.</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517300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nSpc>
                <a:spcPct val="107000"/>
              </a:lnSpc>
              <a:spcAft>
                <a:spcPts val="800"/>
              </a:spcAft>
            </a:pPr>
            <a:r>
              <a:rPr lang="en-US" sz="3600" b="1" dirty="0" smtClean="0">
                <a:effectLst/>
                <a:latin typeface="Times New Roman" panose="02020603050405020304" pitchFamily="18" charset="0"/>
                <a:ea typeface="Times New Roman" panose="02020603050405020304" pitchFamily="18" charset="0"/>
                <a:cs typeface="Times New Roman" panose="02020603050405020304" pitchFamily="18" charset="0"/>
              </a:rPr>
              <a:t>2.</a:t>
            </a:r>
            <a:r>
              <a:rPr lang="en-US" sz="3600" dirty="0" smtClean="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600" b="1" dirty="0" smtClean="0">
                <a:effectLst/>
                <a:latin typeface="Times New Roman" panose="02020603050405020304" pitchFamily="18" charset="0"/>
                <a:ea typeface="Times New Roman" panose="02020603050405020304" pitchFamily="18" charset="0"/>
                <a:cs typeface="Times New Roman" panose="02020603050405020304" pitchFamily="18" charset="0"/>
              </a:rPr>
              <a:t>Contact.java</a:t>
            </a:r>
            <a:endParaRPr lang="en-US" sz="3600" dirty="0"/>
          </a:p>
        </p:txBody>
      </p:sp>
      <p:sp>
        <p:nvSpPr>
          <p:cNvPr id="3" name="Content Placeholder 2"/>
          <p:cNvSpPr>
            <a:spLocks noGrp="1"/>
          </p:cNvSpPr>
          <p:nvPr>
            <p:ph idx="1"/>
          </p:nvPr>
        </p:nvSpPr>
        <p:spPr/>
        <p:txBody>
          <a:bodyPr/>
          <a:lstStyle/>
          <a:p>
            <a:pPr marL="0" indent="0">
              <a:lnSpc>
                <a:spcPct val="107000"/>
              </a:lnSpc>
              <a:spcAft>
                <a:spcPts val="800"/>
              </a:spcAft>
              <a:buNone/>
            </a:pPr>
            <a:r>
              <a:rPr lang="en-US" dirty="0" smtClean="0">
                <a:effectLst/>
                <a:latin typeface="Times New Roman" panose="02020603050405020304" pitchFamily="18" charset="0"/>
                <a:ea typeface="Times New Roman" panose="02020603050405020304" pitchFamily="18" charset="0"/>
                <a:cs typeface="Times New Roman" panose="02020603050405020304" pitchFamily="18" charset="0"/>
              </a:rPr>
              <a:t>This class models a contact with the following properties:</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Symbol" panose="05050102010706020507" pitchFamily="18" charset="2"/>
              <a:buChar char=""/>
            </a:pPr>
            <a:r>
              <a:rPr lang="en-US" dirty="0" smtClean="0">
                <a:effectLst/>
                <a:latin typeface="Times New Roman" panose="02020603050405020304" pitchFamily="18" charset="0"/>
                <a:ea typeface="Times New Roman" panose="02020603050405020304" pitchFamily="18" charset="0"/>
                <a:cs typeface="Times New Roman" panose="02020603050405020304" pitchFamily="18" charset="0"/>
              </a:rPr>
              <a:t>Name: the contact’s name.</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US" dirty="0" smtClean="0">
                <a:effectLst/>
                <a:latin typeface="Times New Roman" panose="02020603050405020304" pitchFamily="18" charset="0"/>
                <a:ea typeface="Times New Roman" panose="02020603050405020304" pitchFamily="18" charset="0"/>
                <a:cs typeface="Times New Roman" panose="02020603050405020304" pitchFamily="18" charset="0"/>
              </a:rPr>
              <a:t>Phone: the contact’s phone number</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0474043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nSpc>
                <a:spcPct val="107000"/>
              </a:lnSpc>
              <a:spcAft>
                <a:spcPts val="800"/>
              </a:spcAft>
            </a:pPr>
            <a:r>
              <a:rPr lang="en-US" sz="3600" dirty="0" smtClean="0">
                <a:effectLst/>
                <a:latin typeface="Times New Roman" panose="02020603050405020304" pitchFamily="18" charset="0"/>
                <a:ea typeface="Times New Roman" panose="02020603050405020304" pitchFamily="18" charset="0"/>
                <a:cs typeface="Times New Roman" panose="02020603050405020304" pitchFamily="18" charset="0"/>
              </a:rPr>
              <a:t>It includes:</a:t>
            </a:r>
            <a:endParaRPr lang="en-US" sz="3600" dirty="0" smtClean="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Content Placeholder 2"/>
          <p:cNvSpPr>
            <a:spLocks noGrp="1"/>
          </p:cNvSpPr>
          <p:nvPr>
            <p:ph idx="1"/>
          </p:nvPr>
        </p:nvSpPr>
        <p:spPr/>
        <p:txBody>
          <a:bodyPr/>
          <a:lstStyle/>
          <a:p>
            <a:pPr marL="342900" lvl="0" indent="-342900">
              <a:lnSpc>
                <a:spcPct val="107000"/>
              </a:lnSpc>
              <a:spcAft>
                <a:spcPts val="800"/>
              </a:spcAft>
              <a:buFont typeface="Symbol" panose="05050102010706020507" pitchFamily="18" charset="2"/>
              <a:buChar char=""/>
            </a:pPr>
            <a:r>
              <a:rPr lang="en-US" dirty="0" smtClean="0">
                <a:effectLst/>
                <a:latin typeface="Times New Roman" panose="02020603050405020304" pitchFamily="18" charset="0"/>
                <a:ea typeface="Times New Roman" panose="02020603050405020304" pitchFamily="18" charset="0"/>
                <a:cs typeface="Times New Roman" panose="02020603050405020304" pitchFamily="18" charset="0"/>
              </a:rPr>
              <a:t>Getters and setters for the contact’s name and phone number.</a:t>
            </a:r>
          </a:p>
          <a:p>
            <a:pPr marL="342900" indent="-342900">
              <a:lnSpc>
                <a:spcPct val="107000"/>
              </a:lnSpc>
              <a:spcAft>
                <a:spcPts val="800"/>
              </a:spcAft>
              <a:buFont typeface="Symbol" panose="05050102010706020507" pitchFamily="18" charset="2"/>
              <a:buChar char=""/>
            </a:pPr>
            <a:r>
              <a:rPr lang="en-US" dirty="0" smtClean="0">
                <a:effectLst/>
                <a:latin typeface="Times New Roman" panose="02020603050405020304" pitchFamily="18" charset="0"/>
                <a:ea typeface="Times New Roman" panose="02020603050405020304" pitchFamily="18" charset="0"/>
              </a:rPr>
              <a:t>An overridden </a:t>
            </a:r>
            <a:r>
              <a:rPr lang="en-US" sz="1800" dirty="0" err="1" smtClean="0">
                <a:effectLst/>
                <a:latin typeface="Courier New" panose="02070309020205020404" pitchFamily="49" charset="0"/>
                <a:ea typeface="Times New Roman" panose="02020603050405020304" pitchFamily="18" charset="0"/>
              </a:rPr>
              <a:t>tostring</a:t>
            </a:r>
            <a:r>
              <a:rPr lang="en-US" sz="1800" dirty="0" smtClean="0">
                <a:effectLst/>
                <a:latin typeface="Courier New" panose="02070309020205020404" pitchFamily="49" charset="0"/>
                <a:ea typeface="Times New Roman" panose="02020603050405020304" pitchFamily="18" charset="0"/>
              </a:rPr>
              <a:t>()</a:t>
            </a:r>
            <a:r>
              <a:rPr lang="en-US" dirty="0" smtClean="0">
                <a:effectLst/>
                <a:latin typeface="Times New Roman" panose="02020603050405020304" pitchFamily="18" charset="0"/>
                <a:ea typeface="Times New Roman" panose="02020603050405020304" pitchFamily="18" charset="0"/>
              </a:rPr>
              <a:t> method to display the contact’s detail</a:t>
            </a:r>
            <a:endParaRPr lang="en-US" dirty="0" smtClean="0"/>
          </a:p>
          <a:p>
            <a:pPr marL="0" lvl="0" indent="0">
              <a:lnSpc>
                <a:spcPct val="107000"/>
              </a:lnSpc>
              <a:spcAft>
                <a:spcPts val="800"/>
              </a:spcAft>
              <a:buNone/>
            </a:pPr>
            <a:endParaRPr lang="en-US" dirty="0" smtClean="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436236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nSpc>
                <a:spcPct val="107000"/>
              </a:lnSpc>
              <a:spcAft>
                <a:spcPts val="800"/>
              </a:spcAft>
            </a:pPr>
            <a:r>
              <a:rPr lang="en-US" b="1" dirty="0" smtClean="0">
                <a:effectLst/>
                <a:latin typeface="Times New Roman" panose="02020603050405020304" pitchFamily="18" charset="0"/>
                <a:ea typeface="Times New Roman" panose="02020603050405020304" pitchFamily="18" charset="0"/>
                <a:cs typeface="Times New Roman" panose="02020603050405020304" pitchFamily="18" charset="0"/>
              </a:rPr>
              <a:t>How to run the project </a:t>
            </a:r>
            <a:endParaRPr lang="en-US" dirty="0"/>
          </a:p>
        </p:txBody>
      </p:sp>
      <p:sp>
        <p:nvSpPr>
          <p:cNvPr id="3" name="Content Placeholder 2"/>
          <p:cNvSpPr>
            <a:spLocks noGrp="1"/>
          </p:cNvSpPr>
          <p:nvPr>
            <p:ph idx="1"/>
          </p:nvPr>
        </p:nvSpPr>
        <p:spPr/>
        <p:txBody>
          <a:bodyPr/>
          <a:lstStyle/>
          <a:p>
            <a:pPr marL="0" indent="0">
              <a:lnSpc>
                <a:spcPct val="107000"/>
              </a:lnSpc>
              <a:spcAft>
                <a:spcPts val="800"/>
              </a:spcAft>
              <a:buNone/>
            </a:pPr>
            <a:r>
              <a:rPr lang="en-US" b="1" dirty="0" smtClean="0">
                <a:effectLst/>
                <a:latin typeface="Times New Roman" panose="02020603050405020304" pitchFamily="18" charset="0"/>
                <a:ea typeface="Times New Roman" panose="02020603050405020304" pitchFamily="18" charset="0"/>
                <a:cs typeface="Times New Roman" panose="02020603050405020304" pitchFamily="18" charset="0"/>
              </a:rPr>
              <a:t>Prerequisites</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Symbol" panose="05050102010706020507" pitchFamily="18" charset="2"/>
              <a:buChar char=""/>
            </a:pPr>
            <a:r>
              <a:rPr lang="en-US" dirty="0" smtClean="0">
                <a:effectLst/>
                <a:latin typeface="Times New Roman" panose="02020603050405020304" pitchFamily="18" charset="0"/>
                <a:ea typeface="Times New Roman" panose="02020603050405020304" pitchFamily="18" charset="0"/>
                <a:cs typeface="Times New Roman" panose="02020603050405020304" pitchFamily="18" charset="0"/>
              </a:rPr>
              <a:t>Java development kit (JDK)</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US" dirty="0" err="1" smtClean="0">
                <a:effectLst/>
                <a:latin typeface="Times New Roman" panose="02020603050405020304" pitchFamily="18" charset="0"/>
                <a:ea typeface="Times New Roman" panose="02020603050405020304" pitchFamily="18" charset="0"/>
                <a:cs typeface="Times New Roman" panose="02020603050405020304" pitchFamily="18" charset="0"/>
              </a:rPr>
              <a:t>IntelliJ</a:t>
            </a:r>
            <a:r>
              <a:rPr lang="en-US" dirty="0" smtClean="0">
                <a:effectLst/>
                <a:latin typeface="Times New Roman" panose="02020603050405020304" pitchFamily="18" charset="0"/>
                <a:ea typeface="Times New Roman" panose="02020603050405020304" pitchFamily="18" charset="0"/>
                <a:cs typeface="Times New Roman" panose="02020603050405020304" pitchFamily="18" charset="0"/>
              </a:rPr>
              <a:t> IDEA (or any Java IDE)</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852370705"/>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20</TotalTime>
  <Words>580</Words>
  <Application>Microsoft Office PowerPoint</Application>
  <PresentationFormat>Widescreen</PresentationFormat>
  <Paragraphs>55</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Century Gothic</vt:lpstr>
      <vt:lpstr>Courier New</vt:lpstr>
      <vt:lpstr>Symbol</vt:lpstr>
      <vt:lpstr>Times New Roman</vt:lpstr>
      <vt:lpstr>Wingdings 3</vt:lpstr>
      <vt:lpstr>Wisp</vt:lpstr>
      <vt:lpstr>Phonebook Software</vt:lpstr>
      <vt:lpstr>Summary</vt:lpstr>
      <vt:lpstr>Qualities</vt:lpstr>
      <vt:lpstr>Project Organization</vt:lpstr>
      <vt:lpstr>1. Phonebook.java</vt:lpstr>
      <vt:lpstr>1.Phonebook.java cont.</vt:lpstr>
      <vt:lpstr>2. Contact.java</vt:lpstr>
      <vt:lpstr>It includes:</vt:lpstr>
      <vt:lpstr>How to run the project </vt:lpstr>
      <vt:lpstr>Running the program</vt:lpstr>
      <vt:lpstr>Analysis of the search algorithm</vt:lpstr>
      <vt:lpstr>Contributors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Phonebook Software</dc:title>
  <dc:creator>Wilfriet Haingura</dc:creator>
  <cp:lastModifiedBy>Wilfriet Haingura</cp:lastModifiedBy>
  <cp:revision>6</cp:revision>
  <dcterms:created xsi:type="dcterms:W3CDTF">2024-10-15T19:25:58Z</dcterms:created>
  <dcterms:modified xsi:type="dcterms:W3CDTF">2024-10-16T12:16:01Z</dcterms:modified>
</cp:coreProperties>
</file>