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1" r:id="rId1"/>
  </p:sldMasterIdLst>
  <p:notesMasterIdLst>
    <p:notesMasterId r:id="rId14"/>
  </p:notesMasterIdLst>
  <p:sldIdLst>
    <p:sldId id="256" r:id="rId2"/>
    <p:sldId id="283" r:id="rId3"/>
    <p:sldId id="270" r:id="rId4"/>
    <p:sldId id="263" r:id="rId5"/>
    <p:sldId id="290" r:id="rId6"/>
    <p:sldId id="285" r:id="rId7"/>
    <p:sldId id="287" r:id="rId8"/>
    <p:sldId id="271" r:id="rId9"/>
    <p:sldId id="288" r:id="rId10"/>
    <p:sldId id="274" r:id="rId11"/>
    <p:sldId id="276" r:id="rId12"/>
    <p:sldId id="281" r:id="rId13"/>
  </p:sldIdLst>
  <p:sldSz cx="9144000" cy="6858000" type="screen4x3"/>
  <p:notesSz cx="6669088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0033CC"/>
    <a:srgbClr val="FF0000"/>
    <a:srgbClr val="FF9900"/>
    <a:srgbClr val="99FF33"/>
    <a:srgbClr val="FFFF00"/>
    <a:srgbClr val="3366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1" autoAdjust="0"/>
    <p:restoredTop sz="94704" autoAdjust="0"/>
  </p:normalViewPr>
  <p:slideViewPr>
    <p:cSldViewPr>
      <p:cViewPr varScale="1">
        <p:scale>
          <a:sx n="110" d="100"/>
          <a:sy n="110" d="100"/>
        </p:scale>
        <p:origin x="153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5BDD3EB6-44D8-4AB8-A816-05086DDBD79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99231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dirty="0" smtClean="0">
              <a:ea typeface="新細明體" charset="-120"/>
            </a:endParaRPr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825098-9C83-43D4-B3FE-A4C7D3CB8FD7}" type="slidenum">
              <a:rPr lang="en-US" altLang="zh-TW" smtClean="0">
                <a:ea typeface="新細明體" charset="-120"/>
              </a:rPr>
              <a:pPr/>
              <a:t>1</a:t>
            </a:fld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9664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  <p:sp>
        <p:nvSpPr>
          <p:cNvPr id="522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C63F4D-1254-4B4E-B8E0-754BEF234446}" type="slidenum">
              <a:rPr lang="zh-TW" altLang="en-US" smtClean="0">
                <a:ea typeface="新細明體" charset="-120"/>
              </a:rPr>
              <a:pPr/>
              <a:t>12</a:t>
            </a:fld>
            <a:endParaRPr lang="zh-TW" altLang="en-US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32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358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329593-0291-4993-B4D7-4202E4FC6F73}" type="slidenum">
              <a:rPr lang="en-US" altLang="zh-TW" smtClean="0">
                <a:ea typeface="新細明體" charset="-120"/>
              </a:rPr>
              <a:pPr/>
              <a:t>2</a:t>
            </a:fld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8122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  <p:sp>
        <p:nvSpPr>
          <p:cNvPr id="409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053D26-AAD7-40E9-A7F2-39A8535EEEE3}" type="slidenum">
              <a:rPr lang="zh-TW" altLang="en-US" smtClean="0">
                <a:ea typeface="新細明體" charset="-120"/>
              </a:rPr>
              <a:pPr/>
              <a:t>3</a:t>
            </a:fld>
            <a:endParaRPr lang="zh-TW" altLang="en-US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0693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  <p:sp>
        <p:nvSpPr>
          <p:cNvPr id="3686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E1C031-91F3-4904-AA68-C672C41FF18C}" type="slidenum">
              <a:rPr lang="zh-TW" altLang="en-US" smtClean="0">
                <a:ea typeface="新細明體" charset="-120"/>
              </a:rPr>
              <a:pPr/>
              <a:t>4</a:t>
            </a:fld>
            <a:endParaRPr lang="zh-TW" altLang="en-US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3372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  <p:sp>
        <p:nvSpPr>
          <p:cNvPr id="3686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E1C031-91F3-4904-AA68-C672C41FF18C}" type="slidenum">
              <a:rPr lang="zh-TW" altLang="en-US" smtClean="0">
                <a:ea typeface="新細明體" charset="-120"/>
              </a:rPr>
              <a:pPr/>
              <a:t>5</a:t>
            </a:fld>
            <a:endParaRPr lang="zh-TW" altLang="en-US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7768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81E26D-7B32-46D7-BC32-BDBE4544D4B0}" type="slidenum">
              <a:rPr lang="zh-TW" altLang="en-US" smtClean="0">
                <a:ea typeface="新細明體" charset="-120"/>
              </a:rPr>
              <a:pPr/>
              <a:t>6</a:t>
            </a:fld>
            <a:endParaRPr lang="zh-TW" altLang="en-US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7736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  <p:sp>
        <p:nvSpPr>
          <p:cNvPr id="440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3A8014-9986-4DAE-B47D-E23C308362EC}" type="slidenum">
              <a:rPr lang="zh-TW" altLang="en-US" smtClean="0">
                <a:ea typeface="新細明體" charset="-120"/>
              </a:rPr>
              <a:pPr/>
              <a:t>8</a:t>
            </a:fld>
            <a:endParaRPr lang="zh-TW" altLang="en-US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5191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1173F6-7555-4602-99D0-6E0623D80A48}" type="slidenum">
              <a:rPr lang="zh-TW" altLang="en-US" smtClean="0">
                <a:ea typeface="新細明體" charset="-120"/>
              </a:rPr>
              <a:pPr/>
              <a:t>10</a:t>
            </a:fld>
            <a:endParaRPr lang="zh-TW" altLang="en-US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9320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  <p:sp>
        <p:nvSpPr>
          <p:cNvPr id="4710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82466F-A379-44FD-96EF-CC3213CAA878}" type="slidenum">
              <a:rPr lang="zh-TW" altLang="en-US" smtClean="0">
                <a:ea typeface="新細明體" charset="-120"/>
              </a:rPr>
              <a:pPr/>
              <a:t>11</a:t>
            </a:fld>
            <a:endParaRPr lang="zh-TW" altLang="en-US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841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54F5B13-0B67-4FEC-8560-22D2D88C9E7C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3D4506-8FC4-4E3D-A88C-10CADAD86F83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4E5B9-5E38-4B40-80D8-585F6940B3F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EE58B-9AEC-49AA-853F-5D179B379D9D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C01C70A5-BFCB-48FB-B4A1-C8FD7E34C959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90C8D-88A0-4358-A5AE-0ECB4EEA322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4401BE-4DD1-4DE7-95AF-B5C6C9EFB8D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BB349-4126-4C34-84A2-B31BF8CA3A05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630C7-1159-4634-8124-EEC3F52961F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88E3BC-C6C4-41E2-8F67-A92C84CA818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E72F5093-9176-4049-A6CB-7732861A915D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7A726B54-013B-4B58-98DB-F89685EDF85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A34427-8164-4A98-9DDA-01C424E256F0}" type="slidenum">
              <a:rPr lang="en-US" altLang="zh-TW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71800" y="1988840"/>
            <a:ext cx="6172200" cy="2209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800" b="1" dirty="0" smtClean="0">
                <a:solidFill>
                  <a:schemeClr val="tx1"/>
                </a:solidFill>
              </a:rPr>
              <a:t>DBMS 2016 </a:t>
            </a:r>
            <a:r>
              <a:rPr lang="en-US" altLang="zh-TW" sz="4800" b="1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altLang="zh-TW" sz="4800" b="1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altLang="zh-TW" sz="4800" b="1" dirty="0" smtClean="0">
                <a:solidFill>
                  <a:schemeClr val="tx2">
                    <a:satMod val="130000"/>
                  </a:schemeClr>
                </a:solidFill>
              </a:rPr>
              <a:t>            </a:t>
            </a:r>
            <a:r>
              <a:rPr lang="en-US" altLang="zh-TW" sz="4800" b="1" dirty="0" smtClean="0">
                <a:solidFill>
                  <a:schemeClr val="tx1"/>
                </a:solidFill>
              </a:rPr>
              <a:t>Term Project</a:t>
            </a:r>
            <a:endParaRPr lang="en-US" altLang="zh-TW" sz="4600" dirty="0" smtClean="0">
              <a:solidFill>
                <a:schemeClr val="tx1"/>
              </a:solidFill>
            </a:endParaRPr>
          </a:p>
        </p:txBody>
      </p:sp>
      <p:sp>
        <p:nvSpPr>
          <p:cNvPr id="12292" name="Rectangle 3"/>
          <p:cNvSpPr txBox="1">
            <a:spLocks noChangeArrowheads="1"/>
          </p:cNvSpPr>
          <p:nvPr/>
        </p:nvSpPr>
        <p:spPr bwMode="auto">
          <a:xfrm>
            <a:off x="1614179" y="3933056"/>
            <a:ext cx="6048375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None/>
            </a:pPr>
            <a:r>
              <a:rPr kumimoji="0" lang="zh-TW" altLang="en-US" sz="2000" dirty="0">
                <a:latin typeface="標楷體" pitchFamily="65" charset="-120"/>
                <a:ea typeface="標楷體" pitchFamily="65" charset="-120"/>
              </a:rPr>
              <a:t>教授</a:t>
            </a:r>
            <a:r>
              <a:rPr kumimoji="0" lang="en-US" altLang="zh-TW" sz="2000" dirty="0">
                <a:latin typeface="標楷體" pitchFamily="65" charset="-120"/>
                <a:ea typeface="標楷體" pitchFamily="65" charset="-120"/>
              </a:rPr>
              <a:t>: </a:t>
            </a:r>
            <a:r>
              <a:rPr kumimoji="0" lang="zh-TW" altLang="en-US" sz="2000" dirty="0">
                <a:latin typeface="標楷體" pitchFamily="65" charset="-120"/>
                <a:ea typeface="標楷體" pitchFamily="65" charset="-120"/>
              </a:rPr>
              <a:t>李強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None/>
            </a:pPr>
            <a:r>
              <a:rPr kumimoji="0" lang="zh-TW" altLang="en-US" sz="2000" dirty="0">
                <a:latin typeface="標楷體" pitchFamily="65" charset="-120"/>
                <a:ea typeface="標楷體" pitchFamily="65" charset="-120"/>
              </a:rPr>
              <a:t>助教</a:t>
            </a:r>
            <a:r>
              <a:rPr kumimoji="0" lang="en-US" altLang="zh-TW" sz="2000" dirty="0" smtClean="0">
                <a:latin typeface="標楷體" pitchFamily="65" charset="-120"/>
                <a:ea typeface="標楷體" pitchFamily="65" charset="-120"/>
              </a:rPr>
              <a:t>: </a:t>
            </a:r>
            <a:r>
              <a:rPr kumimoji="0" lang="zh-TW" altLang="en-US" sz="2000" dirty="0" smtClean="0">
                <a:latin typeface="標楷體" pitchFamily="65" charset="-120"/>
                <a:ea typeface="標楷體" pitchFamily="65" charset="-120"/>
              </a:rPr>
              <a:t>林彥勳、</a:t>
            </a:r>
            <a:r>
              <a:rPr kumimoji="0" lang="zh-TW" altLang="en-US" sz="2000" dirty="0">
                <a:latin typeface="標楷體" pitchFamily="65" charset="-120"/>
                <a:ea typeface="標楷體" pitchFamily="65" charset="-120"/>
              </a:rPr>
              <a:t>李晟維</a:t>
            </a:r>
            <a:r>
              <a:rPr kumimoji="0" lang="zh-TW" altLang="en-US" sz="2000" dirty="0" smtClean="0">
                <a:latin typeface="標楷體" pitchFamily="65" charset="-120"/>
                <a:ea typeface="標楷體" pitchFamily="65" charset="-120"/>
              </a:rPr>
              <a:t>、</a:t>
            </a:r>
            <a:r>
              <a:rPr kumimoji="0" lang="zh-TW" altLang="en-US" sz="2000" dirty="0">
                <a:latin typeface="標楷體" pitchFamily="65" charset="-120"/>
                <a:ea typeface="標楷體" pitchFamily="65" charset="-120"/>
              </a:rPr>
              <a:t>陳鼎立</a:t>
            </a:r>
            <a:r>
              <a:rPr kumimoji="0" lang="zh-TW" altLang="en-US" sz="2000" dirty="0" smtClean="0">
                <a:latin typeface="標楷體" pitchFamily="65" charset="-120"/>
                <a:ea typeface="標楷體" pitchFamily="65" charset="-120"/>
              </a:rPr>
              <a:t>、</a:t>
            </a:r>
            <a:r>
              <a:rPr kumimoji="0" lang="zh-TW" altLang="en-US" sz="2000" dirty="0">
                <a:latin typeface="標楷體" pitchFamily="65" charset="-120"/>
                <a:ea typeface="標楷體" pitchFamily="65" charset="-120"/>
              </a:rPr>
              <a:t>何超越、何助鴻</a:t>
            </a:r>
            <a:endParaRPr kumimoji="0"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None/>
            </a:pPr>
            <a:r>
              <a:rPr kumimoji="0" lang="zh-TW" altLang="en-US" sz="2000" dirty="0" smtClean="0">
                <a:latin typeface="標楷體" pitchFamily="65" charset="-120"/>
                <a:ea typeface="標楷體" pitchFamily="65" charset="-120"/>
              </a:rPr>
              <a:t>助教</a:t>
            </a:r>
            <a:r>
              <a:rPr kumimoji="0"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E-mail</a:t>
            </a:r>
            <a:r>
              <a:rPr kumimoji="0" lang="en-US" altLang="zh-TW" sz="2000" dirty="0">
                <a:latin typeface="標楷體" pitchFamily="65" charset="-120"/>
                <a:ea typeface="標楷體" pitchFamily="65" charset="-120"/>
              </a:rPr>
              <a:t>: </a:t>
            </a:r>
            <a:r>
              <a:rPr lang="en-US" altLang="zh-TW" dirty="0"/>
              <a:t>p76044708@mail.ncku.edu.tw</a:t>
            </a:r>
            <a:endParaRPr lang="en-US" altLang="zh-TW" dirty="0" smtClean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</a:pPr>
            <a:r>
              <a:rPr lang="zh-TW" altLang="en-US" dirty="0" smtClean="0"/>
              <a:t>                       </a:t>
            </a:r>
            <a:r>
              <a:rPr lang="en-US" altLang="zh-TW" dirty="0" smtClean="0"/>
              <a:t>p76044295@mail.ncku.edu.tw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</a:pPr>
            <a:r>
              <a:rPr lang="en-US" altLang="zh-TW" dirty="0"/>
              <a:t> </a:t>
            </a:r>
            <a:r>
              <a:rPr lang="en-US" altLang="zh-TW" dirty="0" smtClean="0"/>
              <a:t>                      p76044588@mail.ncku.edu.tw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</a:pPr>
            <a:r>
              <a:rPr lang="zh-TW" altLang="en-US" dirty="0" smtClean="0"/>
              <a:t>                       </a:t>
            </a:r>
            <a:r>
              <a:rPr lang="en-US" altLang="zh-TW" dirty="0" smtClean="0"/>
              <a:t>p76043011@mail.ncku.edu.tw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</a:pPr>
            <a:r>
              <a:rPr lang="en-US" altLang="zh-TW" dirty="0"/>
              <a:t>                       p76044504@mail.ncku.edu.tw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None/>
            </a:pPr>
            <a:r>
              <a:rPr kumimoji="0"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DEMO</a:t>
            </a:r>
            <a:r>
              <a:rPr kumimoji="0" lang="zh-TW" altLang="en-US" dirty="0">
                <a:latin typeface="標楷體" pitchFamily="65" charset="-120"/>
                <a:ea typeface="標楷體" pitchFamily="65" charset="-120"/>
              </a:rPr>
              <a:t>地點：資訊新館 </a:t>
            </a:r>
            <a:r>
              <a:rPr kumimoji="0" lang="en-US" altLang="zh-TW" dirty="0">
                <a:latin typeface="標楷體" pitchFamily="65" charset="-120"/>
                <a:ea typeface="標楷體" pitchFamily="65" charset="-120"/>
              </a:rPr>
              <a:t>65302(3F)</a:t>
            </a:r>
            <a:r>
              <a:rPr kumimoji="0" lang="zh-TW" altLang="en-US" dirty="0" smtClean="0">
                <a:latin typeface="標楷體" pitchFamily="65" charset="-120"/>
                <a:ea typeface="標楷體" pitchFamily="65" charset="-120"/>
              </a:rPr>
              <a:t> 高等</a:t>
            </a:r>
            <a:r>
              <a:rPr kumimoji="0" lang="zh-TW" altLang="en-US" dirty="0">
                <a:latin typeface="標楷體" pitchFamily="65" charset="-120"/>
                <a:ea typeface="標楷體" pitchFamily="65" charset="-120"/>
              </a:rPr>
              <a:t>資料系統實驗室</a:t>
            </a:r>
            <a:endParaRPr kumimoji="0" lang="en-US" altLang="zh-TW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5E332-C013-4617-8DB6-94BA3A22E64C}" type="slidenum">
              <a:rPr lang="en-US" altLang="zh-TW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16386" name="標題 1"/>
          <p:cNvSpPr>
            <a:spLocks noGrp="1"/>
          </p:cNvSpPr>
          <p:nvPr>
            <p:ph type="ctrTitle"/>
          </p:nvPr>
        </p:nvSpPr>
        <p:spPr>
          <a:xfrm>
            <a:off x="1115616" y="1700808"/>
            <a:ext cx="7407275" cy="1471613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Operation Requirements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200" dirty="0" smtClean="0">
                <a:solidFill>
                  <a:schemeClr val="tx2">
                    <a:satMod val="130000"/>
                  </a:schemeClr>
                </a:solidFill>
              </a:rPr>
              <a:t>Basic </a:t>
            </a:r>
            <a:r>
              <a:rPr lang="en-US" altLang="zh-TW" sz="3200" dirty="0">
                <a:solidFill>
                  <a:schemeClr val="tx2">
                    <a:satMod val="130000"/>
                  </a:schemeClr>
                </a:solidFill>
              </a:rPr>
              <a:t>Q</a:t>
            </a:r>
            <a:r>
              <a:rPr lang="en-US" altLang="zh-TW" sz="3200" dirty="0" smtClean="0">
                <a:solidFill>
                  <a:schemeClr val="tx2">
                    <a:satMod val="130000"/>
                  </a:schemeClr>
                </a:solidFill>
              </a:rPr>
              <a:t>uery in SQL </a:t>
            </a:r>
            <a:endParaRPr lang="zh-TW" altLang="en-US" sz="3200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843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86B8A-82DA-47D0-B5C9-3388D14674CA}" type="slidenum">
              <a:rPr lang="en-US" altLang="zh-TW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>
          <a:xfrm>
            <a:off x="250824" y="1484313"/>
            <a:ext cx="8893175" cy="5214937"/>
          </a:xfrm>
        </p:spPr>
        <p:txBody>
          <a:bodyPr rtlCol="0">
            <a:normAutofit lnSpcReduction="10000"/>
          </a:bodyPr>
          <a:lstStyle/>
          <a:p>
            <a:pPr marL="765810" lvl="2" indent="-256032" eaLnBrk="1" fontAlgn="auto" hangingPunct="1">
              <a:spcBef>
                <a:spcPts val="400"/>
              </a:spcBef>
              <a:spcAft>
                <a:spcPts val="0"/>
              </a:spcAft>
              <a:buSzPct val="68000"/>
              <a:buFont typeface="Wingdings" pitchFamily="2" charset="2"/>
              <a:buChar char="n"/>
              <a:defRPr/>
            </a:pPr>
            <a:r>
              <a:rPr lang="en-US" altLang="zh-TW" b="1" dirty="0" smtClean="0">
                <a:solidFill>
                  <a:srgbClr val="0033CC"/>
                </a:solidFill>
              </a:rPr>
              <a:t>SELECT-FROM-WHERE </a:t>
            </a:r>
            <a:endParaRPr lang="en-US" altLang="zh-TW" b="1" dirty="0">
              <a:solidFill>
                <a:srgbClr val="0033CC"/>
              </a:solidFill>
            </a:endParaRPr>
          </a:p>
          <a:p>
            <a:pPr marL="765810" lvl="2" indent="-256032" eaLnBrk="1" fontAlgn="auto" hangingPunct="1">
              <a:spcBef>
                <a:spcPts val="400"/>
              </a:spcBef>
              <a:spcAft>
                <a:spcPts val="0"/>
              </a:spcAft>
              <a:buSzPct val="68000"/>
              <a:buFont typeface="Wingdings" pitchFamily="2" charset="2"/>
              <a:buNone/>
              <a:defRPr/>
            </a:pPr>
            <a:r>
              <a:rPr lang="en-US" altLang="zh-TW" b="1" dirty="0" smtClean="0">
                <a:solidFill>
                  <a:srgbClr val="7030A0"/>
                </a:solidFill>
              </a:rPr>
              <a:t>    </a:t>
            </a:r>
            <a:r>
              <a:rPr lang="en-US" altLang="zh-TW" sz="2000" b="1" dirty="0" smtClean="0"/>
              <a:t>SELECT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      </a:t>
            </a:r>
            <a:r>
              <a:rPr lang="en-US" altLang="zh-TW" sz="2000" dirty="0" smtClean="0"/>
              <a:t>&lt;</a:t>
            </a:r>
            <a:r>
              <a:rPr lang="en-US" altLang="zh-TW" sz="2000" dirty="0"/>
              <a:t>attribute list&gt;</a:t>
            </a:r>
          </a:p>
          <a:p>
            <a:pPr marL="624078" indent="-514350" eaLnBrk="1" fontAlgn="auto" hangingPunct="1">
              <a:lnSpc>
                <a:spcPct val="90000"/>
              </a:lnSpc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altLang="zh-TW" sz="2000" dirty="0" smtClean="0"/>
              <a:t>           </a:t>
            </a:r>
            <a:r>
              <a:rPr lang="en-US" altLang="zh-TW" sz="2000" b="1" dirty="0" smtClean="0"/>
              <a:t>FROM</a:t>
            </a:r>
            <a:r>
              <a:rPr lang="en-US" altLang="zh-TW" sz="2000" dirty="0" smtClean="0"/>
              <a:t>           &lt;table list&gt;</a:t>
            </a:r>
          </a:p>
          <a:p>
            <a:pPr marL="566928" indent="-457200" eaLnBrk="1" fontAlgn="auto" hangingPunct="1">
              <a:lnSpc>
                <a:spcPct val="90000"/>
              </a:lnSpc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altLang="zh-TW" sz="2000" dirty="0" smtClean="0"/>
              <a:t>           </a:t>
            </a:r>
            <a:r>
              <a:rPr lang="en-US" altLang="zh-TW" sz="2000" b="1" dirty="0" smtClean="0"/>
              <a:t>WHERE</a:t>
            </a:r>
            <a:r>
              <a:rPr lang="en-US" altLang="zh-TW" sz="2000" dirty="0" smtClean="0"/>
              <a:t>        &lt;condition</a:t>
            </a:r>
            <a:r>
              <a:rPr lang="en-US" altLang="zh-TW" sz="2000" dirty="0"/>
              <a:t>&gt;</a:t>
            </a:r>
            <a:endParaRPr lang="en-US" altLang="zh-TW" sz="1600" dirty="0" smtClean="0"/>
          </a:p>
          <a:p>
            <a:pPr lvl="3" indent="-173736">
              <a:buFont typeface="Wingdings" pitchFamily="2" charset="2"/>
              <a:buChar char="p"/>
              <a:defRPr/>
            </a:pPr>
            <a:r>
              <a:rPr lang="en-US" altLang="zh-TW" sz="1800" dirty="0" smtClean="0"/>
              <a:t>Logical comparison operators only have =. (Ex. </a:t>
            </a:r>
            <a:r>
              <a:rPr lang="en-US" altLang="zh-TW" sz="1800" dirty="0"/>
              <a:t>author </a:t>
            </a:r>
            <a:r>
              <a:rPr lang="en-US" altLang="zh-TW" sz="1800" dirty="0" smtClean="0"/>
              <a:t>=‘</a:t>
            </a:r>
            <a:r>
              <a:rPr lang="en-US" altLang="zh-TW" sz="1800" dirty="0"/>
              <a:t>J. K. Rowling</a:t>
            </a:r>
            <a:r>
              <a:rPr lang="en-US" altLang="zh-TW" sz="1800" dirty="0" smtClean="0"/>
              <a:t>’)</a:t>
            </a:r>
          </a:p>
          <a:p>
            <a:pPr marL="923544" lvl="3" indent="0">
              <a:buNone/>
              <a:defRPr/>
            </a:pPr>
            <a:r>
              <a:rPr lang="en-US" altLang="zh-TW" dirty="0" smtClean="0"/>
              <a:t>      SQL</a:t>
            </a:r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1655064" lvl="4" indent="-457200">
              <a:lnSpc>
                <a:spcPct val="120000"/>
              </a:lnSpc>
              <a:buAutoNum type="arabicPeriod"/>
              <a:defRPr/>
            </a:pPr>
            <a:r>
              <a:rPr lang="en-US" altLang="zh-TW" sz="2200" dirty="0"/>
              <a:t>SELECT * </a:t>
            </a:r>
            <a:r>
              <a:rPr lang="en-US" altLang="zh-TW" sz="2200" dirty="0" smtClean="0"/>
              <a:t>FROM books;</a:t>
            </a:r>
            <a:r>
              <a:rPr lang="zh-TW" altLang="en-US" sz="2200" dirty="0" smtClean="0"/>
              <a:t> </a:t>
            </a:r>
            <a:endParaRPr lang="en-US" altLang="zh-TW" sz="2200" dirty="0" smtClean="0"/>
          </a:p>
          <a:p>
            <a:pPr marL="1655064" lvl="4" indent="-457200">
              <a:lnSpc>
                <a:spcPct val="120000"/>
              </a:lnSpc>
              <a:buAutoNum type="arabicPeriod"/>
              <a:defRPr/>
            </a:pPr>
            <a:r>
              <a:rPr lang="en-US" altLang="zh-TW" sz="2200" dirty="0"/>
              <a:t>SELECT </a:t>
            </a:r>
            <a:r>
              <a:rPr lang="en-US" altLang="zh-TW" sz="2200" dirty="0" err="1" smtClean="0"/>
              <a:t>title,author</a:t>
            </a:r>
            <a:r>
              <a:rPr lang="en-US" altLang="zh-TW" sz="2200" dirty="0" smtClean="0"/>
              <a:t> FROM books;</a:t>
            </a:r>
          </a:p>
          <a:p>
            <a:pPr marL="1655064" lvl="4" indent="-457200">
              <a:lnSpc>
                <a:spcPct val="120000"/>
              </a:lnSpc>
              <a:buAutoNum type="arabicPeriod"/>
              <a:defRPr/>
            </a:pPr>
            <a:r>
              <a:rPr lang="en-US" altLang="zh-TW" sz="2200" dirty="0"/>
              <a:t>SELECT </a:t>
            </a:r>
            <a:r>
              <a:rPr lang="en-US" altLang="zh-TW" sz="2200" dirty="0" err="1"/>
              <a:t>title,author</a:t>
            </a:r>
            <a:r>
              <a:rPr lang="en-US" altLang="zh-TW" sz="2200" dirty="0"/>
              <a:t> FROM </a:t>
            </a:r>
            <a:r>
              <a:rPr lang="en-US" altLang="zh-TW" sz="2200" dirty="0" smtClean="0"/>
              <a:t>books </a:t>
            </a:r>
            <a:br>
              <a:rPr lang="en-US" altLang="zh-TW" sz="2200" dirty="0" smtClean="0"/>
            </a:br>
            <a:r>
              <a:rPr lang="en-US" altLang="zh-TW" sz="2200" dirty="0" smtClean="0"/>
              <a:t>WHERE </a:t>
            </a:r>
            <a:r>
              <a:rPr lang="en-US" altLang="zh-TW" sz="2400" dirty="0"/>
              <a:t>author =‘J. K. </a:t>
            </a:r>
            <a:r>
              <a:rPr lang="en-US" altLang="zh-TW" sz="2400" dirty="0" smtClean="0"/>
              <a:t>Rowling’;</a:t>
            </a:r>
          </a:p>
          <a:p>
            <a:pPr marL="1655064" lvl="4" indent="-457200">
              <a:lnSpc>
                <a:spcPct val="120000"/>
              </a:lnSpc>
              <a:buFontTx/>
              <a:buAutoNum type="arabicPeriod"/>
              <a:defRPr/>
            </a:pPr>
            <a:r>
              <a:rPr lang="en-US" altLang="zh-TW" sz="2200" dirty="0" smtClean="0"/>
              <a:t>SELECT title FROM </a:t>
            </a:r>
            <a:r>
              <a:rPr lang="en-US" altLang="zh-TW" sz="2200" dirty="0" err="1" smtClean="0"/>
              <a:t>books,sellRecord</a:t>
            </a:r>
            <a:r>
              <a:rPr lang="en-US" altLang="zh-TW" sz="2200" dirty="0"/>
              <a:t> </a:t>
            </a:r>
            <a:r>
              <a:rPr lang="en-US" altLang="zh-TW" sz="2200" dirty="0" smtClean="0"/>
              <a:t/>
            </a:r>
            <a:br>
              <a:rPr lang="en-US" altLang="zh-TW" sz="2200" dirty="0" smtClean="0"/>
            </a:br>
            <a:r>
              <a:rPr lang="en-US" altLang="zh-TW" sz="2200" dirty="0" smtClean="0"/>
              <a:t>WHERE </a:t>
            </a:r>
            <a:r>
              <a:rPr lang="en-US" altLang="zh-TW" sz="2200" dirty="0" err="1" smtClean="0"/>
              <a:t>isbn</a:t>
            </a:r>
            <a:r>
              <a:rPr lang="en-US" altLang="zh-TW" sz="2200" dirty="0" smtClean="0"/>
              <a:t> = </a:t>
            </a:r>
            <a:r>
              <a:rPr lang="en-US" altLang="zh-TW" sz="2200" dirty="0" err="1" smtClean="0"/>
              <a:t>isbn_no</a:t>
            </a:r>
            <a:r>
              <a:rPr lang="en-US" altLang="zh-TW" sz="2200" dirty="0"/>
              <a:t> </a:t>
            </a:r>
            <a:r>
              <a:rPr lang="en-US" altLang="zh-TW" sz="2200" dirty="0" smtClean="0"/>
              <a:t>AND </a:t>
            </a:r>
            <a:r>
              <a:rPr lang="en-US" altLang="zh-TW" sz="2400" dirty="0"/>
              <a:t>author =‘J. K. Rowling</a:t>
            </a:r>
            <a:r>
              <a:rPr lang="en-US" altLang="zh-TW" sz="2400" dirty="0" smtClean="0"/>
              <a:t>’;</a:t>
            </a:r>
            <a:r>
              <a:rPr lang="en-US" altLang="zh-TW" sz="2200" dirty="0" smtClean="0"/>
              <a:t> </a:t>
            </a:r>
          </a:p>
          <a:p>
            <a:pPr marL="1655064" lvl="4" indent="-457200">
              <a:lnSpc>
                <a:spcPct val="120000"/>
              </a:lnSpc>
              <a:buFontTx/>
              <a:buAutoNum type="arabicPeriod"/>
              <a:defRPr/>
            </a:pPr>
            <a:r>
              <a:rPr lang="en-US" altLang="zh-TW" sz="2200" dirty="0" smtClean="0"/>
              <a:t>SELECT </a:t>
            </a:r>
            <a:r>
              <a:rPr lang="en-US" altLang="zh-TW" sz="2200" dirty="0"/>
              <a:t>DISTINCT </a:t>
            </a:r>
            <a:r>
              <a:rPr lang="en-US" altLang="zh-TW" sz="2200" dirty="0" smtClean="0"/>
              <a:t>author </a:t>
            </a:r>
            <a:r>
              <a:rPr lang="en-US" altLang="zh-TW" sz="2200" dirty="0"/>
              <a:t>FROM books;</a:t>
            </a:r>
          </a:p>
          <a:p>
            <a:pPr marL="923544" lvl="3" indent="0">
              <a:buNone/>
              <a:defRPr/>
            </a:pPr>
            <a:endParaRPr lang="en-US" altLang="zh-TW" sz="1800" dirty="0" smtClean="0"/>
          </a:p>
          <a:p>
            <a:pPr lvl="3" indent="-173736">
              <a:buFont typeface="Wingdings" pitchFamily="2" charset="2"/>
              <a:buChar char="p"/>
              <a:defRPr/>
            </a:pPr>
            <a:endParaRPr lang="en-US" altLang="zh-TW" sz="1800" b="1" dirty="0" smtClean="0"/>
          </a:p>
          <a:p>
            <a:pPr marL="859536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B60050-6FA9-41DC-A344-DAEAFAE98BB1}" type="slidenum">
              <a:rPr lang="en-US" altLang="zh-TW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8" name="標題 2"/>
          <p:cNvSpPr txBox="1">
            <a:spLocks/>
          </p:cNvSpPr>
          <p:nvPr/>
        </p:nvSpPr>
        <p:spPr bwMode="auto">
          <a:xfrm>
            <a:off x="1057275" y="285750"/>
            <a:ext cx="7372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zh-TW" altLang="en-US" sz="3200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請依照以下方法實</a:t>
            </a:r>
            <a:r>
              <a:rPr kumimoji="0" lang="zh-TW" altLang="en-US" sz="3200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作</a:t>
            </a:r>
            <a:r>
              <a:rPr kumimoji="0" lang="en-US" altLang="zh-TW" sz="3200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Hash function</a:t>
            </a:r>
            <a:endParaRPr kumimoji="0" lang="zh-TW" altLang="en-US" sz="3200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475656" y="1628800"/>
            <a:ext cx="66247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hash33(char* key){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, k;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unsigned 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hv</a:t>
            </a:r>
            <a:r>
              <a:rPr lang="en-US" altLang="zh-TW" sz="2400" dirty="0" smtClean="0"/>
              <a:t> = 0;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k=</a:t>
            </a:r>
            <a:r>
              <a:rPr lang="en-US" altLang="zh-TW" sz="2400" dirty="0" err="1" smtClean="0"/>
              <a:t>strlen</a:t>
            </a:r>
            <a:r>
              <a:rPr lang="en-US" altLang="zh-TW" sz="2400" dirty="0" smtClean="0"/>
              <a:t>(key);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for(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=0;i&lt;</a:t>
            </a:r>
            <a:r>
              <a:rPr lang="en-US" altLang="zh-TW" sz="2400" dirty="0" err="1" smtClean="0"/>
              <a:t>k;i</a:t>
            </a:r>
            <a:r>
              <a:rPr lang="en-US" altLang="zh-TW" sz="2400" dirty="0" smtClean="0"/>
              <a:t>++){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	</a:t>
            </a:r>
            <a:r>
              <a:rPr lang="en-US" altLang="zh-TW" sz="2400" dirty="0" err="1" smtClean="0"/>
              <a:t>hv</a:t>
            </a:r>
            <a:r>
              <a:rPr lang="en-US" altLang="zh-TW" sz="2400" dirty="0" smtClean="0"/>
              <a:t>=(</a:t>
            </a:r>
            <a:r>
              <a:rPr lang="en-US" altLang="zh-TW" sz="2400" dirty="0" err="1" smtClean="0"/>
              <a:t>hv</a:t>
            </a:r>
            <a:r>
              <a:rPr lang="en-US" altLang="zh-TW" sz="2400" dirty="0" smtClean="0"/>
              <a:t>&lt;&lt;5)+</a:t>
            </a:r>
            <a:r>
              <a:rPr lang="en-US" altLang="zh-TW" sz="2400" dirty="0" err="1" smtClean="0"/>
              <a:t>hv+key</a:t>
            </a:r>
            <a:r>
              <a:rPr lang="en-US" altLang="zh-TW" sz="2400" dirty="0" smtClean="0"/>
              <a:t>[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];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}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err="1" smtClean="0"/>
              <a:t>hv</a:t>
            </a:r>
            <a:r>
              <a:rPr lang="en-US" altLang="zh-TW" sz="2400" dirty="0" smtClean="0"/>
              <a:t>=hv%10;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return </a:t>
            </a:r>
            <a:r>
              <a:rPr lang="en-US" altLang="zh-TW" sz="2400" dirty="0" err="1" smtClean="0"/>
              <a:t>hv</a:t>
            </a:r>
            <a:r>
              <a:rPr lang="en-US" altLang="zh-TW" sz="2400" dirty="0" smtClean="0"/>
              <a:t>;</a:t>
            </a:r>
          </a:p>
          <a:p>
            <a:r>
              <a:rPr lang="en-US" altLang="zh-TW" sz="2400" dirty="0"/>
              <a:t>}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42255" y="5429590"/>
            <a:ext cx="6480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 : apple =&gt; 4 </a:t>
            </a:r>
            <a:r>
              <a:rPr lang="zh-TW" altLang="en-US" dirty="0" smtClean="0"/>
              <a:t>，</a:t>
            </a:r>
            <a:r>
              <a:rPr lang="en-US" altLang="zh-TW" dirty="0"/>
              <a:t> banana =&gt; 1 </a:t>
            </a:r>
            <a:r>
              <a:rPr lang="zh-TW" altLang="en-US" dirty="0" smtClean="0"/>
              <a:t>，</a:t>
            </a:r>
            <a:r>
              <a:rPr lang="en-US" altLang="zh-TW" dirty="0" smtClean="0"/>
              <a:t>hash33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=&gt;4</a:t>
            </a:r>
          </a:p>
          <a:p>
            <a:endParaRPr lang="en-US" altLang="zh-TW" dirty="0" smtClean="0"/>
          </a:p>
          <a:p>
            <a:r>
              <a:rPr lang="zh-TW" altLang="en-US" b="1" i="1" dirty="0" smtClean="0">
                <a:solidFill>
                  <a:srgbClr val="FF0000"/>
                </a:solidFill>
              </a:rPr>
              <a:t>不限實作語言，但方法需與上面</a:t>
            </a:r>
            <a:r>
              <a:rPr lang="en-US" altLang="zh-TW" b="1" i="1" dirty="0" smtClean="0">
                <a:solidFill>
                  <a:srgbClr val="FF0000"/>
                </a:solidFill>
              </a:rPr>
              <a:t>C</a:t>
            </a:r>
            <a:r>
              <a:rPr lang="zh-TW" altLang="en-US" b="1" i="1" dirty="0" smtClean="0">
                <a:solidFill>
                  <a:srgbClr val="FF0000"/>
                </a:solidFill>
              </a:rPr>
              <a:t>語言相同</a:t>
            </a:r>
            <a:r>
              <a:rPr lang="en-US" altLang="zh-TW" b="1" i="1" dirty="0" smtClean="0">
                <a:solidFill>
                  <a:srgbClr val="FF0000"/>
                </a:solidFill>
              </a:rPr>
              <a:t>!!!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600" dirty="0" smtClean="0">
                <a:solidFill>
                  <a:schemeClr val="tx2">
                    <a:satMod val="130000"/>
                  </a:schemeClr>
                </a:solidFill>
              </a:rPr>
              <a:t>DBMS Term Project</a:t>
            </a:r>
            <a:endParaRPr lang="zh-TW" altLang="en-US" sz="3600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6761B0-E90B-4831-9F5D-840C3B3FB477}" type="slidenum">
              <a:rPr lang="en-US" altLang="zh-TW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13315" name="內容版面配置區 2"/>
          <p:cNvSpPr>
            <a:spLocks noGrp="1"/>
          </p:cNvSpPr>
          <p:nvPr>
            <p:ph sz="quarter" idx="1"/>
          </p:nvPr>
        </p:nvSpPr>
        <p:spPr>
          <a:xfrm>
            <a:off x="611560" y="1482725"/>
            <a:ext cx="8136904" cy="51149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TW" altLang="en-US" sz="1600" dirty="0" smtClean="0"/>
              <a:t>目標</a:t>
            </a:r>
            <a:endParaRPr lang="en-US" altLang="zh-TW" sz="1600" dirty="0" smtClean="0"/>
          </a:p>
          <a:p>
            <a:pPr marL="765175" lvl="1" indent="-255588" ea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p"/>
            </a:pPr>
            <a:r>
              <a:rPr lang="zh-TW" altLang="en-US" sz="1600" dirty="0" smtClean="0"/>
              <a:t>利用程式語言</a:t>
            </a:r>
            <a:r>
              <a:rPr lang="en-US" altLang="zh-TW" sz="1600" dirty="0" smtClean="0"/>
              <a:t>(Ex: C, C++,  JAVA… )</a:t>
            </a:r>
            <a:r>
              <a:rPr lang="zh-TW" altLang="en-US" sz="1600" dirty="0" smtClean="0"/>
              <a:t>自行開發一個簡易的 </a:t>
            </a:r>
            <a:r>
              <a:rPr lang="en-US" altLang="zh-TW" sz="1600" dirty="0" smtClean="0"/>
              <a:t>DBMS </a:t>
            </a:r>
          </a:p>
          <a:p>
            <a:pPr marL="765175" lvl="1" indent="-255588" ea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p"/>
            </a:pPr>
            <a:r>
              <a:rPr lang="zh-TW" altLang="en-US" sz="1600" dirty="0" smtClean="0">
                <a:solidFill>
                  <a:srgbClr val="FF0000"/>
                </a:solidFill>
              </a:rPr>
              <a:t>作業系統不限、實作的程式語言不限 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marL="765175" lvl="1" indent="-255588" ea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p"/>
            </a:pPr>
            <a:r>
              <a:rPr lang="zh-TW" altLang="en-US" sz="1600" dirty="0" smtClean="0">
                <a:solidFill>
                  <a:srgbClr val="FF0000"/>
                </a:solidFill>
              </a:rPr>
              <a:t>禁止使用現成軟體 </a:t>
            </a:r>
            <a:r>
              <a:rPr lang="en-US" altLang="zh-TW" sz="1600" dirty="0" smtClean="0">
                <a:solidFill>
                  <a:srgbClr val="FF0000"/>
                </a:solidFill>
              </a:rPr>
              <a:t>( EX:</a:t>
            </a:r>
            <a:r>
              <a:rPr lang="zh-TW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mySQL</a:t>
            </a:r>
            <a:r>
              <a:rPr lang="zh-TW" altLang="en-US" sz="1600" dirty="0" smtClean="0">
                <a:solidFill>
                  <a:srgbClr val="FF0000"/>
                </a:solidFill>
              </a:rPr>
              <a:t>、</a:t>
            </a:r>
            <a:r>
              <a:rPr lang="en-US" altLang="zh-TW" sz="1600" dirty="0" smtClean="0">
                <a:solidFill>
                  <a:srgbClr val="FF0000"/>
                </a:solidFill>
              </a:rPr>
              <a:t>SQL server</a:t>
            </a:r>
            <a:r>
              <a:rPr lang="zh-TW" altLang="en-US" sz="1600" dirty="0" smtClean="0">
                <a:solidFill>
                  <a:srgbClr val="FF0000"/>
                </a:solidFill>
              </a:rPr>
              <a:t>等</a:t>
            </a:r>
            <a:r>
              <a:rPr lang="en-US" altLang="zh-TW" sz="1600" dirty="0" smtClean="0">
                <a:solidFill>
                  <a:srgbClr val="FF0000"/>
                </a:solidFill>
              </a:rPr>
              <a:t>)</a:t>
            </a:r>
            <a:r>
              <a:rPr lang="zh-TW" altLang="en-US" sz="1600" dirty="0" smtClean="0">
                <a:solidFill>
                  <a:srgbClr val="FF0000"/>
                </a:solidFill>
              </a:rPr>
              <a:t> </a:t>
            </a:r>
            <a:endParaRPr lang="en-US" altLang="zh-TW" sz="1600" dirty="0" smtClean="0"/>
          </a:p>
          <a:p>
            <a:pPr eaLnBrk="1" hangingPunct="1">
              <a:lnSpc>
                <a:spcPct val="120000"/>
              </a:lnSpc>
            </a:pPr>
            <a:r>
              <a:rPr lang="zh-TW" altLang="en-US" sz="1600" dirty="0" smtClean="0"/>
              <a:t>分組需求</a:t>
            </a:r>
            <a:endParaRPr lang="en-US" altLang="zh-TW" sz="1600" dirty="0" smtClean="0"/>
          </a:p>
          <a:p>
            <a:pPr marL="765175" lvl="1" indent="-255588" eaLnBrk="1" hangingPunct="1">
              <a:lnSpc>
                <a:spcPct val="120000"/>
              </a:lnSpc>
              <a:buFont typeface="Wingdings" pitchFamily="2" charset="2"/>
              <a:buChar char="p"/>
            </a:pPr>
            <a:r>
              <a:rPr lang="zh-TW" altLang="en-US" sz="1600" dirty="0" smtClean="0"/>
              <a:t>一人一組</a:t>
            </a:r>
            <a:endParaRPr lang="en-US" altLang="zh-TW" sz="1600" dirty="0" smtClean="0"/>
          </a:p>
          <a:p>
            <a:pPr eaLnBrk="1" hangingPunct="1">
              <a:lnSpc>
                <a:spcPct val="120000"/>
              </a:lnSpc>
            </a:pPr>
            <a:r>
              <a:rPr lang="zh-TW" altLang="en-US" sz="1600" dirty="0" smtClean="0"/>
              <a:t>應用程式介面</a:t>
            </a:r>
            <a:endParaRPr lang="en-US" altLang="zh-TW" sz="1600" dirty="0" smtClean="0"/>
          </a:p>
          <a:p>
            <a:pPr marL="765175" lvl="1" indent="-255588" eaLnBrk="1" hangingPunct="1">
              <a:lnSpc>
                <a:spcPct val="120000"/>
              </a:lnSpc>
              <a:buFont typeface="Wingdings" pitchFamily="2" charset="2"/>
              <a:buChar char="p"/>
            </a:pPr>
            <a:r>
              <a:rPr lang="zh-TW" altLang="en-US" sz="1600" dirty="0" smtClean="0"/>
              <a:t>操</a:t>
            </a:r>
            <a:r>
              <a:rPr lang="zh-TW" altLang="en-US" sz="1600" dirty="0"/>
              <a:t>作</a:t>
            </a:r>
            <a:r>
              <a:rPr lang="zh-TW" altLang="en-US" sz="1600" dirty="0" smtClean="0"/>
              <a:t>介面自行設計</a:t>
            </a:r>
            <a:r>
              <a:rPr lang="en-US" altLang="zh-TW" sz="1600" dirty="0" smtClean="0"/>
              <a:t>(</a:t>
            </a:r>
            <a:r>
              <a:rPr lang="zh-TW" altLang="en-US" sz="1600" u="sng" dirty="0" smtClean="0">
                <a:solidFill>
                  <a:srgbClr val="FF0000"/>
                </a:solidFill>
              </a:rPr>
              <a:t>不需</a:t>
            </a:r>
            <a:r>
              <a:rPr lang="en-US" altLang="zh-TW" sz="1600" u="sng" dirty="0" smtClean="0">
                <a:solidFill>
                  <a:srgbClr val="FF0000"/>
                </a:solidFill>
              </a:rPr>
              <a:t>GUI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。該介面要可輸入</a:t>
            </a:r>
            <a:r>
              <a:rPr lang="en-US" altLang="zh-TW" sz="1600" dirty="0" smtClean="0"/>
              <a:t>SQL</a:t>
            </a:r>
            <a:r>
              <a:rPr lang="zh-TW" altLang="en-US" sz="1600" dirty="0" smtClean="0"/>
              <a:t>語法做查詢並顯示查詢結果。 </a:t>
            </a:r>
            <a:endParaRPr lang="en-US" altLang="zh-TW" sz="1600" dirty="0" smtClean="0"/>
          </a:p>
          <a:p>
            <a:pPr eaLnBrk="1" hangingPunct="1">
              <a:lnSpc>
                <a:spcPct val="120000"/>
              </a:lnSpc>
            </a:pPr>
            <a:r>
              <a:rPr lang="zh-TW" altLang="en-US" sz="1600" dirty="0" smtClean="0"/>
              <a:t> </a:t>
            </a:r>
            <a:r>
              <a:rPr lang="en-US" altLang="zh-TW" sz="1600" dirty="0" smtClean="0"/>
              <a:t>Project </a:t>
            </a:r>
            <a:r>
              <a:rPr lang="zh-TW" altLang="en-US" sz="1600" dirty="0" smtClean="0"/>
              <a:t>截止日期</a:t>
            </a:r>
            <a:endParaRPr lang="en-US" altLang="zh-TW" sz="1600" dirty="0" smtClean="0"/>
          </a:p>
          <a:p>
            <a:pPr marL="765175" lvl="1" indent="-255588" eaLnBrk="1" hangingPunct="1">
              <a:lnSpc>
                <a:spcPct val="120000"/>
              </a:lnSpc>
              <a:buFont typeface="Wingdings" pitchFamily="2" charset="2"/>
              <a:buChar char="p"/>
            </a:pPr>
            <a:r>
              <a:rPr lang="en-US" altLang="zh-TW" sz="1600" dirty="0" smtClean="0">
                <a:solidFill>
                  <a:srgbClr val="FF0000"/>
                </a:solidFill>
              </a:rPr>
              <a:t>2016/06/13~2016/06/17</a:t>
            </a:r>
            <a:r>
              <a:rPr lang="zh-TW" altLang="en-US" sz="1600" dirty="0" smtClean="0">
                <a:solidFill>
                  <a:srgbClr val="FF0000"/>
                </a:solidFill>
              </a:rPr>
              <a:t>為</a:t>
            </a:r>
            <a:r>
              <a:rPr lang="en-US" altLang="zh-TW" sz="1600" dirty="0" smtClean="0">
                <a:solidFill>
                  <a:srgbClr val="FF0000"/>
                </a:solidFill>
              </a:rPr>
              <a:t>Demo </a:t>
            </a:r>
            <a:r>
              <a:rPr lang="zh-TW" altLang="en-US" sz="1600" dirty="0" smtClean="0">
                <a:solidFill>
                  <a:srgbClr val="FF0000"/>
                </a:solidFill>
              </a:rPr>
              <a:t>日期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20000"/>
              </a:lnSpc>
            </a:pPr>
            <a:r>
              <a:rPr lang="en-US" altLang="zh-TW" sz="1600" dirty="0" smtClean="0">
                <a:solidFill>
                  <a:srgbClr val="FF0000"/>
                </a:solidFill>
              </a:rPr>
              <a:t>2016/06/01</a:t>
            </a:r>
            <a:r>
              <a:rPr lang="zh-TW" altLang="en-US" sz="1600" dirty="0" smtClean="0">
                <a:solidFill>
                  <a:srgbClr val="FF0000"/>
                </a:solidFill>
              </a:rPr>
              <a:t>晚上</a:t>
            </a:r>
            <a:r>
              <a:rPr lang="en-US" altLang="zh-TW" sz="1600" dirty="0" smtClean="0">
                <a:solidFill>
                  <a:srgbClr val="FF0000"/>
                </a:solidFill>
              </a:rPr>
              <a:t>20:00</a:t>
            </a:r>
            <a:r>
              <a:rPr lang="zh-TW" altLang="en-US" sz="1600" dirty="0" smtClean="0">
                <a:solidFill>
                  <a:srgbClr val="FF0000"/>
                </a:solidFill>
              </a:rPr>
              <a:t>過後開放課程網站登記</a:t>
            </a:r>
            <a:r>
              <a:rPr lang="en-US" altLang="zh-TW" sz="1600" dirty="0" smtClean="0">
                <a:solidFill>
                  <a:srgbClr val="FF0000"/>
                </a:solidFill>
              </a:rPr>
              <a:t>project demo</a:t>
            </a:r>
            <a:r>
              <a:rPr lang="zh-TW" altLang="en-US" sz="1600" dirty="0" smtClean="0">
                <a:solidFill>
                  <a:srgbClr val="FF0000"/>
                </a:solidFill>
              </a:rPr>
              <a:t>時間，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20000"/>
              </a:lnSpc>
              <a:buFont typeface="Wingdings 2" pitchFamily="18" charset="2"/>
              <a:buNone/>
            </a:pPr>
            <a:r>
              <a:rPr lang="en-US" altLang="zh-TW" sz="1600" dirty="0" smtClean="0">
                <a:solidFill>
                  <a:srgbClr val="FF0000"/>
                </a:solidFill>
              </a:rPr>
              <a:t>    </a:t>
            </a:r>
            <a:r>
              <a:rPr lang="zh-TW" altLang="en-US" sz="1600" dirty="0" smtClean="0">
                <a:solidFill>
                  <a:srgbClr val="FF0000"/>
                </a:solidFill>
              </a:rPr>
              <a:t>系統於</a:t>
            </a:r>
            <a:r>
              <a:rPr lang="en-US" altLang="zh-TW" sz="1600" dirty="0" smtClean="0">
                <a:solidFill>
                  <a:srgbClr val="FF0000"/>
                </a:solidFill>
              </a:rPr>
              <a:t>2016/06/08</a:t>
            </a:r>
            <a:r>
              <a:rPr lang="zh-TW" altLang="en-US" sz="1600" dirty="0" smtClean="0">
                <a:solidFill>
                  <a:srgbClr val="FF0000"/>
                </a:solidFill>
              </a:rPr>
              <a:t> 晚上</a:t>
            </a:r>
            <a:r>
              <a:rPr lang="en-US" altLang="zh-TW" sz="1600" dirty="0" smtClean="0">
                <a:solidFill>
                  <a:srgbClr val="FF0000"/>
                </a:solidFill>
              </a:rPr>
              <a:t>20:00 </a:t>
            </a:r>
            <a:r>
              <a:rPr lang="zh-TW" altLang="en-US" sz="1600" dirty="0" smtClean="0">
                <a:solidFill>
                  <a:srgbClr val="FF0000"/>
                </a:solidFill>
              </a:rPr>
              <a:t>關閉。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20000"/>
              </a:lnSpc>
            </a:pPr>
            <a:r>
              <a:rPr lang="zh-TW" altLang="en-US" sz="1600" dirty="0" smtClean="0"/>
              <a:t>詳細 </a:t>
            </a:r>
            <a:r>
              <a:rPr lang="en-US" altLang="zh-TW" sz="1600" dirty="0" smtClean="0"/>
              <a:t>demo</a:t>
            </a:r>
            <a:r>
              <a:rPr lang="zh-TW" altLang="en-US" sz="1600" dirty="0" smtClean="0"/>
              <a:t> 時間表會在公布於課程網頁上</a:t>
            </a:r>
            <a:endParaRPr lang="en-US" altLang="zh-TW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28625"/>
            <a:ext cx="8532812" cy="1371600"/>
          </a:xfrm>
        </p:spPr>
        <p:txBody>
          <a:bodyPr rtlCol="0">
            <a:normAutofit/>
          </a:bodyPr>
          <a:lstStyle/>
          <a:p>
            <a:pPr lvl="1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32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Project</a:t>
            </a:r>
            <a:r>
              <a:rPr lang="zh-TW" altLang="en-US" sz="32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：</a:t>
            </a:r>
            <a:r>
              <a:rPr lang="zh-TW" altLang="en-US" sz="3200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自行開發一個 </a:t>
            </a:r>
            <a:r>
              <a:rPr lang="en-US" altLang="zh-TW" sz="32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DBMS</a:t>
            </a:r>
            <a:endParaRPr lang="en-US" altLang="zh-TW" sz="3200" kern="12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2292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792E5D-A265-41C4-9A82-C82F8B32D2D6}" type="slidenum">
              <a:rPr lang="en-US" altLang="zh-TW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4213" y="1773238"/>
            <a:ext cx="7858125" cy="44291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sz="1800" dirty="0" smtClean="0"/>
              <a:t>利用助教提供的資料設計一個 </a:t>
            </a:r>
            <a:r>
              <a:rPr lang="en-US" altLang="zh-TW" sz="1800" dirty="0" smtClean="0"/>
              <a:t>DBMS</a:t>
            </a:r>
            <a:r>
              <a:rPr lang="zh-TW" altLang="en-US" sz="1800" dirty="0" smtClean="0"/>
              <a:t>。此 </a:t>
            </a:r>
            <a:r>
              <a:rPr lang="en-US" altLang="zh-TW" sz="1800" dirty="0" smtClean="0"/>
              <a:t>DBMS </a:t>
            </a:r>
            <a:r>
              <a:rPr lang="zh-TW" altLang="en-US" sz="1800" dirty="0" smtClean="0"/>
              <a:t>可編譯使用者輸入的 </a:t>
            </a:r>
            <a:r>
              <a:rPr lang="en-US" altLang="zh-TW" sz="1800" dirty="0" smtClean="0"/>
              <a:t>SQL </a:t>
            </a:r>
            <a:r>
              <a:rPr lang="zh-TW" altLang="en-US" sz="1800" dirty="0" smtClean="0"/>
              <a:t>查詢，並可正確的把使用者要求的結果輸出。</a:t>
            </a:r>
            <a:endParaRPr lang="en-US" altLang="zh-TW" sz="1800" dirty="0"/>
          </a:p>
          <a:p>
            <a:pPr eaLnBrk="1" hangingPunct="1"/>
            <a:endParaRPr lang="en-US" altLang="zh-TW" sz="1800" dirty="0" smtClean="0"/>
          </a:p>
          <a:p>
            <a:pPr eaLnBrk="1" hangingPunct="1"/>
            <a:r>
              <a:rPr lang="zh-TW" altLang="en-US" sz="1800" dirty="0" smtClean="0"/>
              <a:t>資料庫功能需求：</a:t>
            </a:r>
            <a:endParaRPr lang="en-US" altLang="zh-TW" sz="1800" dirty="0" smtClean="0">
              <a:latin typeface="Berlin Sans FB" pitchFamily="34" charset="0"/>
            </a:endParaRPr>
          </a:p>
          <a:p>
            <a:pPr marL="975043" lvl="1" indent="-457200">
              <a:lnSpc>
                <a:spcPct val="110000"/>
              </a:lnSpc>
              <a:spcBef>
                <a:spcPts val="325"/>
              </a:spcBef>
            </a:pPr>
            <a:r>
              <a:rPr lang="en-US" altLang="zh-TW" sz="2200" dirty="0" smtClean="0"/>
              <a:t>Basic queries in SQL (</a:t>
            </a:r>
            <a:r>
              <a:rPr lang="zh-TW" altLang="en-US" sz="2200" dirty="0" smtClean="0"/>
              <a:t>參考投影片 </a:t>
            </a:r>
            <a:r>
              <a:rPr lang="en-US" altLang="zh-TW" sz="2200" dirty="0" smtClean="0"/>
              <a:t>p.11)</a:t>
            </a:r>
          </a:p>
          <a:p>
            <a:pPr marL="1432243" lvl="2" indent="-457200">
              <a:lnSpc>
                <a:spcPct val="110000"/>
              </a:lnSpc>
              <a:spcBef>
                <a:spcPts val="325"/>
              </a:spcBef>
              <a:buFont typeface="Wingdings" pitchFamily="2" charset="2"/>
              <a:buChar char="Ø"/>
            </a:pPr>
            <a:r>
              <a:rPr lang="en-US" altLang="zh-TW" sz="1800" dirty="0" smtClean="0"/>
              <a:t>SELECT-FROM-WHERE(</a:t>
            </a:r>
            <a:r>
              <a:rPr lang="zh-TW" altLang="en-US" sz="1800" dirty="0" smtClean="0"/>
              <a:t>須有</a:t>
            </a:r>
            <a:r>
              <a:rPr lang="en-US" altLang="zh-TW" sz="1800" dirty="0" smtClean="0"/>
              <a:t>selection</a:t>
            </a:r>
            <a:r>
              <a:rPr lang="zh-TW" altLang="en-US" sz="1800" dirty="0" smtClean="0"/>
              <a:t>，</a:t>
            </a:r>
            <a:r>
              <a:rPr lang="en-US" altLang="zh-TW" sz="1800" dirty="0" smtClean="0"/>
              <a:t>projection</a:t>
            </a:r>
            <a:r>
              <a:rPr lang="zh-TW" altLang="en-US" sz="1800" dirty="0" smtClean="0"/>
              <a:t>，</a:t>
            </a:r>
            <a:r>
              <a:rPr lang="en-US" altLang="zh-TW" sz="1800" dirty="0" smtClean="0"/>
              <a:t>join)</a:t>
            </a:r>
          </a:p>
          <a:p>
            <a:pPr marL="1249363" lvl="2" indent="-457200" eaLnBrk="1" hangingPunct="1">
              <a:lnSpc>
                <a:spcPct val="110000"/>
              </a:lnSpc>
              <a:spcBef>
                <a:spcPts val="325"/>
              </a:spcBef>
              <a:buFont typeface="Wingdings 2" pitchFamily="18" charset="2"/>
              <a:buNone/>
            </a:pPr>
            <a:endParaRPr lang="en-US" altLang="zh-TW" sz="1800" dirty="0" smtClean="0"/>
          </a:p>
          <a:p>
            <a:pPr marL="975043" lvl="1" indent="-457200">
              <a:lnSpc>
                <a:spcPct val="110000"/>
              </a:lnSpc>
              <a:spcBef>
                <a:spcPts val="325"/>
              </a:spcBef>
            </a:pPr>
            <a:r>
              <a:rPr lang="en-US" altLang="zh-TW" sz="2200" dirty="0" smtClean="0"/>
              <a:t>Data Structure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(</a:t>
            </a:r>
            <a:r>
              <a:rPr lang="zh-TW" altLang="en-US" sz="2200" dirty="0" smtClean="0"/>
              <a:t>參考投影片 </a:t>
            </a:r>
            <a:r>
              <a:rPr lang="en-US" altLang="zh-TW" sz="2200" dirty="0" smtClean="0"/>
              <a:t>p.12)</a:t>
            </a:r>
            <a:endParaRPr lang="en-US" altLang="zh-TW" sz="1800" dirty="0" smtClean="0"/>
          </a:p>
          <a:p>
            <a:pPr marL="1432243" lvl="2" indent="-457200">
              <a:lnSpc>
                <a:spcPct val="110000"/>
              </a:lnSpc>
              <a:spcBef>
                <a:spcPts val="325"/>
              </a:spcBef>
              <a:buFont typeface="Wingdings" pitchFamily="2" charset="2"/>
              <a:buChar char="Ø"/>
            </a:pPr>
            <a:r>
              <a:rPr lang="en-US" altLang="zh-TW" sz="1800" dirty="0" smtClean="0"/>
              <a:t>You need to implement the database by using 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Hash</a:t>
            </a:r>
          </a:p>
          <a:p>
            <a:pPr marL="1432243" lvl="2" indent="-457200">
              <a:lnSpc>
                <a:spcPct val="110000"/>
              </a:lnSpc>
              <a:spcBef>
                <a:spcPts val="325"/>
              </a:spcBef>
              <a:buFont typeface="Wingdings" pitchFamily="2" charset="2"/>
              <a:buChar char="Ø"/>
            </a:pPr>
            <a:r>
              <a:rPr lang="en-US" altLang="zh-TW" sz="1800" dirty="0"/>
              <a:t>Hash function </a:t>
            </a:r>
            <a:r>
              <a:rPr lang="en-US" altLang="zh-TW" sz="1800" dirty="0" smtClean="0"/>
              <a:t>(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10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buckets</a:t>
            </a:r>
            <a:r>
              <a:rPr lang="en-US" altLang="zh-TW" sz="1800" dirty="0" smtClean="0"/>
              <a:t>)</a:t>
            </a:r>
          </a:p>
          <a:p>
            <a:pPr marL="1432243" lvl="2" indent="-457200">
              <a:lnSpc>
                <a:spcPct val="110000"/>
              </a:lnSpc>
              <a:spcBef>
                <a:spcPts val="325"/>
              </a:spcBef>
              <a:buFont typeface="Wingdings" pitchFamily="2" charset="2"/>
              <a:buChar char="Ø"/>
            </a:pPr>
            <a:r>
              <a:rPr lang="en-US" altLang="zh-TW" sz="1800" dirty="0"/>
              <a:t>Print the hash results</a:t>
            </a:r>
          </a:p>
          <a:p>
            <a:pPr marL="1432243" lvl="2" indent="-457200">
              <a:lnSpc>
                <a:spcPct val="110000"/>
              </a:lnSpc>
              <a:spcBef>
                <a:spcPts val="325"/>
              </a:spcBef>
              <a:buFont typeface="Wingdings" pitchFamily="2" charset="2"/>
              <a:buChar char="Ø"/>
            </a:pPr>
            <a:endParaRPr lang="en-US" altLang="zh-TW" sz="1800" b="1" dirty="0" smtClean="0">
              <a:solidFill>
                <a:srgbClr val="FF0000"/>
              </a:solidFill>
            </a:endParaRPr>
          </a:p>
          <a:p>
            <a:pPr marL="1249363" lvl="3" indent="0" eaLnBrk="1" hangingPunct="1">
              <a:lnSpc>
                <a:spcPct val="110000"/>
              </a:lnSpc>
              <a:spcBef>
                <a:spcPts val="325"/>
              </a:spcBef>
              <a:buNone/>
            </a:pPr>
            <a:endParaRPr lang="en-US" altLang="zh-TW" sz="1800" dirty="0" smtClean="0"/>
          </a:p>
          <a:p>
            <a:pPr marL="1706563" lvl="3" indent="-457200" eaLnBrk="1" hangingPunct="1">
              <a:lnSpc>
                <a:spcPct val="110000"/>
              </a:lnSpc>
              <a:spcBef>
                <a:spcPts val="325"/>
              </a:spcBef>
              <a:buFont typeface="Wingdings 2" pitchFamily="18" charset="2"/>
              <a:buChar char=""/>
            </a:pPr>
            <a:endParaRPr lang="en-US" altLang="zh-TW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600" dirty="0" smtClean="0">
                <a:solidFill>
                  <a:schemeClr val="tx2">
                    <a:satMod val="130000"/>
                  </a:schemeClr>
                </a:solidFill>
              </a:rPr>
              <a:t>Project </a:t>
            </a:r>
            <a:r>
              <a:rPr lang="zh-TW" altLang="en-US" sz="3600" dirty="0" smtClean="0">
                <a:solidFill>
                  <a:schemeClr val="tx2">
                    <a:satMod val="130000"/>
                  </a:schemeClr>
                </a:solidFill>
              </a:rPr>
              <a:t>說明</a:t>
            </a:r>
            <a:endParaRPr lang="en-US" altLang="zh-TW" sz="3600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124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7FBA1-C7D7-4183-B469-0D29B15E2E00}" type="slidenum">
              <a:rPr lang="en-US" altLang="zh-TW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73100" y="1593850"/>
            <a:ext cx="7786688" cy="4643438"/>
          </a:xfrm>
        </p:spPr>
        <p:txBody>
          <a:bodyPr/>
          <a:lstStyle/>
          <a:p>
            <a:r>
              <a:rPr lang="zh-TW" altLang="en-US" sz="1800" b="1" dirty="0" smtClean="0"/>
              <a:t>實作需求：</a:t>
            </a:r>
            <a:endParaRPr lang="en-US" altLang="zh-TW" sz="1800" b="1" dirty="0" smtClean="0"/>
          </a:p>
          <a:p>
            <a:pPr lvl="2"/>
            <a:r>
              <a:rPr lang="zh-TW" altLang="en-US" sz="1800" dirty="0" smtClean="0"/>
              <a:t>讀入</a:t>
            </a:r>
            <a:r>
              <a:rPr lang="en-US" altLang="zh-TW" sz="1800" dirty="0" smtClean="0"/>
              <a:t>books.txt</a:t>
            </a:r>
            <a:r>
              <a:rPr lang="zh-TW" altLang="en-US" sz="1800" dirty="0" smtClean="0"/>
              <a:t>和</a:t>
            </a:r>
            <a:r>
              <a:rPr lang="en-US" altLang="zh-TW" sz="1800" dirty="0" smtClean="0"/>
              <a:t>sellRecord.txt</a:t>
            </a:r>
            <a:r>
              <a:rPr lang="zh-TW" altLang="en-US" sz="1800" dirty="0" smtClean="0"/>
              <a:t>檔，將</a:t>
            </a:r>
            <a:r>
              <a:rPr lang="en-US" altLang="zh-TW" sz="1800" dirty="0" smtClean="0"/>
              <a:t>2</a:t>
            </a:r>
            <a:r>
              <a:rPr lang="zh-TW" altLang="en-US" sz="1800" dirty="0" smtClean="0"/>
              <a:t>個檔案共</a:t>
            </a:r>
            <a:r>
              <a:rPr lang="en-US" altLang="zh-TW" sz="1800" dirty="0" smtClean="0"/>
              <a:t>8</a:t>
            </a:r>
            <a:r>
              <a:rPr lang="zh-TW" altLang="en-US" sz="1800" dirty="0" smtClean="0"/>
              <a:t>個</a:t>
            </a:r>
            <a:r>
              <a:rPr lang="en-US" altLang="zh-TW" sz="1800" dirty="0" smtClean="0"/>
              <a:t>attributes</a:t>
            </a:r>
            <a:r>
              <a:rPr lang="zh-TW" altLang="en-US" sz="1800" dirty="0" smtClean="0"/>
              <a:t>儲存為</a:t>
            </a:r>
            <a:r>
              <a:rPr lang="en-US" altLang="zh-TW" sz="1800" dirty="0" smtClean="0"/>
              <a:t>8</a:t>
            </a:r>
            <a:r>
              <a:rPr lang="zh-TW" altLang="en-US" sz="1800" dirty="0" smtClean="0"/>
              <a:t>個</a:t>
            </a:r>
            <a:r>
              <a:rPr lang="en-US" altLang="zh-TW" sz="1800" dirty="0" smtClean="0"/>
              <a:t>hash tables</a:t>
            </a:r>
            <a:r>
              <a:rPr lang="zh-TW" altLang="en-US" sz="1800" dirty="0" smtClean="0"/>
              <a:t>，每個</a:t>
            </a:r>
            <a:r>
              <a:rPr lang="en-US" altLang="zh-TW" sz="1800" dirty="0" smtClean="0"/>
              <a:t>hash table</a:t>
            </a:r>
            <a:r>
              <a:rPr lang="zh-TW" altLang="en-US" sz="1800" dirty="0" smtClean="0"/>
              <a:t>有</a:t>
            </a:r>
            <a:r>
              <a:rPr lang="en-US" altLang="zh-TW" sz="1800" dirty="0" smtClean="0"/>
              <a:t>10</a:t>
            </a:r>
            <a:r>
              <a:rPr lang="zh-TW" altLang="en-US" sz="1800" dirty="0" smtClean="0"/>
              <a:t>個</a:t>
            </a:r>
            <a:r>
              <a:rPr lang="en-US" altLang="zh-TW" sz="1800" dirty="0" smtClean="0"/>
              <a:t>buckets</a:t>
            </a:r>
            <a:r>
              <a:rPr lang="zh-TW" altLang="en-US" sz="1800" dirty="0" smtClean="0"/>
              <a:t>。</a:t>
            </a:r>
            <a:endParaRPr lang="en-US" altLang="zh-TW" sz="1800" dirty="0" smtClean="0"/>
          </a:p>
          <a:p>
            <a:pPr lvl="2"/>
            <a:endParaRPr lang="en-US" altLang="zh-TW" sz="1800" dirty="0"/>
          </a:p>
          <a:p>
            <a:pPr lvl="2"/>
            <a:r>
              <a:rPr lang="zh-TW" altLang="en-US" sz="1800" dirty="0" smtClean="0"/>
              <a:t>輸出</a:t>
            </a:r>
            <a:r>
              <a:rPr lang="en-US" altLang="zh-TW" sz="1800" dirty="0" smtClean="0"/>
              <a:t>8</a:t>
            </a:r>
            <a:r>
              <a:rPr lang="zh-TW" altLang="en-US" sz="1800" dirty="0" smtClean="0"/>
              <a:t>個</a:t>
            </a:r>
            <a:r>
              <a:rPr lang="en-US" altLang="zh-TW" sz="1800" dirty="0" smtClean="0"/>
              <a:t>hash tables</a:t>
            </a:r>
            <a:r>
              <a:rPr lang="zh-TW" altLang="en-US" sz="1800" dirty="0" smtClean="0"/>
              <a:t>至</a:t>
            </a:r>
            <a:r>
              <a:rPr lang="en-US" altLang="zh-TW" sz="1800" dirty="0" smtClean="0"/>
              <a:t>8</a:t>
            </a:r>
            <a:r>
              <a:rPr lang="zh-TW" altLang="en-US" sz="1800" dirty="0" smtClean="0"/>
              <a:t>個檔案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檔名為</a:t>
            </a:r>
            <a:r>
              <a:rPr lang="en-US" altLang="zh-TW" sz="1800" dirty="0"/>
              <a:t>&lt;</a:t>
            </a:r>
            <a:r>
              <a:rPr lang="en-US" altLang="zh-TW" sz="1800" dirty="0" err="1"/>
              <a:t>tableName</a:t>
            </a:r>
            <a:r>
              <a:rPr lang="en-US" altLang="zh-TW" sz="1800" dirty="0" smtClean="0"/>
              <a:t>&gt;_&lt;</a:t>
            </a:r>
            <a:r>
              <a:rPr lang="en-US" altLang="zh-TW" sz="1800" dirty="0" err="1"/>
              <a:t>AttributeName</a:t>
            </a:r>
            <a:r>
              <a:rPr lang="en-US" altLang="zh-TW" sz="1800" dirty="0" smtClean="0"/>
              <a:t>&gt;.txt)</a:t>
            </a:r>
            <a:r>
              <a:rPr lang="zh-TW" altLang="en-US" sz="1800" dirty="0" smtClean="0"/>
              <a:t>，每個檔案內容格式如下 </a:t>
            </a:r>
            <a:r>
              <a:rPr lang="en-US" altLang="zh-TW" sz="1800" dirty="0" smtClean="0"/>
              <a:t>: </a:t>
            </a:r>
            <a:endParaRPr lang="en-US" altLang="zh-TW" sz="1800" dirty="0">
              <a:solidFill>
                <a:srgbClr val="000000"/>
              </a:solidFill>
              <a:latin typeface="新細明體" panose="02020500000000000000" pitchFamily="18" charset="-120"/>
            </a:endParaRPr>
          </a:p>
          <a:p>
            <a:pPr lvl="2"/>
            <a:endParaRPr lang="en-US" altLang="zh-TW" sz="1800" dirty="0">
              <a:solidFill>
                <a:srgbClr val="000000"/>
              </a:solidFill>
              <a:latin typeface="新細明體" panose="02020500000000000000" pitchFamily="18" charset="-120"/>
            </a:endParaRPr>
          </a:p>
          <a:p>
            <a:pPr lvl="2"/>
            <a:endParaRPr lang="en-US" altLang="zh-TW" sz="1800" dirty="0" smtClean="0"/>
          </a:p>
          <a:p>
            <a:pPr marL="594360" lvl="2" indent="0">
              <a:buNone/>
            </a:pPr>
            <a:r>
              <a:rPr lang="zh-TW" altLang="en-US" sz="1800" dirty="0" smtClean="0"/>
              <a:t> </a:t>
            </a:r>
            <a:endParaRPr lang="en-US" altLang="zh-TW" sz="1800" dirty="0"/>
          </a:p>
          <a:p>
            <a:pPr lvl="2"/>
            <a:endParaRPr lang="en-US" altLang="zh-TW" sz="1800" dirty="0" smtClean="0"/>
          </a:p>
          <a:p>
            <a:pPr marL="594360" lvl="2" indent="0">
              <a:buNone/>
            </a:pPr>
            <a:endParaRPr lang="en-US" altLang="zh-TW" sz="1800" dirty="0"/>
          </a:p>
          <a:p>
            <a:pPr lvl="2"/>
            <a:r>
              <a:rPr lang="zh-TW" altLang="en-US" sz="1800" dirty="0"/>
              <a:t>需可以分析使用者所輸入的</a:t>
            </a:r>
            <a:r>
              <a:rPr lang="en-US" altLang="zh-TW" sz="1800" dirty="0"/>
              <a:t>SQL Query </a:t>
            </a:r>
            <a:r>
              <a:rPr lang="zh-TW" altLang="en-US" sz="1800" dirty="0"/>
              <a:t>，並將正確結果輸出。 </a:t>
            </a:r>
            <a:endParaRPr lang="en-US" altLang="zh-TW" sz="1800" dirty="0"/>
          </a:p>
          <a:p>
            <a:pPr marL="594360" lvl="2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    (</a:t>
            </a:r>
            <a:r>
              <a:rPr lang="zh-TW" altLang="en-US" sz="1800" dirty="0" smtClean="0">
                <a:solidFill>
                  <a:srgbClr val="FF0000"/>
                </a:solidFill>
              </a:rPr>
              <a:t>輸出格式</a:t>
            </a:r>
            <a:r>
              <a:rPr lang="zh-TW" altLang="en-US" sz="1800" dirty="0">
                <a:solidFill>
                  <a:srgbClr val="FF0000"/>
                </a:solidFill>
              </a:rPr>
              <a:t>不限</a:t>
            </a:r>
            <a:r>
              <a:rPr lang="en-US" altLang="zh-TW" sz="1800" dirty="0" smtClean="0">
                <a:solidFill>
                  <a:srgbClr val="FF0000"/>
                </a:solidFill>
              </a:rPr>
              <a:t>)</a:t>
            </a:r>
            <a:endParaRPr lang="en-US" altLang="zh-TW" sz="1800" dirty="0" smtClean="0"/>
          </a:p>
          <a:p>
            <a:pPr lvl="2" eaLnBrk="1" hangingPunct="1"/>
            <a:endParaRPr lang="en-US" altLang="zh-TW" sz="1800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072805"/>
              </p:ext>
            </p:extLst>
          </p:nvPr>
        </p:nvGraphicFramePr>
        <p:xfrm>
          <a:off x="1835696" y="3601244"/>
          <a:ext cx="5120756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4400676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Bucket 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&lt;</a:t>
                      </a:r>
                      <a:r>
                        <a:rPr lang="en-US" sz="1200" u="none" strike="noStrike" dirty="0" err="1">
                          <a:effectLst/>
                        </a:rPr>
                        <a:t>attributeValue</a:t>
                      </a:r>
                      <a:r>
                        <a:rPr lang="en-US" sz="1200" u="none" strike="noStrike" dirty="0">
                          <a:effectLst/>
                        </a:rPr>
                        <a:t>&gt; , …,&lt;</a:t>
                      </a:r>
                      <a:r>
                        <a:rPr lang="en-US" sz="1200" u="none" strike="noStrike" dirty="0" err="1">
                          <a:effectLst/>
                        </a:rPr>
                        <a:t>attributeValue</a:t>
                      </a:r>
                      <a:r>
                        <a:rPr lang="en-US" sz="1200" u="none" strike="noStrike" dirty="0">
                          <a:effectLst/>
                        </a:rPr>
                        <a:t>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 dirty="0">
                          <a:effectLst/>
                        </a:rPr>
                        <a:t>..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 dirty="0">
                          <a:effectLst/>
                        </a:rPr>
                        <a:t>…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Bucket 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&lt;</a:t>
                      </a:r>
                      <a:r>
                        <a:rPr lang="en-US" sz="1200" u="none" strike="noStrike" dirty="0" err="1">
                          <a:effectLst/>
                        </a:rPr>
                        <a:t>attributeValue</a:t>
                      </a:r>
                      <a:r>
                        <a:rPr lang="en-US" sz="1200" u="none" strike="noStrike" dirty="0">
                          <a:effectLst/>
                        </a:rPr>
                        <a:t>&gt; , …,&lt;</a:t>
                      </a:r>
                      <a:r>
                        <a:rPr lang="en-US" sz="1200" u="none" strike="noStrike" dirty="0" err="1">
                          <a:effectLst/>
                        </a:rPr>
                        <a:t>attributeValue</a:t>
                      </a:r>
                      <a:r>
                        <a:rPr lang="en-US" sz="1200" u="none" strike="noStrike" dirty="0">
                          <a:effectLst/>
                        </a:rPr>
                        <a:t>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600" dirty="0" smtClean="0">
                <a:solidFill>
                  <a:schemeClr val="tx2">
                    <a:satMod val="130000"/>
                  </a:schemeClr>
                </a:solidFill>
              </a:rPr>
              <a:t>Project </a:t>
            </a:r>
            <a:r>
              <a:rPr lang="zh-TW" altLang="en-US" sz="3600" dirty="0" smtClean="0">
                <a:solidFill>
                  <a:schemeClr val="tx2">
                    <a:satMod val="130000"/>
                  </a:schemeClr>
                </a:solidFill>
              </a:rPr>
              <a:t>說明</a:t>
            </a:r>
            <a:endParaRPr lang="en-US" altLang="zh-TW" sz="3600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124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7FBA1-C7D7-4183-B469-0D29B15E2E00}" type="slidenum">
              <a:rPr lang="en-US" altLang="zh-TW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73100" y="1593850"/>
            <a:ext cx="7786688" cy="4643438"/>
          </a:xfrm>
        </p:spPr>
        <p:txBody>
          <a:bodyPr/>
          <a:lstStyle/>
          <a:p>
            <a:r>
              <a:rPr lang="zh-TW" altLang="en-US" sz="1800" b="1" dirty="0" smtClean="0"/>
              <a:t>資料</a:t>
            </a:r>
            <a:r>
              <a:rPr lang="zh-TW" altLang="en-US" sz="1800" b="1" dirty="0"/>
              <a:t>格式說明</a:t>
            </a:r>
            <a:r>
              <a:rPr lang="zh-TW" altLang="en-US" sz="1800" b="1" dirty="0" smtClean="0"/>
              <a:t>：</a:t>
            </a:r>
            <a:endParaRPr lang="en-US" altLang="zh-TW" sz="1800" b="1" dirty="0"/>
          </a:p>
          <a:p>
            <a:pPr lvl="2"/>
            <a:r>
              <a:rPr lang="zh-TW" altLang="en-US" sz="1800" dirty="0" smtClean="0"/>
              <a:t>每個</a:t>
            </a:r>
            <a:r>
              <a:rPr lang="en-US" altLang="zh-TW" sz="1800" dirty="0" smtClean="0"/>
              <a:t>txt</a:t>
            </a:r>
            <a:r>
              <a:rPr lang="zh-TW" altLang="en-US" sz="1800" dirty="0" smtClean="0"/>
              <a:t>檔的第一行</a:t>
            </a:r>
            <a:r>
              <a:rPr lang="zh-TW" altLang="en-US" sz="1800" dirty="0"/>
              <a:t>是</a:t>
            </a:r>
            <a:r>
              <a:rPr lang="zh-TW" altLang="en-US" sz="1800" dirty="0" smtClean="0"/>
              <a:t>欄位</a:t>
            </a:r>
            <a:r>
              <a:rPr lang="zh-TW" altLang="en-US" sz="1800" dirty="0"/>
              <a:t>名稱，每個</a:t>
            </a:r>
            <a:r>
              <a:rPr lang="en-US" altLang="zh-TW" sz="1800" dirty="0"/>
              <a:t>txt</a:t>
            </a:r>
            <a:r>
              <a:rPr lang="zh-TW" altLang="en-US" sz="1800" dirty="0"/>
              <a:t>檔的 </a:t>
            </a:r>
            <a:r>
              <a:rPr lang="en-US" altLang="zh-TW" sz="1800" dirty="0"/>
              <a:t>value </a:t>
            </a:r>
            <a:r>
              <a:rPr lang="zh-TW" altLang="en-US" sz="1800" dirty="0"/>
              <a:t>之間皆以</a:t>
            </a:r>
            <a:r>
              <a:rPr lang="en-US" altLang="zh-TW" sz="1800" dirty="0"/>
              <a:t>”|”</a:t>
            </a:r>
            <a:r>
              <a:rPr lang="zh-TW" altLang="en-US" sz="1800" dirty="0"/>
              <a:t>區隔</a:t>
            </a:r>
            <a:r>
              <a:rPr lang="zh-TW" altLang="en-US" sz="1800" dirty="0" smtClean="0"/>
              <a:t>。</a:t>
            </a:r>
            <a:endParaRPr lang="en-US" altLang="zh-TW" sz="1800" dirty="0" smtClean="0"/>
          </a:p>
          <a:p>
            <a:pPr lvl="2" eaLnBrk="1" hangingPunct="1"/>
            <a:endParaRPr lang="en-US" altLang="zh-TW" sz="18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09" y="2492896"/>
            <a:ext cx="8827269" cy="204350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468" y="4901637"/>
            <a:ext cx="18859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9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3200" dirty="0" smtClean="0">
                <a:solidFill>
                  <a:schemeClr val="tx2">
                    <a:satMod val="130000"/>
                  </a:schemeClr>
                </a:solidFill>
              </a:rPr>
              <a:t>評分標準</a:t>
            </a:r>
            <a:endParaRPr lang="en-US" altLang="zh-TW" sz="3200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5364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F15E86-F13F-4BB0-81A6-DC587FE131C1}" type="slidenum">
              <a:rPr lang="en-US" altLang="zh-TW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509712"/>
            <a:ext cx="9144000" cy="4929188"/>
          </a:xfrm>
        </p:spPr>
        <p:txBody>
          <a:bodyPr rtlCol="0">
            <a:normAutofit fontScale="77500" lnSpcReduction="20000"/>
          </a:bodyPr>
          <a:lstStyle/>
          <a:p>
            <a:pPr marL="365760" indent="-283464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sz="2300" dirty="0" smtClean="0"/>
              <a:t>Total (100%) = demo(80%) + document(20%)</a:t>
            </a:r>
          </a:p>
          <a:p>
            <a:pPr marL="365760" indent="-283464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sz="2100" b="1" dirty="0" smtClean="0"/>
              <a:t>Demo (80%)</a:t>
            </a:r>
          </a:p>
          <a:p>
            <a:pPr marL="640080" lvl="1" indent="-237744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TW" altLang="en-US" sz="2000" dirty="0" smtClean="0"/>
              <a:t>程式功能 </a:t>
            </a:r>
            <a:r>
              <a:rPr lang="en-US" altLang="zh-TW" sz="2000" dirty="0" smtClean="0"/>
              <a:t>(80%): </a:t>
            </a:r>
          </a:p>
          <a:p>
            <a:pPr marL="975043" lvl="1" indent="-457200">
              <a:lnSpc>
                <a:spcPct val="110000"/>
              </a:lnSpc>
              <a:spcBef>
                <a:spcPts val="325"/>
              </a:spcBef>
            </a:pPr>
            <a:r>
              <a:rPr lang="en-US" altLang="zh-TW" sz="2600" dirty="0" smtClean="0"/>
              <a:t>Basic SQL query (</a:t>
            </a:r>
            <a:r>
              <a:rPr lang="zh-TW" altLang="en-US" sz="2600" dirty="0" smtClean="0"/>
              <a:t>共</a:t>
            </a:r>
            <a:r>
              <a:rPr lang="en-US" altLang="zh-TW" sz="2600" dirty="0"/>
              <a:t>6</a:t>
            </a:r>
            <a:r>
              <a:rPr lang="en-US" altLang="zh-TW" sz="2600" dirty="0" smtClean="0"/>
              <a:t>0%) </a:t>
            </a:r>
            <a:r>
              <a:rPr lang="en-US" altLang="zh-TW" sz="2200" dirty="0"/>
              <a:t>(</a:t>
            </a:r>
            <a:r>
              <a:rPr lang="zh-TW" altLang="en-US" sz="2200" dirty="0"/>
              <a:t>參考投影片 </a:t>
            </a:r>
            <a:r>
              <a:rPr lang="en-US" altLang="zh-TW" sz="2200" dirty="0"/>
              <a:t>p.11)</a:t>
            </a:r>
          </a:p>
          <a:p>
            <a:pPr marL="1655064" lvl="4" indent="-457200">
              <a:lnSpc>
                <a:spcPct val="120000"/>
              </a:lnSpc>
              <a:buAutoNum type="arabicPeriod"/>
              <a:defRPr/>
            </a:pPr>
            <a:r>
              <a:rPr lang="en-US" altLang="zh-TW" sz="2200" dirty="0" smtClean="0"/>
              <a:t>SELECT * 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…(</a:t>
            </a:r>
            <a:r>
              <a:rPr lang="zh-TW" altLang="en-US" sz="2200" dirty="0" smtClean="0"/>
              <a:t>列出一個</a:t>
            </a:r>
            <a:r>
              <a:rPr lang="en-US" altLang="zh-TW" sz="2200" dirty="0" smtClean="0"/>
              <a:t>table</a:t>
            </a:r>
            <a:r>
              <a:rPr lang="zh-TW" altLang="en-US" sz="2200" dirty="0" smtClean="0"/>
              <a:t>的所有資料</a:t>
            </a:r>
            <a:r>
              <a:rPr lang="en-US" altLang="zh-TW" sz="2200" dirty="0" smtClean="0"/>
              <a:t>) 5%</a:t>
            </a:r>
          </a:p>
          <a:p>
            <a:pPr marL="1655064" lvl="4" indent="-457200">
              <a:lnSpc>
                <a:spcPct val="120000"/>
              </a:lnSpc>
              <a:buAutoNum type="arabicPeriod"/>
              <a:defRPr/>
            </a:pPr>
            <a:r>
              <a:rPr lang="en-US" altLang="zh-TW" sz="2200" dirty="0" smtClean="0"/>
              <a:t>SELECT attribute_1</a:t>
            </a:r>
            <a:r>
              <a:rPr lang="en-US" altLang="zh-TW" sz="2200" dirty="0"/>
              <a:t>,…., </a:t>
            </a:r>
            <a:r>
              <a:rPr lang="en-US" altLang="zh-TW" sz="2200" dirty="0" err="1" smtClean="0"/>
              <a:t>attribute_n</a:t>
            </a:r>
            <a:r>
              <a:rPr lang="en-US" altLang="zh-TW" sz="2200" dirty="0" smtClean="0"/>
              <a:t> …(</a:t>
            </a:r>
            <a:r>
              <a:rPr lang="zh-TW" altLang="en-US" sz="2200" dirty="0" smtClean="0"/>
              <a:t>列出一個</a:t>
            </a:r>
            <a:r>
              <a:rPr lang="en-US" altLang="zh-TW" sz="2200" dirty="0" smtClean="0"/>
              <a:t>table</a:t>
            </a:r>
            <a:r>
              <a:rPr lang="zh-TW" altLang="en-US" sz="2200" dirty="0" smtClean="0"/>
              <a:t>的部分</a:t>
            </a:r>
            <a:r>
              <a:rPr lang="en-US" altLang="zh-TW" sz="2200" dirty="0" smtClean="0"/>
              <a:t>attribute</a:t>
            </a:r>
            <a:r>
              <a:rPr lang="zh-TW" altLang="en-US" sz="2200" dirty="0" smtClean="0"/>
              <a:t>資料</a:t>
            </a:r>
            <a:r>
              <a:rPr lang="en-US" altLang="zh-TW" sz="2200" dirty="0" smtClean="0"/>
              <a:t>) 5%</a:t>
            </a:r>
          </a:p>
          <a:p>
            <a:pPr marL="1655064" lvl="4" indent="-457200">
              <a:lnSpc>
                <a:spcPct val="120000"/>
              </a:lnSpc>
              <a:buAutoNum type="arabicPeriod"/>
              <a:defRPr/>
            </a:pPr>
            <a:r>
              <a:rPr lang="en-US" altLang="zh-TW" sz="2200" dirty="0" smtClean="0"/>
              <a:t>SELECT…WHERE XXX=YYY ( </a:t>
            </a:r>
            <a:r>
              <a:rPr lang="zh-TW" altLang="en-US" sz="2200" dirty="0" smtClean="0"/>
              <a:t>列出一個</a:t>
            </a:r>
            <a:r>
              <a:rPr lang="en-US" altLang="zh-TW" sz="2200" dirty="0" smtClean="0"/>
              <a:t>table</a:t>
            </a:r>
            <a:r>
              <a:rPr lang="zh-TW" altLang="en-US" sz="2200" dirty="0" smtClean="0"/>
              <a:t>中，符合條件的資料</a:t>
            </a:r>
            <a:r>
              <a:rPr lang="en-US" altLang="zh-TW" sz="2200" dirty="0" smtClean="0"/>
              <a:t>)20%</a:t>
            </a:r>
          </a:p>
          <a:p>
            <a:pPr marL="1655064" lvl="4" indent="-457200">
              <a:lnSpc>
                <a:spcPct val="120000"/>
              </a:lnSpc>
              <a:buAutoNum type="arabicPeriod"/>
              <a:defRPr/>
            </a:pPr>
            <a:r>
              <a:rPr lang="en-US" altLang="zh-TW" sz="2200" dirty="0" smtClean="0"/>
              <a:t>SELECT…FROM table1,table2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… (</a:t>
            </a:r>
            <a:r>
              <a:rPr lang="zh-TW" altLang="en-US" sz="2200" dirty="0" smtClean="0"/>
              <a:t>列出兩個</a:t>
            </a:r>
            <a:r>
              <a:rPr lang="en-US" altLang="zh-TW" sz="2200" dirty="0" smtClean="0"/>
              <a:t>table</a:t>
            </a:r>
            <a:r>
              <a:rPr lang="zh-TW" altLang="en-US" sz="2200" dirty="0" smtClean="0"/>
              <a:t>符合條件下</a:t>
            </a:r>
            <a:r>
              <a:rPr lang="en-US" altLang="zh-TW" sz="2200" dirty="0" smtClean="0"/>
              <a:t>join</a:t>
            </a:r>
            <a:r>
              <a:rPr lang="zh-TW" altLang="en-US" sz="2200" dirty="0" smtClean="0"/>
              <a:t>的結果</a:t>
            </a:r>
            <a:r>
              <a:rPr lang="en-US" altLang="zh-TW" sz="2200" dirty="0" smtClean="0"/>
              <a:t>)20%</a:t>
            </a:r>
          </a:p>
          <a:p>
            <a:pPr marL="1655064" lvl="4" indent="-457200">
              <a:lnSpc>
                <a:spcPct val="120000"/>
              </a:lnSpc>
              <a:buAutoNum type="arabicPeriod"/>
              <a:defRPr/>
            </a:pPr>
            <a:r>
              <a:rPr lang="en-US" altLang="zh-TW" sz="2200" dirty="0" smtClean="0"/>
              <a:t>SELECT DISTINCT …(</a:t>
            </a:r>
            <a:r>
              <a:rPr lang="zh-TW" altLang="en-US" sz="2200" dirty="0" smtClean="0"/>
              <a:t>刪除</a:t>
            </a:r>
            <a:r>
              <a:rPr lang="en-US" altLang="zh-TW" sz="2200" dirty="0" smtClean="0"/>
              <a:t>duplicate</a:t>
            </a:r>
            <a:r>
              <a:rPr lang="zh-TW" altLang="en-US" sz="2200" dirty="0" smtClean="0"/>
              <a:t>的資料</a:t>
            </a:r>
            <a:r>
              <a:rPr lang="en-US" altLang="zh-TW" sz="2200" dirty="0" smtClean="0"/>
              <a:t>)10%</a:t>
            </a:r>
          </a:p>
          <a:p>
            <a:pPr marL="1655064" lvl="4" indent="-457200">
              <a:lnSpc>
                <a:spcPct val="120000"/>
              </a:lnSpc>
              <a:buAutoNum type="arabicPeriod"/>
              <a:defRPr/>
            </a:pPr>
            <a:endParaRPr lang="en-US" altLang="zh-TW" sz="2200" dirty="0"/>
          </a:p>
          <a:p>
            <a:pPr marL="1197864" lvl="4" indent="0">
              <a:lnSpc>
                <a:spcPct val="120000"/>
              </a:lnSpc>
              <a:buNone/>
              <a:defRPr/>
            </a:pPr>
            <a:r>
              <a:rPr lang="zh-TW" altLang="en-US" sz="2200" b="1" dirty="0" smtClean="0">
                <a:solidFill>
                  <a:srgbClr val="FF0000"/>
                </a:solidFill>
              </a:rPr>
              <a:t>第</a:t>
            </a:r>
            <a:r>
              <a:rPr lang="en-US" altLang="zh-TW" sz="2200" b="1" dirty="0" smtClean="0">
                <a:solidFill>
                  <a:srgbClr val="FF0000"/>
                </a:solidFill>
              </a:rPr>
              <a:t>3.4</a:t>
            </a:r>
            <a:r>
              <a:rPr lang="zh-TW" altLang="en-US" sz="2200" b="1" dirty="0" smtClean="0">
                <a:solidFill>
                  <a:srgbClr val="FF0000"/>
                </a:solidFill>
              </a:rPr>
              <a:t>題包含口頭解說</a:t>
            </a:r>
            <a:r>
              <a:rPr lang="en-US" altLang="zh-TW" sz="2200" b="1" dirty="0" smtClean="0">
                <a:solidFill>
                  <a:srgbClr val="FF0000"/>
                </a:solidFill>
              </a:rPr>
              <a:t>hash</a:t>
            </a:r>
            <a:r>
              <a:rPr lang="zh-TW" altLang="en-US" sz="2200" b="1" dirty="0" smtClean="0">
                <a:solidFill>
                  <a:srgbClr val="FF0000"/>
                </a:solidFill>
              </a:rPr>
              <a:t>使用方式，若無使用</a:t>
            </a:r>
            <a:r>
              <a:rPr lang="en-US" altLang="zh-TW" sz="2200" b="1" dirty="0" smtClean="0">
                <a:solidFill>
                  <a:srgbClr val="FF0000"/>
                </a:solidFill>
              </a:rPr>
              <a:t>hash</a:t>
            </a:r>
            <a:r>
              <a:rPr lang="zh-TW" altLang="en-US" sz="2200" b="1" dirty="0" smtClean="0">
                <a:solidFill>
                  <a:srgbClr val="FF0000"/>
                </a:solidFill>
              </a:rPr>
              <a:t>，只給一半分數。</a:t>
            </a:r>
            <a:endParaRPr lang="en-US" altLang="zh-TW" sz="2200" b="1" dirty="0" smtClean="0">
              <a:solidFill>
                <a:srgbClr val="FF0000"/>
              </a:solidFill>
            </a:endParaRPr>
          </a:p>
          <a:p>
            <a:pPr marL="1655064" lvl="4" indent="-457200">
              <a:lnSpc>
                <a:spcPct val="120000"/>
              </a:lnSpc>
              <a:buAutoNum type="arabicPeriod"/>
              <a:defRPr/>
            </a:pPr>
            <a:endParaRPr lang="en-US" altLang="zh-TW" sz="2200" dirty="0"/>
          </a:p>
          <a:p>
            <a:pPr lvl="3" indent="-173736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en-US" altLang="zh-TW" sz="2600" dirty="0" smtClean="0"/>
              <a:t>Data </a:t>
            </a:r>
            <a:r>
              <a:rPr lang="en-US" altLang="zh-TW" sz="2600" dirty="0"/>
              <a:t>Structure (</a:t>
            </a:r>
            <a:r>
              <a:rPr lang="zh-TW" altLang="en-US" sz="2600" dirty="0" smtClean="0"/>
              <a:t>共</a:t>
            </a:r>
            <a:r>
              <a:rPr lang="en-US" altLang="zh-TW" sz="2600" dirty="0"/>
              <a:t>2</a:t>
            </a:r>
            <a:r>
              <a:rPr lang="en-US" altLang="zh-TW" sz="2600" dirty="0" smtClean="0"/>
              <a:t>0</a:t>
            </a:r>
            <a:r>
              <a:rPr lang="en-US" altLang="zh-TW" sz="2600" dirty="0"/>
              <a:t>%)</a:t>
            </a:r>
          </a:p>
          <a:p>
            <a:pPr lvl="4" indent="-173736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TW" altLang="en-US" dirty="0"/>
              <a:t>印出正確的</a:t>
            </a:r>
            <a:r>
              <a:rPr lang="en-US" altLang="zh-TW" dirty="0"/>
              <a:t>hash table</a:t>
            </a:r>
          </a:p>
          <a:p>
            <a:pPr lvl="3" indent="-173736">
              <a:lnSpc>
                <a:spcPct val="120000"/>
              </a:lnSpc>
              <a:buFont typeface="Wingdings" pitchFamily="2" charset="2"/>
              <a:buChar char="Ø"/>
              <a:defRPr/>
            </a:pPr>
            <a:endParaRPr lang="en-US" altLang="zh-TW" sz="21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3200" dirty="0" smtClean="0">
                <a:solidFill>
                  <a:schemeClr val="tx2">
                    <a:satMod val="130000"/>
                  </a:schemeClr>
                </a:solidFill>
              </a:rPr>
              <a:t>評分標準</a:t>
            </a:r>
            <a:r>
              <a:rPr lang="en-US" altLang="zh-TW" sz="3200" dirty="0" smtClean="0">
                <a:solidFill>
                  <a:schemeClr val="tx2">
                    <a:satMod val="130000"/>
                  </a:schemeClr>
                </a:solidFill>
              </a:rPr>
              <a:t>(Cont.)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0321F-F83E-4674-A3F8-ED2418D0E943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6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sz="2100" b="1" dirty="0" smtClean="0">
                <a:latin typeface="+mn-ea"/>
              </a:rPr>
              <a:t>Document </a:t>
            </a:r>
            <a:r>
              <a:rPr lang="zh-TW" altLang="en-US" sz="2100" b="1" dirty="0" smtClean="0">
                <a:latin typeface="+mn-ea"/>
              </a:rPr>
              <a:t>內容</a:t>
            </a:r>
            <a:r>
              <a:rPr lang="en-US" altLang="zh-TW" sz="2100" b="1" dirty="0" smtClean="0">
                <a:latin typeface="+mn-ea"/>
              </a:rPr>
              <a:t>(20%)</a:t>
            </a:r>
          </a:p>
          <a:p>
            <a:pPr marL="640080" lvl="1" indent="-237744">
              <a:lnSpc>
                <a:spcPct val="150000"/>
              </a:lnSpc>
              <a:buFont typeface="Verdana"/>
              <a:buChar char="◦"/>
              <a:defRPr/>
            </a:pPr>
            <a:r>
              <a:rPr lang="zh-TW" altLang="en-US" sz="1800" dirty="0" smtClean="0">
                <a:latin typeface="+mn-ea"/>
              </a:rPr>
              <a:t>系統架構、</a:t>
            </a:r>
            <a:r>
              <a:rPr lang="zh-TW" altLang="zh-TW" sz="1800" dirty="0">
                <a:latin typeface="+mn-ea"/>
              </a:rPr>
              <a:t>使用說明</a:t>
            </a:r>
            <a:r>
              <a:rPr lang="zh-TW" altLang="en-US" sz="1800" dirty="0" smtClean="0">
                <a:latin typeface="+mn-ea"/>
              </a:rPr>
              <a:t>與環境 </a:t>
            </a:r>
            <a:r>
              <a:rPr lang="en-US" altLang="zh-TW" sz="1800" dirty="0" smtClean="0">
                <a:latin typeface="+mn-ea"/>
              </a:rPr>
              <a:t>(10%)</a:t>
            </a:r>
          </a:p>
          <a:p>
            <a:pPr marL="640080" lvl="1" indent="-237744" eaLnBrk="1" fontAlgn="auto" hangingPunct="1">
              <a:lnSpc>
                <a:spcPct val="15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zh-TW" altLang="en-US" sz="1800" dirty="0" smtClean="0">
                <a:latin typeface="+mn-ea"/>
              </a:rPr>
              <a:t>實作方法說明</a:t>
            </a:r>
            <a:r>
              <a:rPr lang="en-US" altLang="zh-TW" sz="1800" dirty="0" smtClean="0">
                <a:latin typeface="+mn-ea"/>
              </a:rPr>
              <a:t>(10%)</a:t>
            </a:r>
            <a:endParaRPr lang="zh-TW" altLang="en-US" sz="1800" dirty="0" smtClean="0">
              <a:latin typeface="+mn-ea"/>
            </a:endParaRPr>
          </a:p>
          <a:p>
            <a:pPr marL="886968" lvl="2" eaLnBrk="1" fontAlgn="auto" hangingPunct="1">
              <a:lnSpc>
                <a:spcPct val="8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endParaRPr lang="en-US" altLang="zh-TW" sz="1800" dirty="0" smtClean="0">
              <a:latin typeface="+mn-ea"/>
            </a:endParaRPr>
          </a:p>
          <a:p>
            <a:pPr marL="365760" indent="-283464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en-US" sz="2100" b="1" i="1" dirty="0" smtClean="0">
                <a:solidFill>
                  <a:srgbClr val="FF0000"/>
                </a:solidFill>
                <a:latin typeface="+mn-ea"/>
              </a:rPr>
              <a:t>註：</a:t>
            </a:r>
            <a:r>
              <a:rPr lang="en-US" altLang="zh-TW" sz="2100" b="1" i="1" dirty="0" smtClean="0">
                <a:solidFill>
                  <a:srgbClr val="FF0000"/>
                </a:solidFill>
                <a:latin typeface="+mn-ea"/>
              </a:rPr>
              <a:t>Project </a:t>
            </a:r>
            <a:r>
              <a:rPr lang="zh-TW" altLang="en-US" sz="2100" b="1" i="1" dirty="0" smtClean="0">
                <a:solidFill>
                  <a:srgbClr val="FF0000"/>
                </a:solidFill>
                <a:latin typeface="+mn-ea"/>
              </a:rPr>
              <a:t>嚴禁抄襲，抄襲一律零分！</a:t>
            </a:r>
            <a:endParaRPr lang="en-US" altLang="zh-TW" sz="2100" b="1" i="1" dirty="0" smtClean="0">
              <a:solidFill>
                <a:srgbClr val="FF0000"/>
              </a:solidFill>
              <a:latin typeface="+mn-ea"/>
            </a:endParaRPr>
          </a:p>
          <a:p>
            <a:pPr>
              <a:defRPr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200" smtClean="0">
                <a:solidFill>
                  <a:schemeClr val="tx2">
                    <a:satMod val="130000"/>
                  </a:schemeClr>
                </a:solidFill>
              </a:rPr>
              <a:t>Project </a:t>
            </a:r>
            <a:r>
              <a:rPr lang="zh-TW" altLang="en-US" sz="3200" dirty="0" smtClean="0">
                <a:solidFill>
                  <a:schemeClr val="tx2">
                    <a:satMod val="130000"/>
                  </a:schemeClr>
                </a:solidFill>
              </a:rPr>
              <a:t>繳交內容要求</a:t>
            </a:r>
            <a:endParaRPr lang="en-US" altLang="zh-TW" sz="3200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331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E28341-2E47-4B9A-8969-925C5455FE10}" type="slidenum">
              <a:rPr lang="en-US" altLang="zh-TW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 rtlCol="0">
            <a:normAutofit fontScale="92500" lnSpcReduction="10000"/>
          </a:bodyPr>
          <a:lstStyle/>
          <a:p>
            <a:pPr marL="365760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sz="2000" dirty="0" smtClean="0">
                <a:latin typeface="+mn-ea"/>
              </a:rPr>
              <a:t>Program </a:t>
            </a:r>
            <a:r>
              <a:rPr lang="en-US" altLang="zh-TW" sz="2000" b="1" dirty="0" smtClean="0">
                <a:latin typeface="+mn-ea"/>
              </a:rPr>
              <a:t>Source Code </a:t>
            </a:r>
            <a:r>
              <a:rPr lang="en-US" altLang="zh-TW" sz="2000" dirty="0" smtClean="0">
                <a:latin typeface="+mn-ea"/>
              </a:rPr>
              <a:t>with Clear Explanations</a:t>
            </a:r>
            <a:br>
              <a:rPr lang="en-US" altLang="zh-TW" sz="2000" dirty="0" smtClean="0">
                <a:latin typeface="+mn-ea"/>
              </a:rPr>
            </a:br>
            <a:endParaRPr lang="en-US" altLang="zh-TW" sz="2000" dirty="0" smtClean="0">
              <a:latin typeface="+mn-ea"/>
            </a:endParaRPr>
          </a:p>
          <a:p>
            <a:pPr marL="365760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sz="2000" b="1" dirty="0" smtClean="0">
                <a:latin typeface="+mn-ea"/>
              </a:rPr>
              <a:t>Executable file</a:t>
            </a:r>
            <a:r>
              <a:rPr lang="en-US" altLang="zh-TW" sz="2000" dirty="0" smtClean="0">
                <a:latin typeface="+mn-ea"/>
              </a:rPr>
              <a:t/>
            </a:r>
            <a:br>
              <a:rPr lang="en-US" altLang="zh-TW" sz="2000" dirty="0" smtClean="0">
                <a:latin typeface="+mn-ea"/>
              </a:rPr>
            </a:br>
            <a:endParaRPr lang="en-US" altLang="zh-TW" sz="2000" dirty="0" smtClean="0">
              <a:latin typeface="+mn-ea"/>
            </a:endParaRPr>
          </a:p>
          <a:p>
            <a:pPr marL="365760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sz="2000" b="1" dirty="0" smtClean="0">
                <a:latin typeface="+mn-ea"/>
              </a:rPr>
              <a:t>Document</a:t>
            </a:r>
            <a:r>
              <a:rPr lang="zh-TW" altLang="en-US" sz="2000" b="1" dirty="0" smtClean="0">
                <a:latin typeface="+mn-ea"/>
              </a:rPr>
              <a:t> </a:t>
            </a:r>
            <a:r>
              <a:rPr lang="en-US" altLang="zh-TW" sz="2000" b="1" dirty="0" smtClean="0">
                <a:latin typeface="+mn-ea"/>
              </a:rPr>
              <a:t>:</a:t>
            </a:r>
            <a:r>
              <a:rPr lang="zh-TW" altLang="en-US" sz="2000" b="1" dirty="0" smtClean="0">
                <a:latin typeface="+mn-ea"/>
              </a:rPr>
              <a:t> 需包含評分標準要求的內容。</a:t>
            </a:r>
            <a:endParaRPr lang="en-US" altLang="zh-TW" sz="2000" b="1" dirty="0" smtClean="0">
              <a:latin typeface="+mn-ea"/>
            </a:endParaRPr>
          </a:p>
          <a:p>
            <a:pPr marL="640080" lvl="1" indent="-237744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endParaRPr lang="en-US" altLang="zh-TW" sz="2400" dirty="0" smtClean="0">
              <a:latin typeface="+mn-ea"/>
            </a:endParaRPr>
          </a:p>
          <a:p>
            <a:pPr marL="640080" lvl="1" indent="-237744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endParaRPr lang="en-US" altLang="zh-TW" sz="1800" dirty="0" smtClean="0">
              <a:latin typeface="+mn-ea"/>
            </a:endParaRPr>
          </a:p>
          <a:p>
            <a:pPr marL="365760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en-US" sz="2000" dirty="0" smtClean="0">
                <a:solidFill>
                  <a:srgbClr val="FF0000"/>
                </a:solidFill>
              </a:rPr>
              <a:t>請所有同學在</a:t>
            </a:r>
            <a:r>
              <a:rPr lang="en-US" altLang="zh-TW" sz="2000" dirty="0" smtClean="0">
                <a:solidFill>
                  <a:srgbClr val="FF0000"/>
                </a:solidFill>
              </a:rPr>
              <a:t>2016/06/12   23:59</a:t>
            </a:r>
            <a:r>
              <a:rPr lang="zh-TW" altLang="en-US" sz="2000" dirty="0" smtClean="0">
                <a:solidFill>
                  <a:srgbClr val="FF0000"/>
                </a:solidFill>
              </a:rPr>
              <a:t> 前將以上檔案壓縮寄至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82296" lvl="2" indent="0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None/>
              <a:defRPr/>
            </a:pP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zh-TW" altLang="en-US" sz="2000" dirty="0" smtClean="0">
                <a:solidFill>
                  <a:srgbClr val="FF0000"/>
                </a:solidFill>
              </a:rPr>
              <a:t>    助教的信箱</a:t>
            </a:r>
            <a:r>
              <a:rPr lang="en-US" altLang="zh-TW" sz="1800" dirty="0">
                <a:solidFill>
                  <a:srgbClr val="FF0000"/>
                </a:solidFill>
              </a:rPr>
              <a:t>(</a:t>
            </a:r>
            <a:r>
              <a:rPr lang="zh-TW" altLang="en-US" sz="1800" dirty="0">
                <a:solidFill>
                  <a:srgbClr val="FF0000"/>
                </a:solidFill>
              </a:rPr>
              <a:t>參考投影片 </a:t>
            </a:r>
            <a:r>
              <a:rPr lang="en-US" altLang="zh-TW" sz="1800" dirty="0" smtClean="0">
                <a:solidFill>
                  <a:srgbClr val="FF0000"/>
                </a:solidFill>
              </a:rPr>
              <a:t>p.1)</a:t>
            </a:r>
            <a:endParaRPr lang="en-US" altLang="zh-TW" sz="1800" dirty="0">
              <a:solidFill>
                <a:srgbClr val="FF0000"/>
              </a:solidFill>
            </a:endParaRPr>
          </a:p>
          <a:p>
            <a:pPr marL="82296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altLang="zh-TW" sz="2000" dirty="0" smtClean="0">
              <a:solidFill>
                <a:srgbClr val="FF0000"/>
              </a:solidFill>
            </a:endParaRPr>
          </a:p>
          <a:p>
            <a:pPr marL="82296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zh-TW" altLang="en-US" sz="2000" dirty="0" smtClean="0">
                <a:solidFill>
                  <a:srgbClr val="FF0000"/>
                </a:solidFill>
              </a:rPr>
              <a:t>     如果遇到擋信情形，可自行將檔案上傳雲端，信上附註網址連結。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82296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altLang="zh-TW" sz="2000" dirty="0">
              <a:solidFill>
                <a:srgbClr val="FF0000"/>
              </a:solidFill>
            </a:endParaRPr>
          </a:p>
          <a:p>
            <a:pPr marL="82296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zh-TW" altLang="en-US" sz="2000" dirty="0" smtClean="0">
                <a:solidFill>
                  <a:srgbClr val="FF0000"/>
                </a:solidFill>
              </a:rPr>
              <a:t>     信件標題註明：繳交資料庫期末專題</a:t>
            </a:r>
            <a:r>
              <a:rPr lang="en-US" altLang="zh-TW" sz="2000" dirty="0" smtClean="0">
                <a:solidFill>
                  <a:srgbClr val="FF0000"/>
                </a:solidFill>
              </a:rPr>
              <a:t>_</a:t>
            </a:r>
            <a:r>
              <a:rPr lang="zh-TW" altLang="en-US" sz="2000" dirty="0" smtClean="0">
                <a:solidFill>
                  <a:srgbClr val="FF0000"/>
                </a:solidFill>
              </a:rPr>
              <a:t>學號</a:t>
            </a:r>
            <a:r>
              <a:rPr lang="en-US" altLang="zh-TW" sz="2000" dirty="0" smtClean="0">
                <a:solidFill>
                  <a:srgbClr val="FF0000"/>
                </a:solidFill>
              </a:rPr>
              <a:t>_</a:t>
            </a:r>
            <a:r>
              <a:rPr lang="zh-TW" altLang="en-US" sz="2000" dirty="0" smtClean="0">
                <a:solidFill>
                  <a:srgbClr val="FF0000"/>
                </a:solidFill>
              </a:rPr>
              <a:t>版本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82296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zh-TW" altLang="en-US" sz="2000" dirty="0" smtClean="0">
                <a:solidFill>
                  <a:srgbClr val="FF0000"/>
                </a:solidFill>
              </a:rPr>
              <a:t>     檔名範例 </a:t>
            </a:r>
            <a:r>
              <a:rPr lang="en-US" altLang="zh-TW" sz="2000" dirty="0" smtClean="0">
                <a:solidFill>
                  <a:srgbClr val="FF0000"/>
                </a:solidFill>
              </a:rPr>
              <a:t>:</a:t>
            </a:r>
            <a:r>
              <a:rPr lang="zh-TW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DBProject</a:t>
            </a:r>
            <a:r>
              <a:rPr lang="en-US" altLang="zh-TW" sz="2000" dirty="0" smtClean="0">
                <a:solidFill>
                  <a:srgbClr val="FF0000"/>
                </a:solidFill>
              </a:rPr>
              <a:t>_</a:t>
            </a:r>
            <a:r>
              <a:rPr lang="zh-TW" altLang="en-US" sz="2000" dirty="0" smtClean="0">
                <a:solidFill>
                  <a:srgbClr val="FF0000"/>
                </a:solidFill>
              </a:rPr>
              <a:t>學號</a:t>
            </a:r>
            <a:r>
              <a:rPr lang="en-US" altLang="zh-TW" sz="2000" dirty="0" smtClean="0">
                <a:solidFill>
                  <a:srgbClr val="FF0000"/>
                </a:solidFill>
              </a:rPr>
              <a:t>.zip or DBProject_</a:t>
            </a:r>
            <a:r>
              <a:rPr lang="zh-TW" altLang="en-US" sz="2000" dirty="0" smtClean="0">
                <a:solidFill>
                  <a:srgbClr val="FF0000"/>
                </a:solidFill>
              </a:rPr>
              <a:t>學號</a:t>
            </a:r>
            <a:r>
              <a:rPr lang="en-US" altLang="zh-TW" sz="2000" dirty="0" smtClean="0">
                <a:solidFill>
                  <a:srgbClr val="FF0000"/>
                </a:solidFill>
              </a:rPr>
              <a:t>.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rar</a:t>
            </a:r>
            <a:r>
              <a:rPr lang="en-US" altLang="zh-TW" sz="2000" dirty="0" smtClean="0">
                <a:solidFill>
                  <a:srgbClr val="FF0000"/>
                </a:solidFill>
              </a:rPr>
              <a:t> </a:t>
            </a:r>
            <a:r>
              <a:rPr lang="zh-TW" altLang="en-US" sz="2000" dirty="0" smtClean="0">
                <a:solidFill>
                  <a:srgbClr val="FF0000"/>
                </a:solidFill>
              </a:rPr>
              <a:t>。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82296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altLang="zh-TW" sz="2000" b="1" i="1" u="sng" dirty="0">
              <a:solidFill>
                <a:srgbClr val="FF0000"/>
              </a:solidFill>
            </a:endParaRPr>
          </a:p>
          <a:p>
            <a:pPr marL="82296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zh-TW" sz="2000" b="1" i="1" dirty="0" smtClean="0">
                <a:solidFill>
                  <a:srgbClr val="FF0000"/>
                </a:solidFill>
              </a:rPr>
              <a:t>                                                                                                               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逾時不收 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!</a:t>
            </a:r>
          </a:p>
          <a:p>
            <a:pPr marL="365760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endParaRPr lang="en-US" altLang="zh-TW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EE58B-9AEC-49AA-853F-5D179B379D9D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z="2400" dirty="0" smtClean="0"/>
              <a:t>請同學自行攜帶筆電</a:t>
            </a:r>
            <a:r>
              <a:rPr lang="en-US" altLang="zh-TW" sz="2400" dirty="0" smtClean="0"/>
              <a:t>Demo</a:t>
            </a:r>
          </a:p>
          <a:p>
            <a:endParaRPr lang="en-US" altLang="zh-TW" sz="2400" dirty="0"/>
          </a:p>
          <a:p>
            <a:r>
              <a:rPr lang="zh-TW" altLang="en-US" sz="2400" dirty="0" smtClean="0"/>
              <a:t>若無筆電可使用實驗室電腦遠端連線</a:t>
            </a:r>
            <a:r>
              <a:rPr lang="en-US" altLang="zh-TW" sz="2400" dirty="0" smtClean="0"/>
              <a:t>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6271</TotalTime>
  <Words>706</Words>
  <Application>Microsoft Office PowerPoint</Application>
  <PresentationFormat>如螢幕大小 (4:3)</PresentationFormat>
  <Paragraphs>148</Paragraphs>
  <Slides>12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5" baseType="lpstr">
      <vt:lpstr>微軟正黑體</vt:lpstr>
      <vt:lpstr>新細明體</vt:lpstr>
      <vt:lpstr>標楷體</vt:lpstr>
      <vt:lpstr>Arial</vt:lpstr>
      <vt:lpstr>Berlin Sans FB</vt:lpstr>
      <vt:lpstr>Franklin Gothic Book</vt:lpstr>
      <vt:lpstr>Perpetua</vt:lpstr>
      <vt:lpstr>Times New Roman</vt:lpstr>
      <vt:lpstr>Verdana</vt:lpstr>
      <vt:lpstr>Wingdings</vt:lpstr>
      <vt:lpstr>Wingdings 2</vt:lpstr>
      <vt:lpstr>Wingdings 3</vt:lpstr>
      <vt:lpstr>公正</vt:lpstr>
      <vt:lpstr>DBMS 2016              Term Project</vt:lpstr>
      <vt:lpstr>DBMS Term Project</vt:lpstr>
      <vt:lpstr>Project：自行開發一個 DBMS</vt:lpstr>
      <vt:lpstr>Project 說明</vt:lpstr>
      <vt:lpstr>Project 說明</vt:lpstr>
      <vt:lpstr>評分標準</vt:lpstr>
      <vt:lpstr>評分標準(Cont.)</vt:lpstr>
      <vt:lpstr>Project 繳交內容要求</vt:lpstr>
      <vt:lpstr>Demo</vt:lpstr>
      <vt:lpstr>Operation Requirements</vt:lpstr>
      <vt:lpstr>Basic Query in SQL 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Constrained Subspace Skyline Computation</dc:title>
  <dc:creator>Lin</dc:creator>
  <cp:lastModifiedBy>Chu Hung Ho</cp:lastModifiedBy>
  <cp:revision>337</cp:revision>
  <dcterms:created xsi:type="dcterms:W3CDTF">2006-12-10T02:56:35Z</dcterms:created>
  <dcterms:modified xsi:type="dcterms:W3CDTF">2016-04-26T15:45:48Z</dcterms:modified>
</cp:coreProperties>
</file>