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1" r:id="rId5"/>
    <p:sldId id="267" r:id="rId6"/>
    <p:sldId id="258" r:id="rId7"/>
    <p:sldId id="260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FF"/>
    <a:srgbClr val="FF00FF"/>
    <a:srgbClr val="F0F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37C5C-9C93-450C-B79F-4E4ABB2984F1}" v="12" dt="2024-04-21T17:01:50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165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baas Alif M N" userId="c587467ad08beec6" providerId="LiveId" clId="{2FC37C5C-9C93-450C-B79F-4E4ABB2984F1}"/>
    <pc:docChg chg="undo custSel addSld delSld modSld">
      <pc:chgData name="Abbaas Alif M N" userId="c587467ad08beec6" providerId="LiveId" clId="{2FC37C5C-9C93-450C-B79F-4E4ABB2984F1}" dt="2024-04-21T17:02:13.794" v="162" actId="732"/>
      <pc:docMkLst>
        <pc:docMk/>
      </pc:docMkLst>
      <pc:sldChg chg="addSp modSp mod">
        <pc:chgData name="Abbaas Alif M N" userId="c587467ad08beec6" providerId="LiveId" clId="{2FC37C5C-9C93-450C-B79F-4E4ABB2984F1}" dt="2024-04-16T18:16:14.684" v="98" actId="122"/>
        <pc:sldMkLst>
          <pc:docMk/>
          <pc:sldMk cId="617031598" sldId="256"/>
        </pc:sldMkLst>
        <pc:spChg chg="mod">
          <ac:chgData name="Abbaas Alif M N" userId="c587467ad08beec6" providerId="LiveId" clId="{2FC37C5C-9C93-450C-B79F-4E4ABB2984F1}" dt="2024-04-16T18:16:14.684" v="98" actId="122"/>
          <ac:spMkLst>
            <pc:docMk/>
            <pc:sldMk cId="617031598" sldId="256"/>
            <ac:spMk id="2" creationId="{353EED75-32B1-071F-3E86-55E144C897D7}"/>
          </ac:spMkLst>
        </pc:spChg>
        <pc:spChg chg="mod">
          <ac:chgData name="Abbaas Alif M N" userId="c587467ad08beec6" providerId="LiveId" clId="{2FC37C5C-9C93-450C-B79F-4E4ABB2984F1}" dt="2024-04-16T18:16:02.956" v="96" actId="1076"/>
          <ac:spMkLst>
            <pc:docMk/>
            <pc:sldMk cId="617031598" sldId="256"/>
            <ac:spMk id="3" creationId="{21B2D9D9-933C-AE16-A54A-FEDA9A035E29}"/>
          </ac:spMkLst>
        </pc:spChg>
        <pc:picChg chg="add mod">
          <ac:chgData name="Abbaas Alif M N" userId="c587467ad08beec6" providerId="LiveId" clId="{2FC37C5C-9C93-450C-B79F-4E4ABB2984F1}" dt="2024-04-16T18:14:51.883" v="83" actId="1076"/>
          <ac:picMkLst>
            <pc:docMk/>
            <pc:sldMk cId="617031598" sldId="256"/>
            <ac:picMk id="1026" creationId="{6C7FC437-FF64-D408-9CD7-60DCA3D0A996}"/>
          </ac:picMkLst>
        </pc:picChg>
      </pc:sldChg>
      <pc:sldChg chg="add del">
        <pc:chgData name="Abbaas Alif M N" userId="c587467ad08beec6" providerId="LiveId" clId="{2FC37C5C-9C93-450C-B79F-4E4ABB2984F1}" dt="2024-04-21T16:54:29.601" v="153" actId="47"/>
        <pc:sldMkLst>
          <pc:docMk/>
          <pc:sldMk cId="996740435" sldId="257"/>
        </pc:sldMkLst>
      </pc:sldChg>
      <pc:sldChg chg="add del">
        <pc:chgData name="Abbaas Alif M N" userId="c587467ad08beec6" providerId="LiveId" clId="{2FC37C5C-9C93-450C-B79F-4E4ABB2984F1}" dt="2024-04-21T16:54:23.091" v="151" actId="47"/>
        <pc:sldMkLst>
          <pc:docMk/>
          <pc:sldMk cId="1207198314" sldId="258"/>
        </pc:sldMkLst>
      </pc:sldChg>
      <pc:sldChg chg="add del">
        <pc:chgData name="Abbaas Alif M N" userId="c587467ad08beec6" providerId="LiveId" clId="{2FC37C5C-9C93-450C-B79F-4E4ABB2984F1}" dt="2024-04-21T16:54:28.669" v="152" actId="47"/>
        <pc:sldMkLst>
          <pc:docMk/>
          <pc:sldMk cId="1396372649" sldId="261"/>
        </pc:sldMkLst>
      </pc:sldChg>
      <pc:sldChg chg="modSp mod">
        <pc:chgData name="Abbaas Alif M N" userId="c587467ad08beec6" providerId="LiveId" clId="{2FC37C5C-9C93-450C-B79F-4E4ABB2984F1}" dt="2024-04-16T18:12:08.723" v="3" actId="207"/>
        <pc:sldMkLst>
          <pc:docMk/>
          <pc:sldMk cId="3510635656" sldId="264"/>
        </pc:sldMkLst>
        <pc:spChg chg="mod">
          <ac:chgData name="Abbaas Alif M N" userId="c587467ad08beec6" providerId="LiveId" clId="{2FC37C5C-9C93-450C-B79F-4E4ABB2984F1}" dt="2024-04-16T18:11:24.399" v="0" actId="207"/>
          <ac:spMkLst>
            <pc:docMk/>
            <pc:sldMk cId="3510635656" sldId="264"/>
            <ac:spMk id="3" creationId="{2A80AB20-D356-2EA4-6986-1B7DB9171114}"/>
          </ac:spMkLst>
        </pc:spChg>
        <pc:spChg chg="mod">
          <ac:chgData name="Abbaas Alif M N" userId="c587467ad08beec6" providerId="LiveId" clId="{2FC37C5C-9C93-450C-B79F-4E4ABB2984F1}" dt="2024-04-16T18:11:51.010" v="2" actId="207"/>
          <ac:spMkLst>
            <pc:docMk/>
            <pc:sldMk cId="3510635656" sldId="264"/>
            <ac:spMk id="4" creationId="{39C19363-CC04-7270-DF3A-79E20065A321}"/>
          </ac:spMkLst>
        </pc:spChg>
        <pc:spChg chg="mod">
          <ac:chgData name="Abbaas Alif M N" userId="c587467ad08beec6" providerId="LiveId" clId="{2FC37C5C-9C93-450C-B79F-4E4ABB2984F1}" dt="2024-04-16T18:12:08.723" v="3" actId="207"/>
          <ac:spMkLst>
            <pc:docMk/>
            <pc:sldMk cId="3510635656" sldId="264"/>
            <ac:spMk id="5" creationId="{239076BC-4248-9E76-AB98-543DD05145C8}"/>
          </ac:spMkLst>
        </pc:spChg>
      </pc:sldChg>
      <pc:sldChg chg="addSp modSp new mod modAnim">
        <pc:chgData name="Abbaas Alif M N" userId="c587467ad08beec6" providerId="LiveId" clId="{2FC37C5C-9C93-450C-B79F-4E4ABB2984F1}" dt="2024-04-16T18:56:30.197" v="147"/>
        <pc:sldMkLst>
          <pc:docMk/>
          <pc:sldMk cId="1058058098" sldId="266"/>
        </pc:sldMkLst>
        <pc:spChg chg="mod">
          <ac:chgData name="Abbaas Alif M N" userId="c587467ad08beec6" providerId="LiveId" clId="{2FC37C5C-9C93-450C-B79F-4E4ABB2984F1}" dt="2024-04-16T18:54:51.970" v="107" actId="14100"/>
          <ac:spMkLst>
            <pc:docMk/>
            <pc:sldMk cId="1058058098" sldId="266"/>
            <ac:spMk id="2" creationId="{37DA4A1A-6514-E4EE-6816-B415BBEF067A}"/>
          </ac:spMkLst>
        </pc:spChg>
        <pc:spChg chg="add mod">
          <ac:chgData name="Abbaas Alif M N" userId="c587467ad08beec6" providerId="LiveId" clId="{2FC37C5C-9C93-450C-B79F-4E4ABB2984F1}" dt="2024-04-16T18:55:13.277" v="111" actId="208"/>
          <ac:spMkLst>
            <pc:docMk/>
            <pc:sldMk cId="1058058098" sldId="266"/>
            <ac:spMk id="6" creationId="{7DEC69E2-51F3-FC55-DEB0-89D5789F0090}"/>
          </ac:spMkLst>
        </pc:spChg>
        <pc:spChg chg="add mod">
          <ac:chgData name="Abbaas Alif M N" userId="c587467ad08beec6" providerId="LiveId" clId="{2FC37C5C-9C93-450C-B79F-4E4ABB2984F1}" dt="2024-04-16T18:56:26.022" v="146" actId="1076"/>
          <ac:spMkLst>
            <pc:docMk/>
            <pc:sldMk cId="1058058098" sldId="266"/>
            <ac:spMk id="7" creationId="{3576F26B-B2CE-1432-0059-34B0150EE1C3}"/>
          </ac:spMkLst>
        </pc:spChg>
        <pc:picChg chg="add">
          <ac:chgData name="Abbaas Alif M N" userId="c587467ad08beec6" providerId="LiveId" clId="{2FC37C5C-9C93-450C-B79F-4E4ABB2984F1}" dt="2024-04-16T18:54:54.054" v="108" actId="22"/>
          <ac:picMkLst>
            <pc:docMk/>
            <pc:sldMk cId="1058058098" sldId="266"/>
            <ac:picMk id="5" creationId="{4F8667E7-B866-E58A-16C5-9F242E22C9D6}"/>
          </ac:picMkLst>
        </pc:picChg>
      </pc:sldChg>
      <pc:sldChg chg="addSp delSp modSp new mod">
        <pc:chgData name="Abbaas Alif M N" userId="c587467ad08beec6" providerId="LiveId" clId="{2FC37C5C-9C93-450C-B79F-4E4ABB2984F1}" dt="2024-04-21T17:02:13.794" v="162" actId="732"/>
        <pc:sldMkLst>
          <pc:docMk/>
          <pc:sldMk cId="2827068955" sldId="267"/>
        </pc:sldMkLst>
        <pc:spChg chg="add del">
          <ac:chgData name="Abbaas Alif M N" userId="c587467ad08beec6" providerId="LiveId" clId="{2FC37C5C-9C93-450C-B79F-4E4ABB2984F1}" dt="2024-04-21T17:01:46.011" v="156" actId="22"/>
          <ac:spMkLst>
            <pc:docMk/>
            <pc:sldMk cId="2827068955" sldId="267"/>
            <ac:spMk id="4" creationId="{E446D205-6491-B38C-92F4-8AFFA09D4B49}"/>
          </ac:spMkLst>
        </pc:spChg>
        <pc:picChg chg="add mod modCrop">
          <ac:chgData name="Abbaas Alif M N" userId="c587467ad08beec6" providerId="LiveId" clId="{2FC37C5C-9C93-450C-B79F-4E4ABB2984F1}" dt="2024-04-21T17:02:13.794" v="162" actId="732"/>
          <ac:picMkLst>
            <pc:docMk/>
            <pc:sldMk cId="2827068955" sldId="267"/>
            <ac:picMk id="5" creationId="{F5FC1F42-E476-45AD-55C2-3861208990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A711E-C41C-4585-9EDE-A1107BA05FF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1B20C-20D6-494C-8543-C1E8F0AF9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7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Sharpening – take power 1/T and then apply </a:t>
            </a:r>
            <a:r>
              <a:rPr lang="en-US" dirty="0" err="1"/>
              <a:t>softmax</a:t>
            </a:r>
            <a:r>
              <a:rPr lang="en-US" dirty="0"/>
              <a:t> to get sharpened outputs.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1B20C-20D6-494C-8543-C1E8F0AF9A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Sharpening – take power 1/T and then apply </a:t>
            </a:r>
            <a:r>
              <a:rPr lang="en-US" dirty="0" err="1"/>
              <a:t>softmax</a:t>
            </a:r>
            <a:r>
              <a:rPr lang="en-US" dirty="0"/>
              <a:t> to get sharpened outputs.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1B20C-20D6-494C-8543-C1E8F0AF9A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Where, number of unlabeled samples over the batch \mu is the parameter used to modulate the amount of unlabeled samples </a:t>
            </a:r>
            <a:r>
              <a:rPr lang="en-US" dirty="0" err="1"/>
              <a:t>qb</a:t>
            </a:r>
            <a:r>
              <a:rPr lang="en-US" dirty="0"/>
              <a:t> is the logits and max </a:t>
            </a:r>
            <a:r>
              <a:rPr lang="en-US" dirty="0" err="1"/>
              <a:t>qb</a:t>
            </a:r>
            <a:r>
              <a:rPr lang="en-US" dirty="0"/>
              <a:t> is the logit layer maximum output.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1B20C-20D6-494C-8543-C1E8F0AF9A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3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46A-6392-0BE5-3F98-61AF62287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F34C6-D053-84A5-3D49-036397521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C446-38EA-C793-FEC0-6295CDC2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4787-7A19-4287-A1E3-65A9120B6948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AFB5-3B5B-8D7C-F7C5-18E51BF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9E372-605D-6502-3FE4-536231FA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0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7074-41BE-705F-AFFB-C1CD5BE2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1897-78F9-FF1A-6BBD-B2B2090CE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92159-BB3A-0781-E04F-CDE6CD6F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9048-2264-4430-B690-37977BF14435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DBE6-C6B9-98A2-1468-27E49987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9E75-1F08-75FA-79A7-251805C3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3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B0C84-F8B4-0CAB-8DE5-B8830CD79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A1ED3-1B38-1110-B147-5E0D2117B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DB639-98D7-414E-E88F-20850B78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95B5-5D06-450F-97F2-3037AC11849E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BC45F-5536-A738-350C-9E850106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BA1EB-248D-928F-FEAD-681875B9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2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C118-AB91-49CD-4E04-945E5E5D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597A-4AC7-B450-4FB0-93D3A5B7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4AD5A-6722-C61D-19C3-21DA4877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7DFA-4E17-4475-A5D7-A1F580A9B0A6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C826-993B-DF65-AD5D-A49DB040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6620-A0D5-1DDE-A3C1-CC13F566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6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8C02-E24C-7C90-9AB6-FA590E82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DD31-5C86-3426-24A1-04E80365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BAB7-C05B-9D2A-3753-E00F12CE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119F-5D91-4AA1-84BC-E4216F9E6A09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7EA2-D98F-FE33-47F7-4866E624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08A0F-58EE-1E36-DD02-65585D93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9E27-C36D-8D5D-4F50-45E46B7B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A650-5823-414D-8454-D50EE6AF4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EFC33-0925-F91C-EEF5-A84F92B5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1E127-AE10-3289-F143-DFA4B425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595-2094-4360-B3B4-D2274BE7BEBB}" type="datetime1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70F03-04E0-56B5-7294-309CCCC3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2FF9C-1325-0364-51F4-911A48A6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F7C4-6196-959C-2B54-66C1AE63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7FFCA-0E91-334B-54F0-FAFCCA0EB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198C1-9AC0-BE9C-7D08-887FAFC75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C7661-67E4-80DB-C8C4-3AE913FD3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3DE1E-9980-F1AE-842D-E9FE8226A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6969D-0022-7F10-1636-D45E40DB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7F57-5316-4E3E-8F24-FE133AFC95DB}" type="datetime1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09498-4340-3089-30D3-7CDC0B91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2D58C-87BA-4E1C-626B-75D051AC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B693-87A3-4937-E509-5FDABE8E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BD01A-1314-B322-EEF2-7AB0581C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2AB-9454-4AA9-B2D6-78EF9C45942A}" type="datetime1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1AB95-6D1D-ED58-0DAF-48A26F14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5B3A-D074-8974-F24C-CF0D431B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4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AC106-5CCC-FE5F-6414-E142ED9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2B54-6FF9-483A-B1BB-9D3B5F1ABEDC}" type="datetime1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28E18-042D-2A34-7491-B7C1CB00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AC7A1-30BD-5BC7-E241-EEEA3D15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2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F747-D936-4587-352A-71653484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4071-D7EA-F6D8-8B3F-35418E24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5AFE9-3DE2-914F-01C7-C5E3B452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437F-A685-3D66-43D2-556C4D5B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DE6-7AC2-4472-B8F2-F299F34DD97C}" type="datetime1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F6E73-8626-CD44-B68A-4E03BE2C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E0FB5-5530-E3D8-E720-27BCDD5A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E7EF-DA07-08B6-6669-D05DA893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27893-C465-1082-A955-C8597E4F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C9C13-8C80-C724-C6ED-F6CCD103E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24F77-7620-67EC-3B95-F117703D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1167-1AE2-40EA-87F7-2FC7C77AF8FB}" type="datetime1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589ED-00FF-F6F0-D192-B9281F2C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46FC3-277F-7DF2-BCA4-5CAADFEF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D4707-181A-A127-C417-DACEED1A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A4F19-2AC9-2D7E-D3DF-FABD46772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D0D7F-6255-283F-994B-4722D5383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543DD7-7928-41A6-9F1B-8B2767AC1A6C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B4EA7-3F9A-3962-1DEC-C4548DC0D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EF889-2019-A943-30A7-131110D4B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A1B3F-5DB5-4716-98C6-6D5158A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ED75-32B1-071F-3E86-55E144C89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4" y="868362"/>
            <a:ext cx="11782872" cy="2387600"/>
          </a:xfrm>
        </p:spPr>
        <p:txBody>
          <a:bodyPr>
            <a:normAutofit/>
          </a:bodyPr>
          <a:lstStyle/>
          <a:p>
            <a:r>
              <a:rPr lang="en-US" dirty="0"/>
              <a:t>Mix Match and Beyond! – Effectiveness of SSL over the years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2D9D9-933C-AE16-A54A-FEDA9A035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7514"/>
            <a:ext cx="9144000" cy="1655762"/>
          </a:xfrm>
        </p:spPr>
        <p:txBody>
          <a:bodyPr/>
          <a:lstStyle/>
          <a:p>
            <a:r>
              <a:rPr lang="en-US" dirty="0"/>
              <a:t>Abbaas Alif Mohamed Nishar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April 16</a:t>
            </a:r>
            <a:r>
              <a:rPr lang="en-US" baseline="30000" dirty="0"/>
              <a:t>th</a:t>
            </a:r>
            <a:r>
              <a:rPr lang="en-US" dirty="0"/>
              <a:t>,2024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7FC437-FF64-D408-9CD7-60DCA3D0A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652" y="4477924"/>
            <a:ext cx="3078957" cy="238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3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EBAB-28F6-7F07-B08C-552343ED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Modifications for Improvement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80AB20-D356-2EA4-6986-1B7DB9171114}"/>
              </a:ext>
            </a:extLst>
          </p:cNvPr>
          <p:cNvSpPr/>
          <p:nvPr/>
        </p:nvSpPr>
        <p:spPr>
          <a:xfrm>
            <a:off x="773251" y="945085"/>
            <a:ext cx="3228016" cy="56152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tx1"/>
                </a:solidFill>
              </a:rPr>
              <a:t>Modification1: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Labeled loss: </a:t>
            </a:r>
            <a:r>
              <a:rPr lang="en-US" sz="1400" dirty="0">
                <a:solidFill>
                  <a:schemeClr val="tx1"/>
                </a:solidFill>
              </a:rPr>
              <a:t>added label smoothing parameter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Consistency Loss: </a:t>
            </a:r>
            <a:r>
              <a:rPr lang="en-US" sz="1200" b="1" dirty="0">
                <a:solidFill>
                  <a:schemeClr val="tx1"/>
                </a:solidFill>
              </a:rPr>
              <a:t>Enhanced Mask usage: </a:t>
            </a:r>
            <a:r>
              <a:rPr lang="en-US" sz="1200" dirty="0">
                <a:solidFill>
                  <a:schemeClr val="tx1"/>
                </a:solidFill>
              </a:rPr>
              <a:t>used SoftMax weights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Consistency Loss: </a:t>
            </a:r>
            <a:r>
              <a:rPr lang="en-US" sz="1200" dirty="0">
                <a:solidFill>
                  <a:schemeClr val="tx1"/>
                </a:solidFill>
              </a:rPr>
              <a:t>make the logits smoother (worst idea ever!!!) (</a:t>
            </a:r>
            <a:r>
              <a:rPr lang="en-US" sz="1200" dirty="0">
                <a:solidFill>
                  <a:srgbClr val="FF0000"/>
                </a:solidFill>
              </a:rPr>
              <a:t>I was not sure what I was thinking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L2 regularization: </a:t>
            </a:r>
            <a:r>
              <a:rPr lang="en-US" sz="1200" dirty="0">
                <a:solidFill>
                  <a:schemeClr val="tx1"/>
                </a:solidFill>
              </a:rPr>
              <a:t>Not bad! Prevents overfitting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SAF loss: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Self Entropy: </a:t>
            </a:r>
            <a:r>
              <a:rPr lang="en-US" sz="1200" dirty="0">
                <a:solidFill>
                  <a:schemeClr val="tx1"/>
                </a:solidFill>
              </a:rPr>
              <a:t>calculate entropy of predicted probabilities for diversity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KL divergence: </a:t>
            </a:r>
            <a:r>
              <a:rPr lang="en-US" sz="1200" dirty="0">
                <a:solidFill>
                  <a:schemeClr val="tx1"/>
                </a:solidFill>
              </a:rPr>
              <a:t>for additional </a:t>
            </a:r>
            <a:r>
              <a:rPr lang="en-US" sz="1200" dirty="0" err="1">
                <a:solidFill>
                  <a:schemeClr val="tx1"/>
                </a:solidFill>
              </a:rPr>
              <a:t>regualization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SAT loss: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Temperature to logits: </a:t>
            </a:r>
            <a:r>
              <a:rPr lang="en-US" sz="1200" dirty="0">
                <a:solidFill>
                  <a:schemeClr val="tx1"/>
                </a:solidFill>
              </a:rPr>
              <a:t>added temperature for regularization.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Diversity Loss:</a:t>
            </a:r>
          </a:p>
          <a:p>
            <a:r>
              <a:rPr lang="en-US" sz="1200" dirty="0">
                <a:solidFill>
                  <a:schemeClr val="tx1"/>
                </a:solidFill>
              </a:rPr>
              <a:t>mean(sum(</a:t>
            </a:r>
            <a:r>
              <a:rPr lang="en-US" sz="1200" dirty="0" err="1">
                <a:solidFill>
                  <a:schemeClr val="tx1"/>
                </a:solidFill>
              </a:rPr>
              <a:t>softmax</a:t>
            </a:r>
            <a:r>
              <a:rPr lang="en-US" sz="1200" dirty="0">
                <a:solidFill>
                  <a:schemeClr val="tx1"/>
                </a:solidFill>
              </a:rPr>
              <a:t>(logits)*</a:t>
            </a:r>
            <a:r>
              <a:rPr lang="en-US" sz="1200" dirty="0" err="1">
                <a:solidFill>
                  <a:schemeClr val="tx1"/>
                </a:solidFill>
              </a:rPr>
              <a:t>logsoftmax</a:t>
            </a:r>
            <a:r>
              <a:rPr lang="en-US" sz="1200" dirty="0">
                <a:solidFill>
                  <a:schemeClr val="tx1"/>
                </a:solidFill>
              </a:rPr>
              <a:t>(logits))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Worst Idea ever!!! Completely performed bad from original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C19363-CC04-7270-DF3A-79E20065A321}"/>
              </a:ext>
            </a:extLst>
          </p:cNvPr>
          <p:cNvSpPr/>
          <p:nvPr/>
        </p:nvSpPr>
        <p:spPr>
          <a:xfrm>
            <a:off x="4325501" y="945085"/>
            <a:ext cx="3228016" cy="5615274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tx1"/>
                </a:solidFill>
              </a:rPr>
              <a:t>Modification 2: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Labeled loss: </a:t>
            </a:r>
            <a:r>
              <a:rPr lang="en-US" sz="1600" dirty="0">
                <a:solidFill>
                  <a:schemeClr val="tx1"/>
                </a:solidFill>
              </a:rPr>
              <a:t>as original removed label smoothing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Consistency Loss: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L2 regularization: </a:t>
            </a:r>
            <a:r>
              <a:rPr lang="en-US" sz="1400" dirty="0">
                <a:solidFill>
                  <a:schemeClr val="tx1"/>
                </a:solidFill>
              </a:rPr>
              <a:t>Not bad! Prevents overfitting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SAF loss: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Self Entropy: </a:t>
            </a:r>
            <a:r>
              <a:rPr lang="en-US" sz="1400" dirty="0">
                <a:solidFill>
                  <a:schemeClr val="tx1"/>
                </a:solidFill>
              </a:rPr>
              <a:t>calculate entropy of predicted probabilities for diversity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KL divergence: </a:t>
            </a:r>
            <a:r>
              <a:rPr lang="en-US" sz="1400" dirty="0">
                <a:solidFill>
                  <a:schemeClr val="tx1"/>
                </a:solidFill>
              </a:rPr>
              <a:t>for additional </a:t>
            </a:r>
            <a:r>
              <a:rPr lang="en-US" sz="1400" dirty="0" err="1">
                <a:solidFill>
                  <a:schemeClr val="tx1"/>
                </a:solidFill>
              </a:rPr>
              <a:t>regualization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SAT loss: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Diversity Loss: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mean(sum(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r>
              <a:rPr lang="en-US" sz="1400" dirty="0">
                <a:solidFill>
                  <a:schemeClr val="tx1"/>
                </a:solidFill>
              </a:rPr>
              <a:t>(logits)*</a:t>
            </a:r>
            <a:r>
              <a:rPr lang="en-US" sz="1400" dirty="0" err="1">
                <a:solidFill>
                  <a:schemeClr val="tx1"/>
                </a:solidFill>
              </a:rPr>
              <a:t>logsoftmax</a:t>
            </a:r>
            <a:r>
              <a:rPr lang="en-US" sz="1400" dirty="0">
                <a:solidFill>
                  <a:schemeClr val="tx1"/>
                </a:solidFill>
              </a:rPr>
              <a:t>(logits))</a:t>
            </a:r>
            <a:endParaRPr lang="en-US" sz="1400" b="1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Performed better but still didn’t surpass original technique.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9076BC-4248-9E76-AB98-543DD05145C8}"/>
              </a:ext>
            </a:extLst>
          </p:cNvPr>
          <p:cNvSpPr/>
          <p:nvPr/>
        </p:nvSpPr>
        <p:spPr>
          <a:xfrm>
            <a:off x="7877751" y="945085"/>
            <a:ext cx="3228016" cy="5615274"/>
          </a:xfrm>
          <a:prstGeom prst="roundRect">
            <a:avLst/>
          </a:prstGeom>
          <a:solidFill>
            <a:srgbClr val="FFCC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tx1"/>
                </a:solidFill>
              </a:rPr>
              <a:t>Modification 3: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Labeled loss:</a:t>
            </a:r>
            <a:r>
              <a:rPr lang="en-US" sz="1600" dirty="0">
                <a:solidFill>
                  <a:schemeClr val="tx1"/>
                </a:solidFill>
              </a:rPr>
              <a:t> as original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Consistency Loss: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As original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SAF loss: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As original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SAT loss: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Added an attention layer for samples: </a:t>
            </a:r>
            <a:r>
              <a:rPr lang="en-US" sz="1400" dirty="0">
                <a:solidFill>
                  <a:schemeClr val="tx1"/>
                </a:solidFill>
              </a:rPr>
              <a:t>A single attention layer that will look for important samples to focus on and boost their logits, hence altering global temperatures.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Performed better than Mod 1 and Outperformed Mod2 until a point and then saturated. Root cause the Attention layer did not let the global temperature go up causing sub optimal performance.</a:t>
            </a:r>
          </a:p>
          <a:p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1B591-2E80-9DA1-D86C-C141ABFD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4A1A-6514-E4EE-6816-B415BBEF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63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A2D4C-DB38-23D1-B40A-5C9A3E89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667E7-B866-E58A-16C5-9F242E22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21" y="1120656"/>
            <a:ext cx="9874757" cy="46166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EC69E2-51F3-FC55-DEB0-89D5789F0090}"/>
              </a:ext>
            </a:extLst>
          </p:cNvPr>
          <p:cNvSpPr/>
          <p:nvPr/>
        </p:nvSpPr>
        <p:spPr>
          <a:xfrm>
            <a:off x="1270341" y="5001584"/>
            <a:ext cx="9647227" cy="270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6F26B-B2CE-1432-0059-34B0150EE1C3}"/>
              </a:ext>
            </a:extLst>
          </p:cNvPr>
          <p:cNvSpPr txBox="1"/>
          <p:nvPr/>
        </p:nvSpPr>
        <p:spPr>
          <a:xfrm>
            <a:off x="9874756" y="1124727"/>
            <a:ext cx="115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Average Accuracy: 95.9</a:t>
            </a:r>
          </a:p>
        </p:txBody>
      </p:sp>
    </p:spTree>
    <p:extLst>
      <p:ext uri="{BB962C8B-B14F-4D97-AF65-F5344CB8AC3E}">
        <p14:creationId xmlns:p14="http://schemas.microsoft.com/office/powerpoint/2010/main" val="10580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72EC-6433-C1ED-494F-ED68A965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r>
              <a:rPr lang="en-US" dirty="0"/>
              <a:t> and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EEF29-BB8D-E492-DD1D-1A0C3257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3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717313B-FA15-4EB5-8BE8-4435B6985EF9}"/>
              </a:ext>
            </a:extLst>
          </p:cNvPr>
          <p:cNvSpPr/>
          <p:nvPr/>
        </p:nvSpPr>
        <p:spPr>
          <a:xfrm>
            <a:off x="4270268" y="1581789"/>
            <a:ext cx="3651463" cy="3694422"/>
          </a:xfrm>
          <a:prstGeom prst="ellipse">
            <a:avLst/>
          </a:prstGeom>
          <a:gradFill flip="none" rotWithShape="1">
            <a:gsLst>
              <a:gs pos="0">
                <a:srgbClr val="F0F8FD">
                  <a:alpha val="0"/>
                </a:srgbClr>
              </a:gs>
              <a:gs pos="51726">
                <a:schemeClr val="accent5">
                  <a:lumMod val="60000"/>
                  <a:lumOff val="40000"/>
                </a:schemeClr>
              </a:gs>
              <a:gs pos="74000">
                <a:schemeClr val="accent5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7EC35-82EF-90D6-E458-565049CCB061}"/>
              </a:ext>
            </a:extLst>
          </p:cNvPr>
          <p:cNvSpPr txBox="1"/>
          <p:nvPr/>
        </p:nvSpPr>
        <p:spPr>
          <a:xfrm>
            <a:off x="5288995" y="2200591"/>
            <a:ext cx="1614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Unlabeled Data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66086C-5350-82D8-C4E3-27B206F4B0CD}"/>
              </a:ext>
            </a:extLst>
          </p:cNvPr>
          <p:cNvSpPr/>
          <p:nvPr/>
        </p:nvSpPr>
        <p:spPr>
          <a:xfrm>
            <a:off x="5813701" y="3116666"/>
            <a:ext cx="564596" cy="5400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247DE-C965-397A-A9D6-9C70CB5F6436}"/>
              </a:ext>
            </a:extLst>
          </p:cNvPr>
          <p:cNvSpPr txBox="1"/>
          <p:nvPr/>
        </p:nvSpPr>
        <p:spPr>
          <a:xfrm>
            <a:off x="6378297" y="3155857"/>
            <a:ext cx="895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Labeled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6F2B9-8D1F-5FD3-5B47-391C201A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 Supervised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FF0958-29A1-BC8D-6326-706978543B36}"/>
              </a:ext>
            </a:extLst>
          </p:cNvPr>
          <p:cNvSpPr/>
          <p:nvPr/>
        </p:nvSpPr>
        <p:spPr>
          <a:xfrm>
            <a:off x="4270268" y="1581789"/>
            <a:ext cx="3651463" cy="36944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BBF423-468A-AC58-2990-53135134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9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4" grpId="0" animBg="1"/>
      <p:bldP spid="7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web page&#10;&#10;Description automatically generated">
            <a:extLst>
              <a:ext uri="{FF2B5EF4-FFF2-40B4-BE49-F238E27FC236}">
                <a16:creationId xmlns:a16="http://schemas.microsoft.com/office/drawing/2014/main" id="{D0E3AB23-A661-EF71-E0A7-CC0288351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54" y="-1535"/>
            <a:ext cx="9146046" cy="68595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4C2B5-B77D-A0B5-5BBB-A20942FD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4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web page&#10;&#10;Description automatically generated">
            <a:extLst>
              <a:ext uri="{FF2B5EF4-FFF2-40B4-BE49-F238E27FC236}">
                <a16:creationId xmlns:a16="http://schemas.microsoft.com/office/drawing/2014/main" id="{D0E3AB23-A661-EF71-E0A7-CC0288351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94" t="17056" r="23675" b="46656"/>
          <a:stretch/>
        </p:blipFill>
        <p:spPr>
          <a:xfrm>
            <a:off x="1354883" y="0"/>
            <a:ext cx="9482234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174357-2EBF-98C5-38C6-B1A65B50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7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8D0D50-DC16-7EC2-B425-45BF3F68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close-up of a web page&#10;&#10;Description automatically generated">
            <a:extLst>
              <a:ext uri="{FF2B5EF4-FFF2-40B4-BE49-F238E27FC236}">
                <a16:creationId xmlns:a16="http://schemas.microsoft.com/office/drawing/2014/main" id="{F5FC1F42-E476-45AD-55C2-3861208990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5" t="22506" r="24054" b="66238"/>
          <a:stretch/>
        </p:blipFill>
        <p:spPr>
          <a:xfrm>
            <a:off x="1453415" y="1029902"/>
            <a:ext cx="9288379" cy="21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6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8BDDF3-4AD7-5F6F-DD75-C9331375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FixMatch</a:t>
            </a:r>
            <a:endParaRPr lang="en-US" dirty="0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horse&#10;&#10;Description automatically generated">
            <a:extLst>
              <a:ext uri="{FF2B5EF4-FFF2-40B4-BE49-F238E27FC236}">
                <a16:creationId xmlns:a16="http://schemas.microsoft.com/office/drawing/2014/main" id="{7613F53C-4555-D328-DA82-AC683AB3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48" y="2149222"/>
            <a:ext cx="9793703" cy="3721608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F5546-5A44-45C1-A49C-7D326A1BB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972" y="1883802"/>
            <a:ext cx="4235668" cy="9906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875AA20-783E-30C0-3446-53F4F03644B6}"/>
              </a:ext>
            </a:extLst>
          </p:cNvPr>
          <p:cNvSpPr/>
          <p:nvPr/>
        </p:nvSpPr>
        <p:spPr>
          <a:xfrm>
            <a:off x="8202100" y="2310063"/>
            <a:ext cx="165004" cy="226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96D5F4-F9F6-6A5D-3118-34F2F04B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9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E41B38-E0CA-1FA3-CED5-888F7AC89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28" y="4525170"/>
            <a:ext cx="6617040" cy="958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676508-C897-4163-10C9-8E2253B7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468"/>
            <a:ext cx="10515600" cy="1325563"/>
          </a:xfrm>
        </p:spPr>
        <p:txBody>
          <a:bodyPr/>
          <a:lstStyle/>
          <a:p>
            <a:r>
              <a:rPr lang="en-US" dirty="0"/>
              <a:t>Self Adaptive Thresholding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D813A-7ECD-DF85-362A-182C8FEAD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31" y="992939"/>
            <a:ext cx="6807550" cy="1066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618E22-4A43-D7A8-D2F3-8B1C10A98D3F}"/>
              </a:ext>
            </a:extLst>
          </p:cNvPr>
          <p:cNvSpPr txBox="1"/>
          <p:nvPr/>
        </p:nvSpPr>
        <p:spPr>
          <a:xfrm>
            <a:off x="7462486" y="1276478"/>
            <a:ext cx="389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Threshold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1F8A3-1A17-EE10-2D34-7EE121CEF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22" y="1977264"/>
            <a:ext cx="7074264" cy="997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2E0D8B-8ABC-5A87-A85D-FB8915FBE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2400" y="2956451"/>
            <a:ext cx="3086259" cy="3492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109005-B0E9-A60E-D45E-12ACAE784DCC}"/>
              </a:ext>
            </a:extLst>
          </p:cNvPr>
          <p:cNvSpPr txBox="1"/>
          <p:nvPr/>
        </p:nvSpPr>
        <p:spPr>
          <a:xfrm>
            <a:off x="7462486" y="2476861"/>
            <a:ext cx="389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Threshold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53F30B-D485-2007-8B46-D74CAEB35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894" y="3429000"/>
            <a:ext cx="6312224" cy="8255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51932F-694B-18BD-813B-483AF26C474C}"/>
              </a:ext>
            </a:extLst>
          </p:cNvPr>
          <p:cNvSpPr txBox="1"/>
          <p:nvPr/>
        </p:nvSpPr>
        <p:spPr>
          <a:xfrm>
            <a:off x="7462486" y="3657105"/>
            <a:ext cx="389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Adaptive Threshold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7C59F5-903E-3732-918F-E11A2BDC2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728" y="4525170"/>
            <a:ext cx="4235668" cy="9906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68E61-496D-6881-2D54-D0A00814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DDB1-FA5E-FE79-6F29-E404AB6E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Self Adaptive Fairness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7A1EB-F021-F467-3B42-D45AEC646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1" y="915947"/>
            <a:ext cx="6197919" cy="1568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D9C1F8-6BF0-B71A-E229-9BEEE6252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80" y="2582851"/>
            <a:ext cx="3676839" cy="463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1E8EE7-7CC3-56F2-63C4-441C3245B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66983"/>
            <a:ext cx="5740695" cy="84459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C8312-A234-9F7B-E1A1-C46F9B9F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7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E9C9-8CFA-15EB-B0AD-A80F39AA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5406A-2D6A-6067-A669-006EE6311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8426"/>
            <a:ext cx="2959252" cy="4445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D4652-D88F-9590-066B-8EEB40F0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1B3F-5DB5-4716-98C6-6D5158A113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7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400</Words>
  <Application>Microsoft Office PowerPoint</Application>
  <PresentationFormat>Widescreen</PresentationFormat>
  <Paragraphs>81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Mix Match and Beyond! – Effectiveness of SSL over the years</vt:lpstr>
      <vt:lpstr>Semi Supervised Learning</vt:lpstr>
      <vt:lpstr>PowerPoint Presentation</vt:lpstr>
      <vt:lpstr>PowerPoint Presentation</vt:lpstr>
      <vt:lpstr>PowerPoint Presentation</vt:lpstr>
      <vt:lpstr>FixMatch</vt:lpstr>
      <vt:lpstr>Self Adaptive Thresholding </vt:lpstr>
      <vt:lpstr>Self Adaptive Fairness</vt:lpstr>
      <vt:lpstr>Complete Loss</vt:lpstr>
      <vt:lpstr>Modifications for Improvement</vt:lpstr>
      <vt:lpstr>Results</vt:lpstr>
      <vt:lpstr>Tensorboard and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 Match and Beyond! – Effectiveness of SSL over the years</dc:title>
  <dc:creator>Abbaas Alif M N</dc:creator>
  <cp:lastModifiedBy>Abbaas Alif M N</cp:lastModifiedBy>
  <cp:revision>1</cp:revision>
  <dcterms:created xsi:type="dcterms:W3CDTF">2024-04-16T00:30:25Z</dcterms:created>
  <dcterms:modified xsi:type="dcterms:W3CDTF">2024-04-21T17:02:18Z</dcterms:modified>
</cp:coreProperties>
</file>