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57" r:id="rId4"/>
    <p:sldId id="261" r:id="rId5"/>
    <p:sldId id="258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8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CA711E-C41C-4585-9EDE-A1107BA05FFA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1B20C-20D6-494C-8543-C1E8F0AF9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273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Sharpening – take power 1/T and then apply </a:t>
            </a:r>
            <a:r>
              <a:rPr lang="en-US" dirty="0" err="1"/>
              <a:t>softmax</a:t>
            </a:r>
            <a:r>
              <a:rPr lang="en-US" dirty="0"/>
              <a:t> to get sharpened outputs.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C1B20C-20D6-494C-8543-C1E8F0AF9AD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74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Sharpening – take power 1/T and then apply </a:t>
            </a:r>
            <a:r>
              <a:rPr lang="en-US" dirty="0" err="1"/>
              <a:t>softmax</a:t>
            </a:r>
            <a:r>
              <a:rPr lang="en-US" dirty="0"/>
              <a:t> to get sharpened outputs.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C1B20C-20D6-494C-8543-C1E8F0AF9AD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44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Where, number of unlabeled samples over the batch \mu is the parameter used to modulate the amount of unlabeled samples </a:t>
            </a:r>
            <a:r>
              <a:rPr lang="en-US" dirty="0" err="1"/>
              <a:t>qb</a:t>
            </a:r>
            <a:r>
              <a:rPr lang="en-US" dirty="0"/>
              <a:t> is the logits and max </a:t>
            </a:r>
            <a:r>
              <a:rPr lang="en-US" dirty="0" err="1"/>
              <a:t>qb</a:t>
            </a:r>
            <a:r>
              <a:rPr lang="en-US" dirty="0"/>
              <a:t> is the logit layer maximum output.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C1B20C-20D6-494C-8543-C1E8F0AF9A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534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5346A-6392-0BE5-3F98-61AF62287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1F34C6-D053-84A5-3D49-036397521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BC446-38EA-C793-FEC0-6295CDC29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AEB9F-7552-46C0-9089-1026F42020EE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6AFB5-3B5B-8D7C-F7C5-18E51BF77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9E372-605D-6502-3FE4-536231FA2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1B3F-5DB5-4716-98C6-6D5158A11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00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D7074-41BE-705F-AFFB-C1CD5BE28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B81897-78F9-FF1A-6BBD-B2B2090CE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92159-BB3A-0781-E04F-CDE6CD6F3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AEB9F-7552-46C0-9089-1026F42020EE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FDBE6-C6B9-98A2-1468-27E499874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F9E75-1F08-75FA-79A7-251805C35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1B3F-5DB5-4716-98C6-6D5158A11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32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B0C84-F8B4-0CAB-8DE5-B8830CD79A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FA1ED3-1B38-1110-B147-5E0D2117B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DB639-98D7-414E-E88F-20850B78E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AEB9F-7552-46C0-9089-1026F42020EE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BC45F-5536-A738-350C-9E850106A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BA1EB-248D-928F-FEAD-681875B97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1B3F-5DB5-4716-98C6-6D5158A11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12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1C118-AB91-49CD-4E04-945E5E5D0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6597A-4AC7-B450-4FB0-93D3A5B7F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4AD5A-6722-C61D-19C3-21DA48776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AEB9F-7552-46C0-9089-1026F42020EE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5C826-993B-DF65-AD5D-A49DB0405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66620-A0D5-1DDE-A3C1-CC13F5669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1B3F-5DB5-4716-98C6-6D5158A11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64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18C02-E24C-7C90-9AB6-FA590E82A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ADD31-5C86-3426-24A1-04E803650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7BAB7-C05B-9D2A-3753-E00F12CE9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AEB9F-7552-46C0-9089-1026F42020EE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37EA2-D98F-FE33-47F7-4866E624B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08A0F-58EE-1E36-DD02-65585D930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1B3F-5DB5-4716-98C6-6D5158A11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17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C9E27-C36D-8D5D-4F50-45E46B7BE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3A650-5823-414D-8454-D50EE6AF4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5EFC33-0925-F91C-EEF5-A84F92B57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91E127-AE10-3289-F143-DFA4B4253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AEB9F-7552-46C0-9089-1026F42020EE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F70F03-04E0-56B5-7294-309CCCC30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2FF9C-1325-0364-51F4-911A48A65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1B3F-5DB5-4716-98C6-6D5158A11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78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2F7C4-6196-959C-2B54-66C1AE639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7FFCA-0E91-334B-54F0-FAFCCA0EB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E198C1-9AC0-BE9C-7D08-887FAFC75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EC7661-67E4-80DB-C8C4-3AE913FD30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63DE1E-9980-F1AE-842D-E9FE8226A6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F6969D-0022-7F10-1636-D45E40DB3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AEB9F-7552-46C0-9089-1026F42020EE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E09498-4340-3089-30D3-7CDC0B91B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22D58C-87BA-4E1C-626B-75D051AC9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1B3F-5DB5-4716-98C6-6D5158A11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38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7B693-87A3-4937-E509-5FDABE8E6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0BD01A-1314-B322-EEF2-7AB0581CF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AEB9F-7552-46C0-9089-1026F42020EE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21AB95-6D1D-ED58-0DAF-48A26F141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AE5B3A-D074-8974-F24C-CF0D431B5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1B3F-5DB5-4716-98C6-6D5158A11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4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2AC106-5CCC-FE5F-6414-E142ED944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AEB9F-7552-46C0-9089-1026F42020EE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28E18-042D-2A34-7491-B7C1CB00C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EAC7A1-30BD-5BC7-E241-EEEA3D157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1B3F-5DB5-4716-98C6-6D5158A11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23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8F747-D936-4587-352A-71653484C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54071-D7EA-F6D8-8B3F-35418E24E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45AFE9-3DE2-914F-01C7-C5E3B452C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4437F-A685-3D66-43D2-556C4D5B7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AEB9F-7552-46C0-9089-1026F42020EE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BF6E73-8626-CD44-B68A-4E03BE2CD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AE0FB5-5530-E3D8-E720-27BCDD5AD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1B3F-5DB5-4716-98C6-6D5158A11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2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CE7EF-DA07-08B6-6669-D05DA893A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427893-C465-1082-A955-C8597E4FB0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4C9C13-8C80-C724-C6ED-F6CCD103E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F24F77-7620-67EC-3B95-F117703DE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AEB9F-7552-46C0-9089-1026F42020EE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4589ED-00FF-F6F0-D192-B9281F2C9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46FC3-277F-7DF2-BCA4-5CAADFEF5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1B3F-5DB5-4716-98C6-6D5158A11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33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AD4707-181A-A127-C417-DACEED1A1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A4F19-2AC9-2D7E-D3DF-FABD46772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D0D7F-6255-283F-994B-4722D53838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3AEB9F-7552-46C0-9089-1026F42020EE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B4EA7-3F9A-3962-1DEC-C4548DC0DB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EF889-2019-A943-30A7-131110D4B7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AA1B3F-5DB5-4716-98C6-6D5158A11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53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EED75-32B1-071F-3E86-55E144C897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Mix Match and Beyond! – Effectiveness of SSL over the years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B2D9D9-933C-AE16-A54A-FEDA9A035E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Abbaas Alif Mohamed Nishar</a:t>
            </a:r>
          </a:p>
        </p:txBody>
      </p:sp>
    </p:spTree>
    <p:extLst>
      <p:ext uri="{BB962C8B-B14F-4D97-AF65-F5344CB8AC3E}">
        <p14:creationId xmlns:p14="http://schemas.microsoft.com/office/powerpoint/2010/main" val="617031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072EC-6433-C1ED-494F-ED68A9653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Tensorboard</a:t>
            </a:r>
            <a:r>
              <a:rPr lang="en-US" dirty="0"/>
              <a:t> and Questions</a:t>
            </a:r>
          </a:p>
        </p:txBody>
      </p:sp>
    </p:spTree>
    <p:extLst>
      <p:ext uri="{BB962C8B-B14F-4D97-AF65-F5344CB8AC3E}">
        <p14:creationId xmlns:p14="http://schemas.microsoft.com/office/powerpoint/2010/main" val="1622537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3717313B-FA15-4EB5-8BE8-4435B6985EF9}"/>
              </a:ext>
            </a:extLst>
          </p:cNvPr>
          <p:cNvSpPr/>
          <p:nvPr/>
        </p:nvSpPr>
        <p:spPr>
          <a:xfrm>
            <a:off x="4270268" y="1581789"/>
            <a:ext cx="3651463" cy="3694422"/>
          </a:xfrm>
          <a:prstGeom prst="ellipse">
            <a:avLst/>
          </a:prstGeom>
          <a:gradFill flip="none" rotWithShape="1">
            <a:gsLst>
              <a:gs pos="0">
                <a:srgbClr val="F0F8FD">
                  <a:alpha val="0"/>
                </a:srgbClr>
              </a:gs>
              <a:gs pos="51726">
                <a:schemeClr val="accent5">
                  <a:lumMod val="60000"/>
                  <a:lumOff val="40000"/>
                </a:schemeClr>
              </a:gs>
              <a:gs pos="74000">
                <a:schemeClr val="accent5">
                  <a:lumMod val="7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7EC35-82EF-90D6-E458-565049CCB061}"/>
              </a:ext>
            </a:extLst>
          </p:cNvPr>
          <p:cNvSpPr txBox="1"/>
          <p:nvPr/>
        </p:nvSpPr>
        <p:spPr>
          <a:xfrm>
            <a:off x="5288995" y="2200591"/>
            <a:ext cx="1614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Unlabeled Data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366086C-5350-82D8-C4E3-27B206F4B0CD}"/>
              </a:ext>
            </a:extLst>
          </p:cNvPr>
          <p:cNvSpPr/>
          <p:nvPr/>
        </p:nvSpPr>
        <p:spPr>
          <a:xfrm>
            <a:off x="5813701" y="3116666"/>
            <a:ext cx="564596" cy="54004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1247DE-C965-397A-A9D6-9C70CB5F6436}"/>
              </a:ext>
            </a:extLst>
          </p:cNvPr>
          <p:cNvSpPr txBox="1"/>
          <p:nvPr/>
        </p:nvSpPr>
        <p:spPr>
          <a:xfrm>
            <a:off x="6378297" y="3155857"/>
            <a:ext cx="895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Labeled data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6F2B9-8D1F-5FD3-5B47-391C201AB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 Supervised Learning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4FF0958-29A1-BC8D-6326-706978543B36}"/>
              </a:ext>
            </a:extLst>
          </p:cNvPr>
          <p:cNvSpPr/>
          <p:nvPr/>
        </p:nvSpPr>
        <p:spPr>
          <a:xfrm>
            <a:off x="4270268" y="1581789"/>
            <a:ext cx="3651463" cy="369442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45969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4" grpId="0" animBg="1"/>
      <p:bldP spid="7" grpId="0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-up of a web page&#10;&#10;Description automatically generated">
            <a:extLst>
              <a:ext uri="{FF2B5EF4-FFF2-40B4-BE49-F238E27FC236}">
                <a16:creationId xmlns:a16="http://schemas.microsoft.com/office/drawing/2014/main" id="{D0E3AB23-A661-EF71-E0A7-CC02883513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954" y="-1535"/>
            <a:ext cx="9146046" cy="685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740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-up of a web page&#10;&#10;Description automatically generated">
            <a:extLst>
              <a:ext uri="{FF2B5EF4-FFF2-40B4-BE49-F238E27FC236}">
                <a16:creationId xmlns:a16="http://schemas.microsoft.com/office/drawing/2014/main" id="{D0E3AB23-A661-EF71-E0A7-CC0288351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94" t="17056" r="23675" b="46656"/>
          <a:stretch/>
        </p:blipFill>
        <p:spPr>
          <a:xfrm>
            <a:off x="1354883" y="0"/>
            <a:ext cx="94822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372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8D41CF8-5232-42BC-8D05-AFEDE2153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1256"/>
            <a:ext cx="12192000" cy="6869256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8BDDF3-4AD7-5F6F-DD75-C9331375F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FixMatch</a:t>
            </a:r>
            <a:endParaRPr lang="en-US" dirty="0"/>
          </a:p>
        </p:txBody>
      </p:sp>
      <p:sp>
        <p:nvSpPr>
          <p:cNvPr id="11" name="Rounded Rectangle 5">
            <a:extLst>
              <a:ext uri="{FF2B5EF4-FFF2-40B4-BE49-F238E27FC236}">
                <a16:creationId xmlns:a16="http://schemas.microsoft.com/office/drawing/2014/main" id="{49237091-E62C-4878-AA4C-0B9995ADB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iagram of a horse&#10;&#10;Description automatically generated">
            <a:extLst>
              <a:ext uri="{FF2B5EF4-FFF2-40B4-BE49-F238E27FC236}">
                <a16:creationId xmlns:a16="http://schemas.microsoft.com/office/drawing/2014/main" id="{7613F53C-4555-D328-DA82-AC683AB38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148" y="2149222"/>
            <a:ext cx="9793703" cy="3721608"/>
          </a:xfrm>
          <a:prstGeom prst="rect">
            <a:avLst/>
          </a:prstGeom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2F5546-5A44-45C1-A49C-7D326A1BB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1972" y="1883802"/>
            <a:ext cx="4235668" cy="990651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7875AA20-783E-30C0-3446-53F4F03644B6}"/>
              </a:ext>
            </a:extLst>
          </p:cNvPr>
          <p:cNvSpPr/>
          <p:nvPr/>
        </p:nvSpPr>
        <p:spPr>
          <a:xfrm>
            <a:off x="8202100" y="2310063"/>
            <a:ext cx="165004" cy="2268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98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4BE41B38-E0CA-1FA3-CED5-888F7AC89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728" y="4525170"/>
            <a:ext cx="6617040" cy="9588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676508-C897-4163-10C9-8E2253B7E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468"/>
            <a:ext cx="10515600" cy="1325563"/>
          </a:xfrm>
        </p:spPr>
        <p:txBody>
          <a:bodyPr/>
          <a:lstStyle/>
          <a:p>
            <a:r>
              <a:rPr lang="en-US" dirty="0"/>
              <a:t>Self Adaptive Thresholding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DD813A-7ECD-DF85-362A-182C8FEAD2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231" y="992939"/>
            <a:ext cx="6807550" cy="10668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618E22-4A43-D7A8-D2F3-8B1C10A98D3F}"/>
              </a:ext>
            </a:extLst>
          </p:cNvPr>
          <p:cNvSpPr txBox="1"/>
          <p:nvPr/>
        </p:nvSpPr>
        <p:spPr>
          <a:xfrm>
            <a:off x="7462486" y="1276478"/>
            <a:ext cx="389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Threshold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B1F8A3-1A17-EE10-2D34-7EE121CEF4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222" y="1977264"/>
            <a:ext cx="7074264" cy="9970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2E0D8B-8ABC-5A87-A85D-FB8915FBEE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2400" y="2956451"/>
            <a:ext cx="3086259" cy="3492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9109005-B0E9-A60E-D45E-12ACAE784DCC}"/>
              </a:ext>
            </a:extLst>
          </p:cNvPr>
          <p:cNvSpPr txBox="1"/>
          <p:nvPr/>
        </p:nvSpPr>
        <p:spPr>
          <a:xfrm>
            <a:off x="7462486" y="2476861"/>
            <a:ext cx="389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 Threshold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C53F30B-D485-2007-8B46-D74CAEB35C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2894" y="3429000"/>
            <a:ext cx="6312224" cy="82554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651932F-694B-18BD-813B-483AF26C474C}"/>
              </a:ext>
            </a:extLst>
          </p:cNvPr>
          <p:cNvSpPr txBox="1"/>
          <p:nvPr/>
        </p:nvSpPr>
        <p:spPr>
          <a:xfrm>
            <a:off x="7462486" y="3657105"/>
            <a:ext cx="389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Self Adaptive Threshold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57C59F5-903E-3732-918F-E11A2BDC24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9728" y="4525170"/>
            <a:ext cx="4235668" cy="99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40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FDDB1-FA5E-FE79-6F29-E404AB6E8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Self Adaptive Fairness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27A1EB-F021-F467-3B42-D45AEC646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321" y="915947"/>
            <a:ext cx="6197919" cy="15685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D9C1F8-6BF0-B71A-E229-9BEEE6252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180" y="2582851"/>
            <a:ext cx="3676839" cy="4635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1E8EE7-7CC3-56F2-63C4-441C3245B6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966983"/>
            <a:ext cx="5740695" cy="84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476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CE9C9-8CFA-15EB-B0AD-A80F39AA9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Loss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65406A-2D6A-6067-A669-006EE6311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8426"/>
            <a:ext cx="2959252" cy="44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972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DEBAB-28F6-7F07-B08C-552343ED6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Modifications for Improvement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A80AB20-D356-2EA4-6986-1B7DB9171114}"/>
              </a:ext>
            </a:extLst>
          </p:cNvPr>
          <p:cNvSpPr/>
          <p:nvPr/>
        </p:nvSpPr>
        <p:spPr>
          <a:xfrm>
            <a:off x="773251" y="945085"/>
            <a:ext cx="3228016" cy="5615274"/>
          </a:xfrm>
          <a:prstGeom prst="roundRect">
            <a:avLst/>
          </a:prstGeom>
          <a:noFill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u="sng" dirty="0">
                <a:solidFill>
                  <a:schemeClr val="tx1"/>
                </a:solidFill>
              </a:rPr>
              <a:t>Modification1: 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Labeled loss: </a:t>
            </a:r>
            <a:r>
              <a:rPr lang="en-US" sz="1400" dirty="0">
                <a:solidFill>
                  <a:schemeClr val="tx1"/>
                </a:solidFill>
              </a:rPr>
              <a:t>added label smoothing parameter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b="1" dirty="0">
                <a:solidFill>
                  <a:schemeClr val="tx1"/>
                </a:solidFill>
              </a:rPr>
              <a:t>Consistency Loss: </a:t>
            </a:r>
            <a:r>
              <a:rPr lang="en-US" sz="1200" b="1" dirty="0">
                <a:solidFill>
                  <a:schemeClr val="tx1"/>
                </a:solidFill>
              </a:rPr>
              <a:t>Enhanced Mask usage: </a:t>
            </a:r>
            <a:r>
              <a:rPr lang="en-US" sz="1200" dirty="0">
                <a:solidFill>
                  <a:schemeClr val="tx1"/>
                </a:solidFill>
              </a:rPr>
              <a:t>used SoftMax weights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200" b="1" dirty="0">
                <a:solidFill>
                  <a:schemeClr val="tx1"/>
                </a:solidFill>
              </a:rPr>
              <a:t>Consistency Loss: </a:t>
            </a:r>
            <a:r>
              <a:rPr lang="en-US" sz="1200" dirty="0">
                <a:solidFill>
                  <a:schemeClr val="tx1"/>
                </a:solidFill>
              </a:rPr>
              <a:t>make the logits smoother (worst idea ever!!!) (</a:t>
            </a:r>
            <a:r>
              <a:rPr lang="en-US" sz="1200" dirty="0">
                <a:solidFill>
                  <a:srgbClr val="FF0000"/>
                </a:solidFill>
              </a:rPr>
              <a:t>I was not sure what I was thinking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200" b="1" dirty="0">
                <a:solidFill>
                  <a:schemeClr val="tx1"/>
                </a:solidFill>
              </a:rPr>
              <a:t>L2 regularization: </a:t>
            </a:r>
            <a:r>
              <a:rPr lang="en-US" sz="1200" dirty="0">
                <a:solidFill>
                  <a:schemeClr val="tx1"/>
                </a:solidFill>
              </a:rPr>
              <a:t>Not bad! Prevents overfitting 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400" b="1" dirty="0">
                <a:solidFill>
                  <a:schemeClr val="tx1"/>
                </a:solidFill>
              </a:rPr>
              <a:t>SAF loss: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Self Entropy: </a:t>
            </a:r>
            <a:r>
              <a:rPr lang="en-US" sz="1200" dirty="0">
                <a:solidFill>
                  <a:schemeClr val="tx1"/>
                </a:solidFill>
              </a:rPr>
              <a:t>calculate entropy of predicted probabilities for diversity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KL divergence: </a:t>
            </a:r>
            <a:r>
              <a:rPr lang="en-US" sz="1200" dirty="0">
                <a:solidFill>
                  <a:schemeClr val="tx1"/>
                </a:solidFill>
              </a:rPr>
              <a:t>for additional </a:t>
            </a:r>
            <a:r>
              <a:rPr lang="en-US" sz="1200" dirty="0" err="1">
                <a:solidFill>
                  <a:schemeClr val="tx1"/>
                </a:solidFill>
              </a:rPr>
              <a:t>regualization</a:t>
            </a:r>
            <a:r>
              <a:rPr lang="en-US" sz="1200" dirty="0">
                <a:solidFill>
                  <a:schemeClr val="tx1"/>
                </a:solidFill>
              </a:rPr>
              <a:t>.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400" b="1" dirty="0">
                <a:solidFill>
                  <a:schemeClr val="tx1"/>
                </a:solidFill>
              </a:rPr>
              <a:t>SAT loss: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Temperature to logits: </a:t>
            </a:r>
            <a:r>
              <a:rPr lang="en-US" sz="1200" dirty="0">
                <a:solidFill>
                  <a:schemeClr val="tx1"/>
                </a:solidFill>
              </a:rPr>
              <a:t>added temperature for regularization.</a:t>
            </a: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1200" b="1" dirty="0">
                <a:solidFill>
                  <a:schemeClr val="tx1"/>
                </a:solidFill>
              </a:rPr>
              <a:t>Diversity Loss:</a:t>
            </a:r>
          </a:p>
          <a:p>
            <a:r>
              <a:rPr lang="en-US" sz="1200" dirty="0">
                <a:solidFill>
                  <a:schemeClr val="tx1"/>
                </a:solidFill>
              </a:rPr>
              <a:t>mean(sum(</a:t>
            </a:r>
            <a:r>
              <a:rPr lang="en-US" sz="1200" dirty="0" err="1">
                <a:solidFill>
                  <a:schemeClr val="tx1"/>
                </a:solidFill>
              </a:rPr>
              <a:t>softmax</a:t>
            </a:r>
            <a:r>
              <a:rPr lang="en-US" sz="1200" dirty="0">
                <a:solidFill>
                  <a:schemeClr val="tx1"/>
                </a:solidFill>
              </a:rPr>
              <a:t>(logits)*</a:t>
            </a:r>
            <a:r>
              <a:rPr lang="en-US" sz="1200" dirty="0" err="1">
                <a:solidFill>
                  <a:schemeClr val="tx1"/>
                </a:solidFill>
              </a:rPr>
              <a:t>logsoftmax</a:t>
            </a:r>
            <a:r>
              <a:rPr lang="en-US" sz="1200" dirty="0">
                <a:solidFill>
                  <a:schemeClr val="tx1"/>
                </a:solidFill>
              </a:rPr>
              <a:t>(logits))</a:t>
            </a:r>
            <a:endParaRPr lang="en-US" sz="1200" b="1" dirty="0">
              <a:solidFill>
                <a:schemeClr val="tx1"/>
              </a:solidFill>
            </a:endParaRPr>
          </a:p>
          <a:p>
            <a:endParaRPr lang="en-US" sz="1200" b="1" dirty="0">
              <a:solidFill>
                <a:srgbClr val="FF0000"/>
              </a:solidFill>
            </a:endParaRPr>
          </a:p>
          <a:p>
            <a:r>
              <a:rPr lang="en-US" sz="1200" b="1" dirty="0">
                <a:solidFill>
                  <a:srgbClr val="FF0000"/>
                </a:solidFill>
              </a:rPr>
              <a:t>Worst Idea ever!!! Completely performed bad from original</a:t>
            </a:r>
          </a:p>
          <a:p>
            <a:r>
              <a:rPr lang="en-US" sz="1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9C19363-CC04-7270-DF3A-79E20065A321}"/>
              </a:ext>
            </a:extLst>
          </p:cNvPr>
          <p:cNvSpPr/>
          <p:nvPr/>
        </p:nvSpPr>
        <p:spPr>
          <a:xfrm>
            <a:off x="4325501" y="945085"/>
            <a:ext cx="3228016" cy="5615274"/>
          </a:xfrm>
          <a:prstGeom prst="roundRect">
            <a:avLst/>
          </a:prstGeom>
          <a:noFill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u="sng" dirty="0">
                <a:solidFill>
                  <a:schemeClr val="tx1"/>
                </a:solidFill>
              </a:rPr>
              <a:t>Modification 2: 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Labeled loss: </a:t>
            </a:r>
            <a:r>
              <a:rPr lang="en-US" sz="1600" dirty="0">
                <a:solidFill>
                  <a:schemeClr val="tx1"/>
                </a:solidFill>
              </a:rPr>
              <a:t>as original removed label smoothing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Consistency Loss: 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L2 regularization: </a:t>
            </a:r>
            <a:r>
              <a:rPr lang="en-US" sz="1400" dirty="0">
                <a:solidFill>
                  <a:schemeClr val="tx1"/>
                </a:solidFill>
              </a:rPr>
              <a:t>Not bad! Prevents overfitting 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SAF loss: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Self Entropy: </a:t>
            </a:r>
            <a:r>
              <a:rPr lang="en-US" sz="1400" dirty="0">
                <a:solidFill>
                  <a:schemeClr val="tx1"/>
                </a:solidFill>
              </a:rPr>
              <a:t>calculate entropy of predicted probabilities for diversity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KL divergence: </a:t>
            </a:r>
            <a:r>
              <a:rPr lang="en-US" sz="1400" dirty="0">
                <a:solidFill>
                  <a:schemeClr val="tx1"/>
                </a:solidFill>
              </a:rPr>
              <a:t>for additional </a:t>
            </a:r>
            <a:r>
              <a:rPr lang="en-US" sz="1400" dirty="0" err="1">
                <a:solidFill>
                  <a:schemeClr val="tx1"/>
                </a:solidFill>
              </a:rPr>
              <a:t>regualization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SAT loss:</a:t>
            </a:r>
          </a:p>
          <a:p>
            <a:endParaRPr lang="en-US" sz="1400" b="1" dirty="0">
              <a:solidFill>
                <a:schemeClr val="tx1"/>
              </a:solidFill>
            </a:endParaRPr>
          </a:p>
          <a:p>
            <a:r>
              <a:rPr lang="en-US" sz="1400" b="1" dirty="0">
                <a:solidFill>
                  <a:schemeClr val="tx1"/>
                </a:solidFill>
              </a:rPr>
              <a:t>Diversity Loss:</a:t>
            </a:r>
          </a:p>
          <a:p>
            <a:r>
              <a:rPr lang="en-US" sz="1400" dirty="0">
                <a:solidFill>
                  <a:schemeClr val="tx1"/>
                </a:solidFill>
              </a:rPr>
              <a:t>mean(sum(</a:t>
            </a:r>
            <a:r>
              <a:rPr lang="en-US" sz="1400" dirty="0" err="1">
                <a:solidFill>
                  <a:schemeClr val="tx1"/>
                </a:solidFill>
              </a:rPr>
              <a:t>softmax</a:t>
            </a:r>
            <a:r>
              <a:rPr lang="en-US" sz="1400" dirty="0">
                <a:solidFill>
                  <a:schemeClr val="tx1"/>
                </a:solidFill>
              </a:rPr>
              <a:t>(logits)*</a:t>
            </a:r>
            <a:r>
              <a:rPr lang="en-US" sz="1400" dirty="0" err="1">
                <a:solidFill>
                  <a:schemeClr val="tx1"/>
                </a:solidFill>
              </a:rPr>
              <a:t>logsoftmax</a:t>
            </a:r>
            <a:r>
              <a:rPr lang="en-US" sz="1400" dirty="0">
                <a:solidFill>
                  <a:schemeClr val="tx1"/>
                </a:solidFill>
              </a:rPr>
              <a:t>(logits))</a:t>
            </a:r>
            <a:endParaRPr lang="en-US" sz="1400" b="1" dirty="0">
              <a:solidFill>
                <a:schemeClr val="tx1"/>
              </a:solidFill>
            </a:endParaRPr>
          </a:p>
          <a:p>
            <a:endParaRPr lang="en-US" sz="1400" b="1" dirty="0">
              <a:solidFill>
                <a:srgbClr val="FF0000"/>
              </a:solidFill>
            </a:endParaRPr>
          </a:p>
          <a:p>
            <a:r>
              <a:rPr lang="en-US" sz="1400" b="1" dirty="0">
                <a:solidFill>
                  <a:srgbClr val="FF0000"/>
                </a:solidFill>
              </a:rPr>
              <a:t>Performed better but still didn’t surpass original technique.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39076BC-4248-9E76-AB98-543DD05145C8}"/>
              </a:ext>
            </a:extLst>
          </p:cNvPr>
          <p:cNvSpPr/>
          <p:nvPr/>
        </p:nvSpPr>
        <p:spPr>
          <a:xfrm>
            <a:off x="7877751" y="945085"/>
            <a:ext cx="3228016" cy="5615274"/>
          </a:xfrm>
          <a:prstGeom prst="roundRect">
            <a:avLst/>
          </a:prstGeom>
          <a:noFill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u="sng" dirty="0">
                <a:solidFill>
                  <a:schemeClr val="tx1"/>
                </a:solidFill>
              </a:rPr>
              <a:t>Modification 3: 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Labeled loss:</a:t>
            </a:r>
            <a:r>
              <a:rPr lang="en-US" sz="1600" dirty="0">
                <a:solidFill>
                  <a:schemeClr val="tx1"/>
                </a:solidFill>
              </a:rPr>
              <a:t> as original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Consistency Loss: </a:t>
            </a:r>
          </a:p>
          <a:p>
            <a:r>
              <a:rPr lang="en-US" sz="1400" dirty="0">
                <a:solidFill>
                  <a:schemeClr val="tx1"/>
                </a:solidFill>
              </a:rPr>
              <a:t>As original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SAF loss:</a:t>
            </a:r>
          </a:p>
          <a:p>
            <a:r>
              <a:rPr lang="en-US" sz="1400" dirty="0">
                <a:solidFill>
                  <a:schemeClr val="tx1"/>
                </a:solidFill>
              </a:rPr>
              <a:t>As original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SAT loss: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Added an attention layer for samples: </a:t>
            </a:r>
            <a:r>
              <a:rPr lang="en-US" sz="1400" dirty="0">
                <a:solidFill>
                  <a:schemeClr val="tx1"/>
                </a:solidFill>
              </a:rPr>
              <a:t>A single attention layer that will look for important samples to focus on and boost their logits, hence altering global temperatures.</a:t>
            </a:r>
          </a:p>
          <a:p>
            <a:endParaRPr lang="en-US" sz="1400" b="1" dirty="0">
              <a:solidFill>
                <a:schemeClr val="tx1"/>
              </a:solidFill>
            </a:endParaRPr>
          </a:p>
          <a:p>
            <a:r>
              <a:rPr lang="en-US" sz="1400" b="1" dirty="0">
                <a:solidFill>
                  <a:srgbClr val="FF0000"/>
                </a:solidFill>
              </a:rPr>
              <a:t>Performed better than Mod 1 and Outperformed Mod2 until a point and then saturated. Root cause the Attention layer did not let the global temperature go up causing sub optimal performance.</a:t>
            </a:r>
          </a:p>
          <a:p>
            <a:endParaRPr 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635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376</Words>
  <Application>Microsoft Office PowerPoint</Application>
  <PresentationFormat>Widescreen</PresentationFormat>
  <Paragraphs>66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Mix Match and Beyond! – Effectiveness of SSL over the years</vt:lpstr>
      <vt:lpstr>Semi Supervised Learning</vt:lpstr>
      <vt:lpstr>PowerPoint Presentation</vt:lpstr>
      <vt:lpstr>PowerPoint Presentation</vt:lpstr>
      <vt:lpstr>FixMatch</vt:lpstr>
      <vt:lpstr>Self Adaptive Thresholding </vt:lpstr>
      <vt:lpstr>Self Adaptive Fairness</vt:lpstr>
      <vt:lpstr>Complete Loss</vt:lpstr>
      <vt:lpstr>Modifications for Improvement</vt:lpstr>
      <vt:lpstr>Tensorboard and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Mix Match and Beyond! – Effectiveness of SSL over the years</dc:title>
  <dc:creator>Abbaas Alif M N</dc:creator>
  <cp:lastModifiedBy>Abbaas Alif M N</cp:lastModifiedBy>
  <cp:revision>1</cp:revision>
  <dcterms:created xsi:type="dcterms:W3CDTF">2024-04-16T00:30:25Z</dcterms:created>
  <dcterms:modified xsi:type="dcterms:W3CDTF">2024-04-16T06:23:48Z</dcterms:modified>
</cp:coreProperties>
</file>