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ubik Medium"/>
      <p:regular r:id="rId22"/>
      <p:bold r:id="rId23"/>
      <p:italic r:id="rId24"/>
      <p:boldItalic r:id="rId25"/>
    </p:embeddedFont>
    <p:embeddedFont>
      <p:font typeface="Roboto Thin"/>
      <p:regular r:id="rId26"/>
      <p:bold r:id="rId27"/>
      <p:italic r:id="rId28"/>
      <p:boldItalic r:id="rId29"/>
    </p:embeddedFont>
    <p:embeddedFont>
      <p:font typeface="Oswald Medium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Abel"/>
      <p:regular r:id="rId40"/>
    </p:embeddedFont>
    <p:embeddedFont>
      <p:font typeface="Averag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34FD1F-1D62-4A0B-A3B1-1FF12BFCB486}">
  <a:tblStyle styleId="{A834FD1F-1D62-4A0B-A3B1-1FF12BFCB4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bel-regular.fntdata"/><Relationship Id="rId20" Type="http://schemas.openxmlformats.org/officeDocument/2006/relationships/slide" Target="slides/slide13.xml"/><Relationship Id="rId41" Type="http://schemas.openxmlformats.org/officeDocument/2006/relationships/font" Target="fonts/Average-regular.fntdata"/><Relationship Id="rId22" Type="http://schemas.openxmlformats.org/officeDocument/2006/relationships/font" Target="fonts/RubikMedium-regular.fntdata"/><Relationship Id="rId21" Type="http://schemas.openxmlformats.org/officeDocument/2006/relationships/slide" Target="slides/slide14.xml"/><Relationship Id="rId24" Type="http://schemas.openxmlformats.org/officeDocument/2006/relationships/font" Target="fonts/RubikMedium-italic.fntdata"/><Relationship Id="rId23" Type="http://schemas.openxmlformats.org/officeDocument/2006/relationships/font" Target="fonts/Rubik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Thin-regular.fntdata"/><Relationship Id="rId25" Type="http://schemas.openxmlformats.org/officeDocument/2006/relationships/font" Target="fonts/RubikMedium-boldItalic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Thin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Medium-bold.fntdata"/><Relationship Id="rId30" Type="http://schemas.openxmlformats.org/officeDocument/2006/relationships/font" Target="fonts/OswaldMedium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Montserrat-bold.fntdata"/><Relationship Id="rId14" Type="http://schemas.openxmlformats.org/officeDocument/2006/relationships/slide" Target="slides/slide7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0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9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a3f564e7_2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09a3f564e7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9a3f564e7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9a3f564e7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9a3f564e7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09a3f564e7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a3f564e7_2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09a3f564e7_2_4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9a3f564e7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g109a3f564e7_2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9a3f564e7_2_4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09a3f564e7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9a3f564e7_2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09a3f564e7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9a3f564e7_2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09a3f564e7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9a3f56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9a3f56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9a3f564e7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9a3f564e7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9a3f564e7_2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09a3f564e7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9a3f564e7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9a3f564e7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9a3f564e7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9a3f564e7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9a3f564e7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9a3f564e7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56" name="Google Shape;56;p1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3157403" y="-2327775"/>
            <a:ext cx="14457596" cy="9492188"/>
            <a:chOff x="-3157403" y="-2327775"/>
            <a:chExt cx="14457596" cy="9492188"/>
          </a:xfrm>
        </p:grpSpPr>
        <p:sp>
          <p:nvSpPr>
            <p:cNvPr id="68" name="Google Shape;68;p1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6" name="Google Shape;76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98" name="Google Shape;98;p17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7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7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7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7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17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7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17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7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7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7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7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17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17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8"/>
          <p:cNvGrpSpPr/>
          <p:nvPr/>
        </p:nvGrpSpPr>
        <p:grpSpPr>
          <a:xfrm>
            <a:off x="-2027979" y="-2596319"/>
            <a:ext cx="14549688" cy="10668394"/>
            <a:chOff x="-2027979" y="-2596319"/>
            <a:chExt cx="14549688" cy="10668394"/>
          </a:xfrm>
        </p:grpSpPr>
        <p:grpSp>
          <p:nvGrpSpPr>
            <p:cNvPr id="127" name="Google Shape;127;p18"/>
            <p:cNvGrpSpPr/>
            <p:nvPr/>
          </p:nvGrpSpPr>
          <p:grpSpPr>
            <a:xfrm rot="2219984">
              <a:off x="-1194690" y="3296804"/>
              <a:ext cx="3796560" cy="4039571"/>
              <a:chOff x="7558302" y="3163859"/>
              <a:chExt cx="3072637" cy="3269312"/>
            </a:xfrm>
          </p:grpSpPr>
          <p:sp>
            <p:nvSpPr>
              <p:cNvPr id="128" name="Google Shape;128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8"/>
            <p:cNvGrpSpPr/>
            <p:nvPr/>
          </p:nvGrpSpPr>
          <p:grpSpPr>
            <a:xfrm rot="2219984">
              <a:off x="7891860" y="-1860620"/>
              <a:ext cx="3796560" cy="4039571"/>
              <a:chOff x="7558302" y="3163859"/>
              <a:chExt cx="3072637" cy="3269312"/>
            </a:xfrm>
          </p:grpSpPr>
          <p:sp>
            <p:nvSpPr>
              <p:cNvPr id="132" name="Google Shape;132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8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18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9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144" name="Google Shape;144;p19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9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19"/>
          <p:cNvSpPr txBox="1"/>
          <p:nvPr>
            <p:ph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0"/>
          <p:cNvGrpSpPr/>
          <p:nvPr/>
        </p:nvGrpSpPr>
        <p:grpSpPr>
          <a:xfrm>
            <a:off x="-2605604" y="-2596319"/>
            <a:ext cx="13108099" cy="11195355"/>
            <a:chOff x="-2605604" y="-2596319"/>
            <a:chExt cx="13108099" cy="11195355"/>
          </a:xfrm>
        </p:grpSpPr>
        <p:sp>
          <p:nvSpPr>
            <p:cNvPr id="155" name="Google Shape;155;p20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20"/>
            <p:cNvGrpSpPr/>
            <p:nvPr/>
          </p:nvGrpSpPr>
          <p:grpSpPr>
            <a:xfrm rot="375330">
              <a:off x="5113665" y="3499604"/>
              <a:ext cx="5140786" cy="4833747"/>
              <a:chOff x="8101026" y="3219567"/>
              <a:chExt cx="3887248" cy="3655079"/>
            </a:xfrm>
          </p:grpSpPr>
          <p:sp>
            <p:nvSpPr>
              <p:cNvPr id="157" name="Google Shape;157;p20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0"/>
            <p:cNvGrpSpPr/>
            <p:nvPr/>
          </p:nvGrpSpPr>
          <p:grpSpPr>
            <a:xfrm rot="2219984">
              <a:off x="-1772315" y="-1860620"/>
              <a:ext cx="3796560" cy="4039571"/>
              <a:chOff x="7558302" y="3163859"/>
              <a:chExt cx="3072637" cy="3269312"/>
            </a:xfrm>
          </p:grpSpPr>
          <p:sp>
            <p:nvSpPr>
              <p:cNvPr id="160" name="Google Shape;160;p20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 flipH="1" rot="10800000">
            <a:off x="-3157403" y="-2327777"/>
            <a:ext cx="14457596" cy="9492188"/>
            <a:chOff x="-3157403" y="-2327775"/>
            <a:chExt cx="14457596" cy="9492188"/>
          </a:xfrm>
        </p:grpSpPr>
        <p:sp>
          <p:nvSpPr>
            <p:cNvPr id="167" name="Google Shape;167;p21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2"/>
          <p:cNvGrpSpPr/>
          <p:nvPr/>
        </p:nvGrpSpPr>
        <p:grpSpPr>
          <a:xfrm>
            <a:off x="-1440508" y="-1153724"/>
            <a:ext cx="13405962" cy="9754155"/>
            <a:chOff x="-1440508" y="-1153724"/>
            <a:chExt cx="13405962" cy="9754155"/>
          </a:xfrm>
        </p:grpSpPr>
        <p:sp>
          <p:nvSpPr>
            <p:cNvPr id="180" name="Google Shape;180;p22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-1645548" y="-2015865"/>
            <a:ext cx="14188757" cy="10087940"/>
            <a:chOff x="-1645548" y="-2015865"/>
            <a:chExt cx="14188757" cy="10087940"/>
          </a:xfrm>
        </p:grpSpPr>
        <p:grpSp>
          <p:nvGrpSpPr>
            <p:cNvPr id="189" name="Google Shape;189;p23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190" name="Google Shape;190;p23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23"/>
            <p:cNvGrpSpPr/>
            <p:nvPr/>
          </p:nvGrpSpPr>
          <p:grpSpPr>
            <a:xfrm rot="2219984">
              <a:off x="7913360" y="3296804"/>
              <a:ext cx="3796560" cy="4039571"/>
              <a:chOff x="7558302" y="3163859"/>
              <a:chExt cx="3072637" cy="3269312"/>
            </a:xfrm>
          </p:grpSpPr>
          <p:sp>
            <p:nvSpPr>
              <p:cNvPr id="197" name="Google Shape;197;p23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4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204" name="Google Shape;204;p24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4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5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216" name="Google Shape;216;p25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226" name="Google Shape;226;p26"/>
          <p:cNvGrpSpPr/>
          <p:nvPr/>
        </p:nvGrpSpPr>
        <p:grpSpPr>
          <a:xfrm>
            <a:off x="-2875649" y="-4743981"/>
            <a:ext cx="15551676" cy="13379483"/>
            <a:chOff x="-2875649" y="-4743981"/>
            <a:chExt cx="15551676" cy="13379483"/>
          </a:xfrm>
        </p:grpSpPr>
        <p:grpSp>
          <p:nvGrpSpPr>
            <p:cNvPr id="227" name="Google Shape;227;p26"/>
            <p:cNvGrpSpPr/>
            <p:nvPr/>
          </p:nvGrpSpPr>
          <p:grpSpPr>
            <a:xfrm>
              <a:off x="5914476" y="1761269"/>
              <a:ext cx="6761551" cy="6874233"/>
              <a:chOff x="5663051" y="1538594"/>
              <a:chExt cx="6761551" cy="6874233"/>
            </a:xfrm>
          </p:grpSpPr>
          <p:sp>
            <p:nvSpPr>
              <p:cNvPr id="228" name="Google Shape;228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>
              <a:off x="-2875649" y="-4743981"/>
              <a:ext cx="6761551" cy="6874233"/>
              <a:chOff x="5663051" y="1538594"/>
              <a:chExt cx="6761551" cy="6874233"/>
            </a:xfrm>
          </p:grpSpPr>
          <p:sp>
            <p:nvSpPr>
              <p:cNvPr id="232" name="Google Shape;232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237" name="Google Shape;237;p2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7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29"/>
          <p:cNvGrpSpPr/>
          <p:nvPr/>
        </p:nvGrpSpPr>
        <p:grpSpPr>
          <a:xfrm>
            <a:off x="6905484" y="3227563"/>
            <a:ext cx="4423512" cy="4265956"/>
            <a:chOff x="6905484" y="3227563"/>
            <a:chExt cx="4423512" cy="4265956"/>
          </a:xfrm>
        </p:grpSpPr>
        <p:sp>
          <p:nvSpPr>
            <p:cNvPr id="251" name="Google Shape;251;p29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0"/>
          <p:cNvGrpSpPr/>
          <p:nvPr/>
        </p:nvGrpSpPr>
        <p:grpSpPr>
          <a:xfrm>
            <a:off x="-3621962" y="-1003613"/>
            <a:ext cx="14748864" cy="9515697"/>
            <a:chOff x="-3621962" y="-1003613"/>
            <a:chExt cx="14748864" cy="9515697"/>
          </a:xfrm>
        </p:grpSpPr>
        <p:sp>
          <p:nvSpPr>
            <p:cNvPr id="258" name="Google Shape;258;p3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30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30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8" name="Google Shape;268;p30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30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30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30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30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75" name="Google Shape;275;p31"/>
          <p:cNvGrpSpPr/>
          <p:nvPr/>
        </p:nvGrpSpPr>
        <p:grpSpPr>
          <a:xfrm flipH="1">
            <a:off x="-1967333" y="-2924127"/>
            <a:ext cx="5436706" cy="5991673"/>
            <a:chOff x="5129250" y="-2537327"/>
            <a:chExt cx="5436706" cy="5991673"/>
          </a:xfrm>
        </p:grpSpPr>
        <p:sp>
          <p:nvSpPr>
            <p:cNvPr id="276" name="Google Shape;276;p31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31"/>
          <p:cNvGrpSpPr/>
          <p:nvPr/>
        </p:nvGrpSpPr>
        <p:grpSpPr>
          <a:xfrm flipH="1">
            <a:off x="3951018" y="2219348"/>
            <a:ext cx="5773512" cy="5606870"/>
            <a:chOff x="-2896958" y="1534023"/>
            <a:chExt cx="5773512" cy="5606870"/>
          </a:xfrm>
        </p:grpSpPr>
        <p:sp>
          <p:nvSpPr>
            <p:cNvPr id="280" name="Google Shape;280;p31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31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86" name="Google Shape;286;p32"/>
          <p:cNvGrpSpPr/>
          <p:nvPr/>
        </p:nvGrpSpPr>
        <p:grpSpPr>
          <a:xfrm>
            <a:off x="4912189" y="-2543127"/>
            <a:ext cx="5436706" cy="5991673"/>
            <a:chOff x="5129250" y="-2537327"/>
            <a:chExt cx="5436706" cy="5991673"/>
          </a:xfrm>
        </p:grpSpPr>
        <p:sp>
          <p:nvSpPr>
            <p:cNvPr id="287" name="Google Shape;287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-1412384" y="2219348"/>
            <a:ext cx="5773512" cy="5606870"/>
            <a:chOff x="-2896958" y="1534023"/>
            <a:chExt cx="5773512" cy="5606870"/>
          </a:xfrm>
        </p:grpSpPr>
        <p:sp>
          <p:nvSpPr>
            <p:cNvPr id="291" name="Google Shape;291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97" name="Google Shape;297;p33"/>
          <p:cNvGrpSpPr/>
          <p:nvPr/>
        </p:nvGrpSpPr>
        <p:grpSpPr>
          <a:xfrm>
            <a:off x="-3621962" y="-1003613"/>
            <a:ext cx="14748864" cy="9515697"/>
            <a:chOff x="-3621962" y="-1003613"/>
            <a:chExt cx="14748864" cy="9515697"/>
          </a:xfrm>
        </p:grpSpPr>
        <p:sp>
          <p:nvSpPr>
            <p:cNvPr id="298" name="Google Shape;298;p33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4"/>
          <p:cNvGrpSpPr/>
          <p:nvPr/>
        </p:nvGrpSpPr>
        <p:grpSpPr>
          <a:xfrm>
            <a:off x="-2134953" y="-2232526"/>
            <a:ext cx="13005667" cy="9144743"/>
            <a:chOff x="-2134953" y="-2232526"/>
            <a:chExt cx="13005667" cy="9144743"/>
          </a:xfrm>
        </p:grpSpPr>
        <p:sp>
          <p:nvSpPr>
            <p:cNvPr id="306" name="Google Shape;306;p3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34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5"/>
          <p:cNvGrpSpPr/>
          <p:nvPr/>
        </p:nvGrpSpPr>
        <p:grpSpPr>
          <a:xfrm>
            <a:off x="-3075157" y="-3061150"/>
            <a:ext cx="15800562" cy="10202043"/>
            <a:chOff x="-3075157" y="-3061150"/>
            <a:chExt cx="15800562" cy="10202043"/>
          </a:xfrm>
        </p:grpSpPr>
        <p:sp>
          <p:nvSpPr>
            <p:cNvPr id="316" name="Google Shape;316;p35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6"/>
          <p:cNvGrpSpPr/>
          <p:nvPr/>
        </p:nvGrpSpPr>
        <p:grpSpPr>
          <a:xfrm>
            <a:off x="-3100002" y="-1641977"/>
            <a:ext cx="15032907" cy="8840157"/>
            <a:chOff x="-3100002" y="-1641977"/>
            <a:chExt cx="15032907" cy="8840157"/>
          </a:xfrm>
        </p:grpSpPr>
        <p:sp>
          <p:nvSpPr>
            <p:cNvPr id="326" name="Google Shape;326;p36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36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3" name="Google Shape;333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37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7" name="Google Shape;337;p37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8" name="Google Shape;338;p37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9" name="Google Shape;339;p37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0" name="Google Shape;340;p37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1" name="Google Shape;341;p37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37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3" name="Google Shape;343;p37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37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37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37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48" name="Google Shape;348;p37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349" name="Google Shape;349;p37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8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357" name="Google Shape;357;p3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8"/>
          <p:cNvSpPr txBox="1"/>
          <p:nvPr>
            <p:ph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66" name="Google Shape;366;p38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7" name="Google Shape;367;p38"/>
          <p:cNvSpPr txBox="1"/>
          <p:nvPr>
            <p:ph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68" name="Google Shape;368;p38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9" name="Google Shape;369;p38"/>
          <p:cNvSpPr txBox="1"/>
          <p:nvPr>
            <p:ph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70" name="Google Shape;370;p38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9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73" name="Google Shape;373;p39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74" name="Google Shape;374;p39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9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9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9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9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39"/>
            <p:cNvGrpSpPr/>
            <p:nvPr/>
          </p:nvGrpSpPr>
          <p:grpSpPr>
            <a:xfrm rot="5400000">
              <a:off x="1874511" y="-229219"/>
              <a:ext cx="5394990" cy="4302857"/>
              <a:chOff x="404669" y="406050"/>
              <a:chExt cx="8334605" cy="4331445"/>
            </a:xfrm>
          </p:grpSpPr>
          <p:sp>
            <p:nvSpPr>
              <p:cNvPr id="381" name="Google Shape;381;p39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9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4" name="Google Shape;384;p39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5" name="Google Shape;385;p39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9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ctrTitle"/>
          </p:nvPr>
        </p:nvSpPr>
        <p:spPr>
          <a:xfrm>
            <a:off x="2485575" y="1206450"/>
            <a:ext cx="41409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Scene generation for </a:t>
            </a:r>
            <a:br>
              <a:rPr lang="en" sz="3500"/>
            </a:br>
            <a:r>
              <a:rPr lang="en" sz="3500"/>
              <a:t>AI based thermal imaging system 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>
            <p:ph idx="4294967295"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Class Diagram 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456" name="Google Shape;4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25" y="1056150"/>
            <a:ext cx="7453376" cy="38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Work-Breakdown Structure</a:t>
            </a:r>
            <a:endParaRPr/>
          </a:p>
        </p:txBody>
      </p:sp>
      <p:graphicFrame>
        <p:nvGraphicFramePr>
          <p:cNvPr id="462" name="Google Shape;462;p50"/>
          <p:cNvGraphicFramePr/>
          <p:nvPr/>
        </p:nvGraphicFramePr>
        <p:xfrm>
          <a:off x="944950" y="1515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{A834FD1F-1D62-4A0B-A3B1-1FF12BFCB486}</a:tableStyleId>
              </a:tblPr>
              <a:tblGrid>
                <a:gridCol w="2415525"/>
                <a:gridCol w="2415525"/>
                <a:gridCol w="2415525"/>
              </a:tblGrid>
              <a:tr h="4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9900"/>
                          </a:solidFill>
                        </a:rPr>
                        <a:t>TIME DIStRIBUTION</a:t>
                      </a:r>
                      <a:endParaRPr sz="14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9900"/>
                          </a:solidFill>
                        </a:rPr>
                        <a:t>WORK DIVISION</a:t>
                      </a:r>
                      <a:endParaRPr sz="14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9900"/>
                          </a:solidFill>
                        </a:rPr>
                        <a:t>CONTRIBUTIONS</a:t>
                      </a:r>
                      <a:endParaRPr sz="14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th-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th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October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Working on the GUI of the application and making new 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on unity 3D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Abbad, Hamza, Shabih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st-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20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th November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Selection of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trajectory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Ham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za , Abbad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st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-present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Implementation of scene generation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in the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application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Abbad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Shabih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51"/>
          <p:cNvGrpSpPr/>
          <p:nvPr/>
        </p:nvGrpSpPr>
        <p:grpSpPr>
          <a:xfrm>
            <a:off x="2302658" y="1141575"/>
            <a:ext cx="2486828" cy="3711155"/>
            <a:chOff x="1118224" y="283725"/>
            <a:chExt cx="2090826" cy="4076400"/>
          </a:xfrm>
        </p:grpSpPr>
        <p:sp>
          <p:nvSpPr>
            <p:cNvPr id="468" name="Google Shape;468;p5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1256140" y="1435951"/>
              <a:ext cx="1815000" cy="13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In this iteration we will be generating dataset from the scene-gen application and training an AI model.</a:t>
              </a:r>
              <a:endParaRPr b="0" i="0" sz="1400" u="none" cap="none" strike="noStrike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1233850" y="470600"/>
              <a:ext cx="1815000" cy="1084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DATASET COLLECTION AND MODEL TRAINING</a:t>
              </a:r>
              <a:endParaRPr b="0" i="0" sz="1800" u="none" cap="none" strike="noStrike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</a:t>
              </a:r>
              <a:r>
                <a:rPr b="0" i="0" lang="en" sz="2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Iteration -</a:t>
              </a:r>
              <a:r>
                <a:rPr b="0" i="0" lang="en" sz="2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" sz="2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4" name="Google Shape;474;p51"/>
          <p:cNvGrpSpPr/>
          <p:nvPr/>
        </p:nvGrpSpPr>
        <p:grpSpPr>
          <a:xfrm>
            <a:off x="4789475" y="1141575"/>
            <a:ext cx="2486828" cy="3711155"/>
            <a:chOff x="1118224" y="283725"/>
            <a:chExt cx="2090826" cy="4076400"/>
          </a:xfrm>
        </p:grpSpPr>
        <p:sp>
          <p:nvSpPr>
            <p:cNvPr id="475" name="Google Shape;475;p5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1233923" y="1435951"/>
              <a:ext cx="1815000" cy="1240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We will do the testing in NESCOM lab and do revisions and improvements in this iteration</a:t>
              </a:r>
              <a:endParaRPr b="0" i="0" sz="1400" u="none" cap="none" strike="noStrike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1233850" y="470600"/>
              <a:ext cx="1815000" cy="1084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TESTING, REVISIONS AND IMPROVEMENTS</a:t>
              </a:r>
              <a:endParaRPr b="0" i="0" sz="1800" u="none" cap="none" strike="noStrike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Iteration - 4</a:t>
              </a:r>
              <a:endParaRPr b="0" i="0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1" name="Google Shape;481;p51"/>
          <p:cNvSpPr txBox="1"/>
          <p:nvPr/>
        </p:nvSpPr>
        <p:spPr>
          <a:xfrm>
            <a:off x="1495475" y="396525"/>
            <a:ext cx="65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5"/>
                </a:solidFill>
                <a:latin typeface="Oswald Medium"/>
                <a:ea typeface="Oswald Medium"/>
                <a:cs typeface="Oswald Medium"/>
                <a:sym typeface="Oswald Medium"/>
              </a:rPr>
              <a:t>FUTURE FYP PLAN</a:t>
            </a:r>
            <a:endParaRPr b="0" i="0" sz="2000" u="none" cap="none" strike="noStrike">
              <a:solidFill>
                <a:schemeClr val="accent5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type="title"/>
          </p:nvPr>
        </p:nvSpPr>
        <p:spPr>
          <a:xfrm>
            <a:off x="522375" y="2169375"/>
            <a:ext cx="778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 			Demonstration of Application</a:t>
            </a:r>
            <a:endParaRPr sz="3600"/>
          </a:p>
        </p:txBody>
      </p:sp>
      <p:sp>
        <p:nvSpPr>
          <p:cNvPr id="487" name="Google Shape;48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1297500" y="2116224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/>
              <a:t>           </a:t>
            </a:r>
            <a:r>
              <a:rPr lang="en" sz="3500"/>
              <a:t>Any Questions?</a:t>
            </a:r>
            <a:endParaRPr sz="3500"/>
          </a:p>
        </p:txBody>
      </p:sp>
      <p:sp>
        <p:nvSpPr>
          <p:cNvPr id="493" name="Google Shape;49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1"/>
          <p:cNvPicPr preferRelativeResize="0"/>
          <p:nvPr/>
        </p:nvPicPr>
        <p:blipFill rotWithShape="1">
          <a:blip r:embed="rId3">
            <a:alphaModFix/>
          </a:blip>
          <a:srcRect b="45630" l="26628" r="29500" t="13011"/>
          <a:stretch/>
        </p:blipFill>
        <p:spPr>
          <a:xfrm>
            <a:off x="3789818" y="15917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795150" y="3276400"/>
            <a:ext cx="2457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 Muhammad Abbad</a:t>
            </a:r>
            <a:endParaRPr b="0" i="0" sz="1800" u="none" cap="none" strike="noStrike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3600829" y="3276394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Shabih Ul Hassan</a:t>
            </a:r>
            <a:endParaRPr b="0" i="0" sz="1800" u="none" cap="none" strike="noStrike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1154268" y="3801013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(18I-0470)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600829" y="3801013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(18I-0640)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4">
            <a:alphaModFix/>
          </a:blip>
          <a:srcRect b="16508" l="7352" r="7352" t="3271"/>
          <a:stretch/>
        </p:blipFill>
        <p:spPr>
          <a:xfrm>
            <a:off x="6160190" y="15916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5971190" y="3276394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Hamza Amin</a:t>
            </a:r>
            <a:endParaRPr b="0" i="0" sz="1800" u="none" cap="none" strike="noStrike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5971190" y="3801013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(18I-0550)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41"/>
          <p:cNvPicPr preferRelativeResize="0"/>
          <p:nvPr/>
        </p:nvPicPr>
        <p:blipFill rotWithShape="1">
          <a:blip r:embed="rId5">
            <a:alphaModFix/>
          </a:blip>
          <a:srcRect b="22182" l="14137" r="18953" t="14292"/>
          <a:stretch/>
        </p:blipFill>
        <p:spPr>
          <a:xfrm>
            <a:off x="1201804" y="159163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5" name="Google Shape;405;p41"/>
          <p:cNvSpPr txBox="1"/>
          <p:nvPr>
            <p:ph idx="4294967295" type="title"/>
          </p:nvPr>
        </p:nvSpPr>
        <p:spPr>
          <a:xfrm>
            <a:off x="1010100" y="595125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3000">
                <a:latin typeface="Average"/>
                <a:ea typeface="Average"/>
                <a:cs typeface="Average"/>
                <a:sym typeface="Average"/>
              </a:rPr>
              <a:t>Group Members</a:t>
            </a:r>
            <a:endParaRPr b="1" sz="3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1297500" y="1289525"/>
            <a:ext cx="47862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Type of Project :</a:t>
            </a:r>
            <a:endParaRPr sz="2000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Development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Supervisor : </a:t>
            </a:r>
            <a:endParaRPr sz="20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Dr. Hammad Majeed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Co-supervisor :</a:t>
            </a:r>
            <a:endParaRPr sz="20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Mr. Umair Arshad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Co-supervisor (external):</a:t>
            </a:r>
            <a:endParaRPr sz="20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Dr. Adeel Mumtaz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411" name="Google Shape;41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200"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b="1" sz="2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idx="1" type="body"/>
          </p:nvPr>
        </p:nvSpPr>
        <p:spPr>
          <a:xfrm>
            <a:off x="1444650" y="1194900"/>
            <a:ext cx="6254700" cy="29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based thermal imaging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 time flight simulation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scene or test thermal AI systems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AI based target detection system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 testing at NESCOM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419" name="Google Shape;4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25" y="168100"/>
            <a:ext cx="1591574" cy="157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chemeClr val="accent5">
                <a:alpha val="89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idx="1" type="subTitle"/>
          </p:nvPr>
        </p:nvSpPr>
        <p:spPr>
          <a:xfrm>
            <a:off x="872600" y="1705525"/>
            <a:ext cx="6862800" cy="21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Selection of Terrain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Selection of Target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Switch between different camera views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Iteration - I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00" y="164875"/>
            <a:ext cx="1688400" cy="168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66675">
              <a:schemeClr val="accent5">
                <a:alpha val="92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/>
          <p:nvPr>
            <p:ph type="title"/>
          </p:nvPr>
        </p:nvSpPr>
        <p:spPr>
          <a:xfrm>
            <a:off x="125030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ITERATION</a:t>
            </a:r>
            <a:r>
              <a:rPr b="1" lang="en"/>
              <a:t> -  II</a:t>
            </a:r>
            <a:endParaRPr b="1"/>
          </a:p>
        </p:txBody>
      </p:sp>
      <p:sp>
        <p:nvSpPr>
          <p:cNvPr id="432" name="Google Shape;4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idx="1" type="body"/>
          </p:nvPr>
        </p:nvSpPr>
        <p:spPr>
          <a:xfrm>
            <a:off x="1427100" y="1221400"/>
            <a:ext cx="47235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</a:t>
            </a:r>
            <a:r>
              <a:rPr lang="en" sz="2200"/>
              <a:t>eveloping an application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00"/>
              <a:t>Selection of trajectory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Scene Generation</a:t>
            </a:r>
            <a:endParaRPr sz="2200"/>
          </a:p>
        </p:txBody>
      </p:sp>
      <p:sp>
        <p:nvSpPr>
          <p:cNvPr id="438" name="Google Shape;438;p4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Iteration 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idx="4294967295" type="title"/>
          </p:nvPr>
        </p:nvSpPr>
        <p:spPr>
          <a:xfrm>
            <a:off x="205100" y="539500"/>
            <a:ext cx="87723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System Sequence Diagrams -Selection of Trajectory 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 b="-2079" l="16753" r="9635" t="2080"/>
          <a:stretch/>
        </p:blipFill>
        <p:spPr>
          <a:xfrm>
            <a:off x="2240513" y="970900"/>
            <a:ext cx="4701475" cy="38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idx="4294967295" type="title"/>
          </p:nvPr>
        </p:nvSpPr>
        <p:spPr>
          <a:xfrm>
            <a:off x="710000" y="539500"/>
            <a:ext cx="79563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System </a:t>
            </a:r>
            <a:r>
              <a:rPr lang="en">
                <a:solidFill>
                  <a:schemeClr val="accent6"/>
                </a:solidFill>
              </a:rPr>
              <a:t>Sequence Diagrams -Scene Generation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8"/>
          <p:cNvPicPr preferRelativeResize="0"/>
          <p:nvPr/>
        </p:nvPicPr>
        <p:blipFill rotWithShape="1">
          <a:blip r:embed="rId3">
            <a:alphaModFix/>
          </a:blip>
          <a:srcRect b="4978" l="16588" r="9254" t="4987"/>
          <a:stretch/>
        </p:blipFill>
        <p:spPr>
          <a:xfrm>
            <a:off x="2303850" y="1178725"/>
            <a:ext cx="4889025" cy="358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