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73" r:id="rId7"/>
    <p:sldId id="268" r:id="rId8"/>
    <p:sldId id="259" r:id="rId9"/>
    <p:sldId id="27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112" d="100"/>
          <a:sy n="112" d="100"/>
        </p:scale>
        <p:origin x="510" y="8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=""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59" y="1407560"/>
            <a:ext cx="7806135" cy="1448070"/>
          </a:xfrm>
        </p:spPr>
        <p:txBody>
          <a:bodyPr>
            <a:normAutofit/>
          </a:bodyPr>
          <a:lstStyle/>
          <a:p>
            <a:r>
              <a:rPr lang="en-US" dirty="0" smtClean="0"/>
              <a:t>Scalability of Compute Resources hosted on Cloud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974382"/>
            <a:ext cx="4854339" cy="924189"/>
          </a:xfrm>
        </p:spPr>
        <p:txBody>
          <a:bodyPr/>
          <a:lstStyle/>
          <a:p>
            <a:r>
              <a:rPr lang="en-US" dirty="0" smtClean="0"/>
              <a:t>Team Members </a:t>
            </a:r>
            <a:r>
              <a:rPr lang="en-US" dirty="0" smtClean="0"/>
              <a:t>:</a:t>
            </a:r>
          </a:p>
          <a:p>
            <a:r>
              <a:rPr lang="en-US" dirty="0"/>
              <a:t>Gaurav Shukla T22052</a:t>
            </a:r>
            <a:endParaRPr lang="en-US" dirty="0" smtClean="0"/>
          </a:p>
          <a:p>
            <a:r>
              <a:rPr lang="en-US" dirty="0"/>
              <a:t>Abbas Husain </a:t>
            </a:r>
            <a:r>
              <a:rPr lang="en-US" dirty="0" smtClean="0"/>
              <a:t>T22057</a:t>
            </a:r>
            <a:endParaRPr lang="en-US" dirty="0" smtClean="0"/>
          </a:p>
          <a:p>
            <a:r>
              <a:rPr lang="en-US" dirty="0" err="1"/>
              <a:t>Sachin</a:t>
            </a:r>
            <a:r>
              <a:rPr lang="en-US" dirty="0"/>
              <a:t> </a:t>
            </a:r>
            <a:r>
              <a:rPr lang="en-US" dirty="0" err="1"/>
              <a:t>Bahuleyan</a:t>
            </a:r>
            <a:r>
              <a:rPr lang="en-US" dirty="0"/>
              <a:t> T22060</a:t>
            </a:r>
          </a:p>
          <a:p>
            <a:endParaRPr lang="en-US" dirty="0" smtClean="0"/>
          </a:p>
        </p:txBody>
      </p:sp>
      <p:pic>
        <p:nvPicPr>
          <p:cNvPr id="1026" name="Picture 2" descr="Vision And Mission &lt;&lt; Instit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11657" cy="153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6154" y="3974382"/>
            <a:ext cx="3621569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</a:pPr>
            <a:r>
              <a:rPr lang="en-US" sz="2400" spc="300" dirty="0" smtClean="0">
                <a:solidFill>
                  <a:srgbClr val="014067"/>
                </a:solidFill>
                <a:cs typeface="Calibri" panose="020F0502020204030204" pitchFamily="34" charset="0"/>
              </a:rPr>
              <a:t>Guide :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</a:pPr>
            <a:r>
              <a:rPr lang="en-US" sz="2400" spc="300" dirty="0" smtClean="0">
                <a:solidFill>
                  <a:srgbClr val="014067"/>
                </a:solidFill>
                <a:cs typeface="Calibri" panose="020F0502020204030204" pitchFamily="34" charset="0"/>
              </a:rPr>
              <a:t>Prof. </a:t>
            </a:r>
            <a:r>
              <a:rPr lang="en-US" sz="2400" spc="300" dirty="0" err="1" smtClean="0">
                <a:solidFill>
                  <a:srgbClr val="014067"/>
                </a:solidFill>
                <a:cs typeface="Calibri" panose="020F0502020204030204" pitchFamily="34" charset="0"/>
              </a:rPr>
              <a:t>Sriram</a:t>
            </a:r>
            <a:r>
              <a:rPr lang="en-US" sz="2400" spc="300" dirty="0" smtClean="0">
                <a:solidFill>
                  <a:srgbClr val="014067"/>
                </a:solidFill>
                <a:cs typeface="Calibri" panose="020F0502020204030204" pitchFamily="34" charset="0"/>
              </a:rPr>
              <a:t> </a:t>
            </a:r>
            <a:r>
              <a:rPr lang="en-US" sz="2400" spc="300" dirty="0" err="1" smtClean="0">
                <a:solidFill>
                  <a:srgbClr val="014067"/>
                </a:solidFill>
                <a:cs typeface="Calibri" panose="020F0502020204030204" pitchFamily="34" charset="0"/>
              </a:rPr>
              <a:t>Kailasam</a:t>
            </a:r>
            <a:endParaRPr lang="en-US" sz="2400" spc="300" dirty="0">
              <a:solidFill>
                <a:srgbClr val="014067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36133"/>
            <a:ext cx="7342622" cy="889000"/>
          </a:xfrm>
        </p:spPr>
        <p:txBody>
          <a:bodyPr>
            <a:normAutofit/>
          </a:bodyPr>
          <a:lstStyle/>
          <a:p>
            <a:r>
              <a:rPr lang="en-IN" dirty="0"/>
              <a:t>What Is Cloud Scalability?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5059" y="2573867"/>
            <a:ext cx="5565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Cloud scalability in cloud computing</a:t>
            </a:r>
            <a:r>
              <a:rPr lang="en-US" sz="2400" dirty="0"/>
              <a:t> is the ability to scale up or scale down cloud resources as needed to meet demand.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18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=""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729734"/>
            <a:ext cx="8333222" cy="6272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Scaling In Cloud Computing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=""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00666" y="2218267"/>
            <a:ext cx="10502209" cy="1473200"/>
          </a:xfrm>
        </p:spPr>
        <p:txBody>
          <a:bodyPr/>
          <a:lstStyle/>
          <a:p>
            <a:r>
              <a:rPr lang="en-US" dirty="0">
                <a:solidFill>
                  <a:srgbClr val="014E7D"/>
                </a:solidFill>
              </a:rPr>
              <a:t>[1] </a:t>
            </a:r>
            <a:r>
              <a:rPr lang="en-US" dirty="0" smtClean="0">
                <a:solidFill>
                  <a:srgbClr val="014E7D"/>
                </a:solidFill>
              </a:rPr>
              <a:t>Vertical Scaling</a:t>
            </a:r>
          </a:p>
          <a:p>
            <a:endParaRPr lang="en-US" dirty="0" smtClean="0">
              <a:solidFill>
                <a:srgbClr val="014E7D"/>
              </a:solidFill>
            </a:endParaRPr>
          </a:p>
          <a:p>
            <a:r>
              <a:rPr lang="en-US" dirty="0" smtClean="0">
                <a:solidFill>
                  <a:srgbClr val="014E7D"/>
                </a:solidFill>
              </a:rPr>
              <a:t>[2]Horizontal Scaling</a:t>
            </a:r>
          </a:p>
          <a:p>
            <a:endParaRPr lang="en-US" dirty="0" smtClean="0">
              <a:solidFill>
                <a:srgbClr val="014E7D"/>
              </a:solidFill>
            </a:endParaRPr>
          </a:p>
          <a:p>
            <a:pPr lvl="0"/>
            <a:r>
              <a:rPr lang="en-US" dirty="0" smtClean="0">
                <a:solidFill>
                  <a:srgbClr val="014E7D"/>
                </a:solidFill>
              </a:rPr>
              <a:t>[3]Diagonal Scaling</a:t>
            </a:r>
            <a:endParaRPr lang="en-AU" altLang="zh-CN" dirty="0">
              <a:solidFill>
                <a:srgbClr val="0070C0"/>
              </a:solidFill>
            </a:endParaRPr>
          </a:p>
          <a:p>
            <a:r>
              <a:rPr lang="en-IN" dirty="0" smtClean="0"/>
              <a:t> 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30480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98832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70" y="976046"/>
            <a:ext cx="9911205" cy="934947"/>
          </a:xfrm>
        </p:spPr>
        <p:txBody>
          <a:bodyPr/>
          <a:lstStyle/>
          <a:p>
            <a:r>
              <a:rPr lang="en-US" b="0" dirty="0" smtClean="0">
                <a:latin typeface="Calibri Light" panose="020F0302020204030204" pitchFamily="34" charset="0"/>
              </a:rPr>
              <a:t>Problem Statement :</a:t>
            </a:r>
            <a:endParaRPr lang="en-US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1816" y="2034283"/>
            <a:ext cx="9253659" cy="2668343"/>
          </a:xfrm>
        </p:spPr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application </a:t>
            </a:r>
            <a:r>
              <a:rPr lang="en-US" dirty="0"/>
              <a:t>will make sure that during a specified period, the requested number of computing resources are made available to the user, even if some resource goes down our </a:t>
            </a:r>
            <a:r>
              <a:rPr lang="en-US" dirty="0" smtClean="0"/>
              <a:t>application </a:t>
            </a:r>
            <a:r>
              <a:rPr lang="en-US" dirty="0"/>
              <a:t>will detect that and instantiate a new compute resource of the same </a:t>
            </a:r>
            <a:r>
              <a:rPr lang="en-US" dirty="0" smtClean="0"/>
              <a:t>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787400"/>
            <a:ext cx="7342622" cy="948267"/>
          </a:xfrm>
        </p:spPr>
        <p:txBody>
          <a:bodyPr/>
          <a:lstStyle/>
          <a:p>
            <a:r>
              <a:rPr lang="en-US" dirty="0" smtClean="0"/>
              <a:t>Cloud Utility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201333"/>
            <a:ext cx="4942829" cy="3818467"/>
          </a:xfrm>
        </p:spPr>
        <p:txBody>
          <a:bodyPr>
            <a:normAutofit/>
          </a:bodyPr>
          <a:lstStyle/>
          <a:p>
            <a:r>
              <a:rPr lang="en-US" sz="3200" dirty="0"/>
              <a:t>Our application can be integrated by Cloud Service </a:t>
            </a:r>
            <a:r>
              <a:rPr lang="en-US" sz="3200" dirty="0" smtClean="0"/>
              <a:t>Providers.</a:t>
            </a:r>
            <a:endParaRPr lang="en-US" sz="3200" dirty="0"/>
          </a:p>
          <a:p>
            <a:pPr lvl="0"/>
            <a:r>
              <a:rPr lang="en-US" sz="3200" dirty="0" smtClean="0"/>
              <a:t>Provides Reliability.</a:t>
            </a:r>
            <a:endParaRPr lang="en-US" sz="3200" dirty="0"/>
          </a:p>
          <a:p>
            <a:pPr lvl="0"/>
            <a:r>
              <a:rPr lang="en-US" sz="3200" dirty="0" smtClean="0"/>
              <a:t>Eases the process. </a:t>
            </a:r>
            <a:endParaRPr lang="en-US" sz="3200" dirty="0"/>
          </a:p>
          <a:p>
            <a:pPr lvl="0"/>
            <a:r>
              <a:rPr lang="en-US" sz="3200" dirty="0" smtClean="0"/>
              <a:t>Saves Time. </a:t>
            </a:r>
            <a:endParaRPr lang="en-US" sz="3200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70" y="976046"/>
            <a:ext cx="9911205" cy="934947"/>
          </a:xfrm>
        </p:spPr>
        <p:txBody>
          <a:bodyPr/>
          <a:lstStyle/>
          <a:p>
            <a:r>
              <a:rPr lang="en-US" dirty="0"/>
              <a:t>Future Scope</a:t>
            </a:r>
            <a:endParaRPr lang="en-US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1816" y="2034283"/>
            <a:ext cx="9253659" cy="26683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application can be extended to apply this method, for other services like AWS </a:t>
            </a:r>
            <a:r>
              <a:rPr lang="en-US" dirty="0" err="1"/>
              <a:t>Lightsail</a:t>
            </a:r>
            <a:r>
              <a:rPr lang="en-US" dirty="0"/>
              <a:t>, AWS ECS and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Building </a:t>
            </a:r>
            <a:r>
              <a:rPr lang="en-US" dirty="0"/>
              <a:t>UI for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673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=""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729734"/>
            <a:ext cx="8333222" cy="627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=""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4250" y="1629531"/>
            <a:ext cx="11438626" cy="4775012"/>
          </a:xfrm>
        </p:spPr>
        <p:txBody>
          <a:bodyPr/>
          <a:lstStyle/>
          <a:p>
            <a:r>
              <a:rPr lang="en-US" dirty="0">
                <a:solidFill>
                  <a:srgbClr val="014E7D"/>
                </a:solidFill>
              </a:rPr>
              <a:t>[1] </a:t>
            </a:r>
            <a:r>
              <a:rPr lang="en-IN" dirty="0" err="1">
                <a:solidFill>
                  <a:srgbClr val="014E7D"/>
                </a:solidFill>
              </a:rPr>
              <a:t>Maram</a:t>
            </a:r>
            <a:r>
              <a:rPr lang="en-IN" dirty="0">
                <a:solidFill>
                  <a:srgbClr val="014E7D"/>
                </a:solidFill>
              </a:rPr>
              <a:t> Mohammed </a:t>
            </a:r>
            <a:r>
              <a:rPr lang="en-IN" dirty="0" err="1">
                <a:solidFill>
                  <a:srgbClr val="014E7D"/>
                </a:solidFill>
              </a:rPr>
              <a:t>Falatah</a:t>
            </a:r>
            <a:r>
              <a:rPr lang="en-IN" dirty="0">
                <a:solidFill>
                  <a:srgbClr val="014E7D"/>
                </a:solidFill>
              </a:rPr>
              <a:t> , Omar Abdullah </a:t>
            </a:r>
            <a:r>
              <a:rPr lang="en-IN" dirty="0" err="1">
                <a:solidFill>
                  <a:srgbClr val="014E7D"/>
                </a:solidFill>
              </a:rPr>
              <a:t>Batarfi</a:t>
            </a:r>
            <a:r>
              <a:rPr lang="en-IN" dirty="0">
                <a:solidFill>
                  <a:srgbClr val="014E7D"/>
                </a:solidFill>
              </a:rPr>
              <a:t>, CLOUD SCALABILITY CONSIDERATIONS, </a:t>
            </a:r>
            <a:r>
              <a:rPr lang="en-US" dirty="0">
                <a:solidFill>
                  <a:srgbClr val="014E7D"/>
                </a:solidFill>
              </a:rPr>
              <a:t>International Journal of Computer Science &amp; Engineering Survey (IJCSES) Vol.5, No.4, August 2014</a:t>
            </a:r>
            <a:r>
              <a:rPr lang="en-US" dirty="0" smtClean="0">
                <a:solidFill>
                  <a:srgbClr val="014E7D"/>
                </a:solidFill>
              </a:rPr>
              <a:t>.</a:t>
            </a:r>
          </a:p>
          <a:p>
            <a:r>
              <a:rPr lang="en-US" dirty="0" smtClean="0">
                <a:solidFill>
                  <a:srgbClr val="014E7D"/>
                </a:solidFill>
              </a:rPr>
              <a:t>[2] </a:t>
            </a:r>
            <a:r>
              <a:rPr lang="en-IN" dirty="0" err="1">
                <a:solidFill>
                  <a:srgbClr val="014E7D"/>
                </a:solidFill>
              </a:rPr>
              <a:t>Grunnar</a:t>
            </a:r>
            <a:r>
              <a:rPr lang="en-IN" dirty="0">
                <a:solidFill>
                  <a:srgbClr val="014E7D"/>
                </a:solidFill>
              </a:rPr>
              <a:t> </a:t>
            </a:r>
            <a:r>
              <a:rPr lang="en-IN" dirty="0" err="1" smtClean="0">
                <a:solidFill>
                  <a:srgbClr val="014E7D"/>
                </a:solidFill>
              </a:rPr>
              <a:t>Brataas</a:t>
            </a:r>
            <a:r>
              <a:rPr lang="en-IN" dirty="0" smtClean="0">
                <a:solidFill>
                  <a:srgbClr val="014E7D"/>
                </a:solidFill>
              </a:rPr>
              <a:t>, </a:t>
            </a:r>
            <a:r>
              <a:rPr lang="en-IN" dirty="0">
                <a:solidFill>
                  <a:srgbClr val="014E7D"/>
                </a:solidFill>
              </a:rPr>
              <a:t>Nikolas </a:t>
            </a:r>
            <a:r>
              <a:rPr lang="en-IN" dirty="0" err="1" smtClean="0">
                <a:solidFill>
                  <a:srgbClr val="014E7D"/>
                </a:solidFill>
              </a:rPr>
              <a:t>Herbst</a:t>
            </a:r>
            <a:r>
              <a:rPr lang="en-IN" dirty="0" smtClean="0">
                <a:solidFill>
                  <a:srgbClr val="014E7D"/>
                </a:solidFill>
              </a:rPr>
              <a:t>, </a:t>
            </a:r>
            <a:r>
              <a:rPr lang="en-IN" dirty="0">
                <a:solidFill>
                  <a:srgbClr val="014E7D"/>
                </a:solidFill>
              </a:rPr>
              <a:t>Simon </a:t>
            </a:r>
            <a:r>
              <a:rPr lang="en-IN" dirty="0" err="1" smtClean="0">
                <a:solidFill>
                  <a:srgbClr val="014E7D"/>
                </a:solidFill>
              </a:rPr>
              <a:t>Ivansek</a:t>
            </a:r>
            <a:r>
              <a:rPr lang="en-IN" dirty="0" smtClean="0">
                <a:solidFill>
                  <a:srgbClr val="014E7D"/>
                </a:solidFill>
              </a:rPr>
              <a:t> </a:t>
            </a:r>
            <a:r>
              <a:rPr lang="en-IN" dirty="0">
                <a:solidFill>
                  <a:srgbClr val="014E7D"/>
                </a:solidFill>
              </a:rPr>
              <a:t>and Jure </a:t>
            </a:r>
            <a:r>
              <a:rPr lang="en-IN" dirty="0" err="1" smtClean="0">
                <a:solidFill>
                  <a:srgbClr val="014E7D"/>
                </a:solidFill>
              </a:rPr>
              <a:t>Polutnik</a:t>
            </a:r>
            <a:r>
              <a:rPr lang="en-IN" dirty="0" smtClean="0">
                <a:solidFill>
                  <a:srgbClr val="014E7D"/>
                </a:solidFill>
              </a:rPr>
              <a:t>, </a:t>
            </a:r>
            <a:r>
              <a:rPr lang="en-US" dirty="0">
                <a:solidFill>
                  <a:srgbClr val="014E7D"/>
                </a:solidFill>
              </a:rPr>
              <a:t>Scalability Analysis of Cloud Software </a:t>
            </a:r>
            <a:r>
              <a:rPr lang="en-US" dirty="0" smtClean="0">
                <a:solidFill>
                  <a:srgbClr val="014E7D"/>
                </a:solidFill>
              </a:rPr>
              <a:t>Services, </a:t>
            </a:r>
            <a:r>
              <a:rPr lang="en-IN" dirty="0">
                <a:solidFill>
                  <a:srgbClr val="014E7D"/>
                </a:solidFill>
              </a:rPr>
              <a:t>2017 IEEE International Conference on Autonomic Computing</a:t>
            </a:r>
            <a:r>
              <a:rPr lang="en-US" dirty="0" smtClean="0">
                <a:solidFill>
                  <a:srgbClr val="014E7D"/>
                </a:solidFill>
              </a:rPr>
              <a:t> </a:t>
            </a:r>
          </a:p>
          <a:p>
            <a:pPr lvl="0"/>
            <a:r>
              <a:rPr lang="en-US" dirty="0" smtClean="0">
                <a:solidFill>
                  <a:srgbClr val="014E7D"/>
                </a:solidFill>
              </a:rPr>
              <a:t>[3] </a:t>
            </a:r>
            <a:r>
              <a:rPr lang="en-US" dirty="0" err="1">
                <a:solidFill>
                  <a:srgbClr val="014E7D"/>
                </a:solidFill>
              </a:rPr>
              <a:t>Chandresh</a:t>
            </a:r>
            <a:r>
              <a:rPr lang="en-US" dirty="0">
                <a:solidFill>
                  <a:srgbClr val="014E7D"/>
                </a:solidFill>
              </a:rPr>
              <a:t> Kumar </a:t>
            </a:r>
            <a:r>
              <a:rPr lang="en-US" dirty="0" err="1" smtClean="0">
                <a:solidFill>
                  <a:srgbClr val="014E7D"/>
                </a:solidFill>
              </a:rPr>
              <a:t>Chhatlani</a:t>
            </a:r>
            <a:r>
              <a:rPr lang="en-US" dirty="0" smtClean="0">
                <a:solidFill>
                  <a:srgbClr val="014E7D"/>
                </a:solidFill>
              </a:rPr>
              <a:t> </a:t>
            </a:r>
            <a:r>
              <a:rPr lang="en-US" dirty="0">
                <a:solidFill>
                  <a:srgbClr val="014E7D"/>
                </a:solidFill>
              </a:rPr>
              <a:t>and  Prof. (Dr.) S.S. Sarangdevot2, </a:t>
            </a:r>
            <a:r>
              <a:rPr lang="en-AU" altLang="zh-CN" dirty="0">
                <a:solidFill>
                  <a:srgbClr val="014E7D"/>
                </a:solidFill>
              </a:rPr>
              <a:t>Scalability in Cloud </a:t>
            </a:r>
            <a:r>
              <a:rPr lang="en-AU" altLang="zh-CN" dirty="0" smtClean="0">
                <a:solidFill>
                  <a:srgbClr val="014E7D"/>
                </a:solidFill>
              </a:rPr>
              <a:t>Computing (2016)</a:t>
            </a:r>
          </a:p>
          <a:p>
            <a:pPr lvl="0"/>
            <a:endParaRPr lang="en-AU" altLang="zh-CN" dirty="0">
              <a:solidFill>
                <a:srgbClr val="0070C0"/>
              </a:solidFill>
            </a:endParaRPr>
          </a:p>
          <a:p>
            <a:r>
              <a:rPr lang="en-IN" dirty="0" smtClean="0"/>
              <a:t> 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30480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98832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2131" y="2897311"/>
            <a:ext cx="2691829" cy="632429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262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宋体</vt:lpstr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Scalability of Compute Resources hosted on Cloud</vt:lpstr>
      <vt:lpstr>What Is Cloud Scalability?</vt:lpstr>
      <vt:lpstr>Types Of Scaling In Cloud Computing</vt:lpstr>
      <vt:lpstr>Problem Statement :</vt:lpstr>
      <vt:lpstr>Cloud Utility</vt:lpstr>
      <vt:lpstr>Future Scope</vt:lpstr>
      <vt:lpstr>References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2022-12-06T10:48:53Z</dcterms:created>
  <dcterms:modified xsi:type="dcterms:W3CDTF">2022-12-07T09:05:04Z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