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66" r:id="rId5"/>
    <p:sldId id="273" r:id="rId6"/>
    <p:sldId id="260" r:id="rId7"/>
    <p:sldId id="259" r:id="rId8"/>
    <p:sldId id="257" r:id="rId9"/>
    <p:sldId id="274" r:id="rId10"/>
    <p:sldId id="275" r:id="rId11"/>
    <p:sldId id="276" r:id="rId12"/>
    <p:sldId id="287" r:id="rId13"/>
    <p:sldId id="277" r:id="rId14"/>
    <p:sldId id="286" r:id="rId15"/>
    <p:sldId id="278" r:id="rId16"/>
    <p:sldId id="296" r:id="rId17"/>
    <p:sldId id="299" r:id="rId18"/>
    <p:sldId id="300" r:id="rId19"/>
    <p:sldId id="302" r:id="rId20"/>
    <p:sldId id="301" r:id="rId21"/>
    <p:sldId id="289" r:id="rId22"/>
    <p:sldId id="303" r:id="rId23"/>
    <p:sldId id="298" r:id="rId24"/>
    <p:sldId id="290" r:id="rId25"/>
    <p:sldId id="291" r:id="rId26"/>
    <p:sldId id="292" r:id="rId27"/>
    <p:sldId id="293" r:id="rId28"/>
    <p:sldId id="294" r:id="rId29"/>
    <p:sldId id="295" r:id="rId30"/>
    <p:sldId id="283"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7" autoAdjust="0"/>
    <p:restoredTop sz="94274" autoAdjust="0"/>
  </p:normalViewPr>
  <p:slideViewPr>
    <p:cSldViewPr snapToGrid="0" showGuides="1">
      <p:cViewPr varScale="1">
        <p:scale>
          <a:sx n="102" d="100"/>
          <a:sy n="102" d="100"/>
        </p:scale>
        <p:origin x="208" y="264"/>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jpg"/></Relationships>
</file>

<file path=ppt/drawings/drawing1.xml><?xml version="1.0" encoding="utf-8"?>
<c:userShapes xmlns:c="http://schemas.openxmlformats.org/drawingml/2006/chart">
  <cdr:relSizeAnchor xmlns:cdr="http://schemas.openxmlformats.org/drawingml/2006/chartDrawing">
    <cdr:from>
      <cdr:x>0</cdr:x>
      <cdr:y>0.03038</cdr:y>
    </cdr:from>
    <cdr:to>
      <cdr:x>1</cdr:x>
      <cdr:y>1</cdr:y>
    </cdr:to>
    <cdr:pic>
      <cdr:nvPicPr>
        <cdr:cNvPr id="3" name="Picture 2">
          <a:extLst xmlns:a="http://schemas.openxmlformats.org/drawingml/2006/main">
            <a:ext uri="{FF2B5EF4-FFF2-40B4-BE49-F238E27FC236}">
              <a16:creationId xmlns:a16="http://schemas.microsoft.com/office/drawing/2014/main" id="{4BF597DB-A0A1-ECCE-AB10-C57DC577F29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61030"/>
          <a:ext cx="8930409" cy="513948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09.04.2023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09.04.2023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GB"/>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GB"/>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GB"/>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GB"/>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GB"/>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GB"/>
              <a:t>Click to edit Master title style</a:t>
            </a:r>
            <a:endParaRPr lang="en-US"/>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GB"/>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GB"/>
              <a:t>Click to edit Master title style</a:t>
            </a:r>
            <a:endParaRPr lang="en-US"/>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GB"/>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GB"/>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GB"/>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GB"/>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GB"/>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GB"/>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GB"/>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GB"/>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GB"/>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GB"/>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GB"/>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GB"/>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GB"/>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GB"/>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GB"/>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GB"/>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GB"/>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GB"/>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GB"/>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GB"/>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ikist.com/free-photo-sojkb"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Gradient_boosting" TargetMode="External"/><Relationship Id="rId2" Type="http://schemas.openxmlformats.org/officeDocument/2006/relationships/hyperlink" Target="https://xgboost.ai/" TargetMode="External"/><Relationship Id="rId1" Type="http://schemas.openxmlformats.org/officeDocument/2006/relationships/slideLayout" Target="../slideLayouts/slideLayout13.xml"/><Relationship Id="rId4" Type="http://schemas.openxmlformats.org/officeDocument/2006/relationships/hyperlink" Target="https://developer.nvidia.com/blog/gradient-boosting-decision-trees-xgboost-cuda/"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rdasia.com/healthsmart/signs-of-childhood-depression-every-parent-needs-to-know"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606189" y="490607"/>
            <a:ext cx="5690680" cy="2414014"/>
          </a:xfrm>
        </p:spPr>
        <p:txBody>
          <a:bodyPr/>
          <a:lstStyle/>
          <a:p>
            <a:r>
              <a:rPr lang="en-US" dirty="0"/>
              <a:t>DEPRESSION DETECTION SYSTEM</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95921" y="3221182"/>
            <a:ext cx="4981424" cy="3498273"/>
          </a:xfrm>
        </p:spPr>
        <p:txBody>
          <a:bodyPr>
            <a:noAutofit/>
          </a:bodyPr>
          <a:lstStyle/>
          <a:p>
            <a:pPr>
              <a:lnSpc>
                <a:spcPct val="150000"/>
              </a:lnSpc>
            </a:pPr>
            <a:r>
              <a:rPr lang="en-US" sz="3200" dirty="0"/>
              <a:t>TEAM 4-C  CSE-C</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Raza Abbas       :   19PA1A05F7</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T. Vidya Anusha  :  19PA1A05H6</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P. Taraka Sai Pavan : 19PA1A05E2</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P. Sai Sashank    :   19PA1A05D3</a:t>
            </a:r>
          </a:p>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Guide Name :  Mr S. </a:t>
            </a:r>
            <a:r>
              <a:rPr lang="en-US" sz="1600" dirty="0" err="1">
                <a:latin typeface="Open Sans" panose="020B0606030504020204" pitchFamily="34" charset="0"/>
                <a:ea typeface="Open Sans" panose="020B0606030504020204" pitchFamily="34" charset="0"/>
                <a:cs typeface="Open Sans" panose="020B0606030504020204" pitchFamily="34" charset="0"/>
              </a:rPr>
              <a:t>Mahaboob</a:t>
            </a:r>
            <a:r>
              <a:rPr lang="en-US" sz="1600" dirty="0">
                <a:latin typeface="Open Sans" panose="020B0606030504020204" pitchFamily="34" charset="0"/>
                <a:ea typeface="Open Sans" panose="020B0606030504020204" pitchFamily="34" charset="0"/>
                <a:cs typeface="Open Sans" panose="020B0606030504020204" pitchFamily="34" charset="0"/>
              </a:rPr>
              <a:t> Hussain</a:t>
            </a:r>
          </a:p>
          <a:p>
            <a:pPr>
              <a:lnSpc>
                <a:spcPct val="150000"/>
              </a:lnSpc>
            </a:pPr>
            <a:endParaRPr lang="en-US" sz="1800"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l="7837" r="7837"/>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564D42-D132-3C57-C17C-18B5167F141A}"/>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Content Placeholder 3">
            <a:extLst>
              <a:ext uri="{FF2B5EF4-FFF2-40B4-BE49-F238E27FC236}">
                <a16:creationId xmlns:a16="http://schemas.microsoft.com/office/drawing/2014/main" id="{7F210637-3201-B99B-E2F2-CFC897BD1081}"/>
              </a:ext>
            </a:extLst>
          </p:cNvPr>
          <p:cNvSpPr>
            <a:spLocks noGrp="1"/>
          </p:cNvSpPr>
          <p:nvPr>
            <p:ph idx="1"/>
          </p:nvPr>
        </p:nvSpPr>
        <p:spPr>
          <a:xfrm>
            <a:off x="838200" y="1825625"/>
            <a:ext cx="10220325" cy="4667250"/>
          </a:xfrm>
        </p:spPr>
        <p:txBody>
          <a:bodyPr>
            <a:normAutofit/>
          </a:bodyPr>
          <a:lstStyle/>
          <a:p>
            <a:pPr marL="342900" lvl="0" indent="-342900">
              <a:lnSpc>
                <a:spcPct val="115000"/>
              </a:lnSpc>
              <a:spcAft>
                <a:spcPts val="1000"/>
              </a:spcAft>
              <a:buFont typeface="Wingdings" panose="05000000000000000000" pitchFamily="2" charset="2"/>
              <a:buChar char=""/>
            </a:pPr>
            <a:r>
              <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Upload a Video:</a:t>
            </a:r>
          </a:p>
          <a:p>
            <a:pPr marL="342900" lvl="0" indent="-342900">
              <a:lnSpc>
                <a:spcPct val="115000"/>
              </a:lnSpc>
              <a:buFont typeface="Courier New" panose="02070309020205020404" pitchFamily="49" charset="0"/>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A real-time camera will open and the user will have to say something about themselves for 1 minute and their facial emotion will be detected. </a:t>
            </a:r>
          </a:p>
          <a:p>
            <a:pPr marL="342900" lvl="0" indent="-342900">
              <a:lnSpc>
                <a:spcPct val="115000"/>
              </a:lnSpc>
              <a:buFont typeface="Courier New" panose="02070309020205020404" pitchFamily="49" charset="0"/>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The user will make different emotions at times, for each emotion there will be a score given to detect Depression (based on sad/fear/anger/disgust). </a:t>
            </a:r>
          </a:p>
        </p:txBody>
      </p:sp>
      <p:sp>
        <p:nvSpPr>
          <p:cNvPr id="5" name="Title 4">
            <a:extLst>
              <a:ext uri="{FF2B5EF4-FFF2-40B4-BE49-F238E27FC236}">
                <a16:creationId xmlns:a16="http://schemas.microsoft.com/office/drawing/2014/main" id="{66A9B368-C6C2-71DD-C937-9AC832F17FA6}"/>
              </a:ext>
            </a:extLst>
          </p:cNvPr>
          <p:cNvSpPr>
            <a:spLocks noGrp="1"/>
          </p:cNvSpPr>
          <p:nvPr>
            <p:ph type="title"/>
          </p:nvPr>
        </p:nvSpPr>
        <p:spPr>
          <a:xfrm>
            <a:off x="838200" y="665750"/>
            <a:ext cx="9050518" cy="945498"/>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Module </a:t>
            </a:r>
            <a:r>
              <a:rPr lang="en-IN" dirty="0">
                <a:latin typeface="Open Sans" panose="020B0606030504020204" pitchFamily="34" charset="0"/>
                <a:ea typeface="Open Sans" panose="020B0606030504020204" pitchFamily="34" charset="0"/>
                <a:cs typeface="Open Sans" panose="020B0606030504020204" pitchFamily="34" charset="0"/>
              </a:rPr>
              <a:t>D</a:t>
            </a:r>
            <a:r>
              <a:rPr lang="en-IN" b="1" dirty="0">
                <a:effectLst/>
                <a:latin typeface="Open Sans" panose="020B0606030504020204" pitchFamily="34" charset="0"/>
                <a:ea typeface="Open Sans" panose="020B0606030504020204" pitchFamily="34" charset="0"/>
                <a:cs typeface="Open Sans" panose="020B0606030504020204" pitchFamily="34" charset="0"/>
              </a:rPr>
              <a:t>escription</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2180229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943FC8-21ED-A48E-6A95-6D1764224EB2}"/>
              </a:ext>
            </a:extLst>
          </p:cNvPr>
          <p:cNvSpPr>
            <a:spLocks noGrp="1"/>
          </p:cNvSpPr>
          <p:nvPr>
            <p:ph type="sldNum" sz="quarter" idx="12"/>
          </p:nvPr>
        </p:nvSpPr>
        <p:spPr/>
        <p:txBody>
          <a:bodyPr/>
          <a:lstStyle/>
          <a:p>
            <a:fld id="{D495E168-DA5E-4888-8D8A-92B118324C14}" type="slidenum">
              <a:rPr lang="ru-RU" smtClean="0"/>
              <a:t>11</a:t>
            </a:fld>
            <a:endParaRPr lang="ru-RU" dirty="0"/>
          </a:p>
        </p:txBody>
      </p:sp>
      <p:sp>
        <p:nvSpPr>
          <p:cNvPr id="4" name="Content Placeholder 3">
            <a:extLst>
              <a:ext uri="{FF2B5EF4-FFF2-40B4-BE49-F238E27FC236}">
                <a16:creationId xmlns:a16="http://schemas.microsoft.com/office/drawing/2014/main" id="{D979B6D9-A015-2EFF-0085-02CEADB17BCD}"/>
              </a:ext>
            </a:extLst>
          </p:cNvPr>
          <p:cNvSpPr>
            <a:spLocks noGrp="1"/>
          </p:cNvSpPr>
          <p:nvPr>
            <p:ph idx="1"/>
          </p:nvPr>
        </p:nvSpPr>
        <p:spPr>
          <a:xfrm>
            <a:off x="838200" y="1825625"/>
            <a:ext cx="10515600" cy="4203700"/>
          </a:xfrm>
        </p:spPr>
        <p:txBody>
          <a:bodyPr>
            <a:normAutofit/>
          </a:bodyPr>
          <a:lstStyle/>
          <a:p>
            <a:pPr>
              <a:lnSpc>
                <a:spcPct val="115000"/>
              </a:lnSpc>
              <a:spcAft>
                <a:spcPts val="1000"/>
              </a:spcAft>
            </a:pPr>
            <a:r>
              <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If Depression is detected then</a:t>
            </a:r>
            <a:endParaRPr lang="en-IN" sz="24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Font typeface="Courier New" panose="02070309020205020404" pitchFamily="49" charset="0"/>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The user will answer the quiz.</a:t>
            </a:r>
          </a:p>
          <a:p>
            <a:pPr marL="342900" lvl="0" indent="-342900">
              <a:lnSpc>
                <a:spcPct val="115000"/>
              </a:lnSpc>
              <a:spcAft>
                <a:spcPts val="1000"/>
              </a:spcAft>
              <a:buFont typeface="Courier New" panose="02070309020205020404" pitchFamily="49" charset="0"/>
              <a:buChar char="­"/>
            </a:pPr>
            <a:r>
              <a:rPr lang="en-IN" sz="2400" dirty="0">
                <a:latin typeface="Open Sans" panose="020B0606030504020204" pitchFamily="34" charset="0"/>
                <a:ea typeface="Open Sans" panose="020B0606030504020204" pitchFamily="34" charset="0"/>
                <a:cs typeface="Open Sans" panose="020B0606030504020204" pitchFamily="34" charset="0"/>
              </a:rPr>
              <a:t>Self-tests With quiz</a:t>
            </a:r>
            <a:endParaRPr lang="en-IN" sz="2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nSpc>
                <a:spcPct val="150000"/>
              </a:lnSpc>
              <a:buNone/>
            </a:pPr>
            <a:r>
              <a:rPr lang="en-IN" sz="2400" dirty="0">
                <a:effectLst/>
                <a:latin typeface="Open Sans" panose="020B0606030504020204" pitchFamily="34" charset="0"/>
                <a:ea typeface="Open Sans" panose="020B0606030504020204" pitchFamily="34" charset="0"/>
                <a:cs typeface="Open Sans" panose="020B0606030504020204" pitchFamily="34" charset="0"/>
              </a:rPr>
              <a:t>After the quiz, the results will be displayed saying which type of depression is there (it can be Depression, Anxiety, PTSD, or Bipolar), and an Email will be sent with the results (one static email)</a:t>
            </a:r>
            <a:endParaRPr lang="en-IN" sz="2400" dirty="0">
              <a:latin typeface="Open Sans" panose="020B0606030504020204" pitchFamily="34" charset="0"/>
              <a:ea typeface="Open Sans" panose="020B0606030504020204" pitchFamily="34" charset="0"/>
              <a:cs typeface="Open Sans" panose="020B0606030504020204" pitchFamily="34" charset="0"/>
            </a:endParaRPr>
          </a:p>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4">
            <a:extLst>
              <a:ext uri="{FF2B5EF4-FFF2-40B4-BE49-F238E27FC236}">
                <a16:creationId xmlns:a16="http://schemas.microsoft.com/office/drawing/2014/main" id="{242DEBB8-512E-EB74-512D-520773539E17}"/>
              </a:ext>
            </a:extLst>
          </p:cNvPr>
          <p:cNvSpPr>
            <a:spLocks noGrp="1"/>
          </p:cNvSpPr>
          <p:nvPr>
            <p:ph type="title"/>
          </p:nvPr>
        </p:nvSpPr>
        <p:spPr>
          <a:xfrm>
            <a:off x="838200" y="603120"/>
            <a:ext cx="9050518" cy="945498"/>
          </a:xfrm>
        </p:spPr>
        <p:txBody>
          <a:bodyPr/>
          <a:lstStyle/>
          <a:p>
            <a:r>
              <a:rPr lang="en-US" dirty="0"/>
              <a:t>Module Description</a:t>
            </a:r>
          </a:p>
        </p:txBody>
      </p:sp>
    </p:spTree>
    <p:extLst>
      <p:ext uri="{BB962C8B-B14F-4D97-AF65-F5344CB8AC3E}">
        <p14:creationId xmlns:p14="http://schemas.microsoft.com/office/powerpoint/2010/main" val="3029837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14E97C-5725-C385-3676-C6C97272AF01}"/>
              </a:ext>
            </a:extLst>
          </p:cNvPr>
          <p:cNvSpPr>
            <a:spLocks noGrp="1"/>
          </p:cNvSpPr>
          <p:nvPr>
            <p:ph type="sldNum" sz="quarter" idx="12"/>
          </p:nvPr>
        </p:nvSpPr>
        <p:spPr/>
        <p:txBody>
          <a:bodyPr/>
          <a:lstStyle/>
          <a:p>
            <a:fld id="{D495E168-DA5E-4888-8D8A-92B118324C14}" type="slidenum">
              <a:rPr lang="ru-RU" smtClean="0"/>
              <a:t>12</a:t>
            </a:fld>
            <a:endParaRPr lang="ru-RU" dirty="0"/>
          </a:p>
        </p:txBody>
      </p:sp>
      <p:sp>
        <p:nvSpPr>
          <p:cNvPr id="5" name="Title 4">
            <a:extLst>
              <a:ext uri="{FF2B5EF4-FFF2-40B4-BE49-F238E27FC236}">
                <a16:creationId xmlns:a16="http://schemas.microsoft.com/office/drawing/2014/main" id="{8597C083-0FC2-8C7D-DD62-EFFD912A24E1}"/>
              </a:ext>
            </a:extLst>
          </p:cNvPr>
          <p:cNvSpPr>
            <a:spLocks noGrp="1"/>
          </p:cNvSpPr>
          <p:nvPr>
            <p:ph type="title"/>
          </p:nvPr>
        </p:nvSpPr>
        <p:spPr>
          <a:xfrm>
            <a:off x="838200" y="678277"/>
            <a:ext cx="9050518" cy="945498"/>
          </a:xfrm>
        </p:spPr>
        <p:txBody>
          <a:bodyPr/>
          <a:lstStyle/>
          <a:p>
            <a:r>
              <a:rPr lang="en-US" dirty="0">
                <a:latin typeface="Times New Roman" panose="02020603050405020304" pitchFamily="18" charset="0"/>
                <a:cs typeface="Times New Roman" panose="02020603050405020304" pitchFamily="18" charset="0"/>
              </a:rPr>
              <a:t>System</a:t>
            </a:r>
            <a:r>
              <a:rPr lang="en-US" dirty="0"/>
              <a:t> </a:t>
            </a:r>
            <a:r>
              <a:rPr lang="en-IN" b="1" dirty="0">
                <a:effectLst/>
                <a:latin typeface="Times New Roman" panose="02020603050405020304" pitchFamily="18" charset="0"/>
                <a:ea typeface="Times New Roman" panose="02020603050405020304" pitchFamily="18" charset="0"/>
              </a:rPr>
              <a:t>Architecture</a:t>
            </a:r>
            <a:endParaRPr lang="en-IN" dirty="0"/>
          </a:p>
        </p:txBody>
      </p:sp>
      <p:pic>
        <p:nvPicPr>
          <p:cNvPr id="6" name="Content Placeholder 5">
            <a:extLst>
              <a:ext uri="{FF2B5EF4-FFF2-40B4-BE49-F238E27FC236}">
                <a16:creationId xmlns:a16="http://schemas.microsoft.com/office/drawing/2014/main" id="{3F20899B-366D-E14F-7AED-83CACD618D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6316" y="1825624"/>
            <a:ext cx="7218947" cy="4667249"/>
          </a:xfrm>
          <a:prstGeom prst="rect">
            <a:avLst/>
          </a:prstGeom>
          <a:noFill/>
          <a:ln>
            <a:noFill/>
          </a:ln>
        </p:spPr>
      </p:pic>
    </p:spTree>
    <p:extLst>
      <p:ext uri="{BB962C8B-B14F-4D97-AF65-F5344CB8AC3E}">
        <p14:creationId xmlns:p14="http://schemas.microsoft.com/office/powerpoint/2010/main" val="352109523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EE89B3-DE31-B31E-213B-6962E25E65F8}"/>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4" name="Content Placeholder 3">
            <a:extLst>
              <a:ext uri="{FF2B5EF4-FFF2-40B4-BE49-F238E27FC236}">
                <a16:creationId xmlns:a16="http://schemas.microsoft.com/office/drawing/2014/main" id="{76939162-FA20-3605-8870-6F7855924884}"/>
              </a:ext>
            </a:extLst>
          </p:cNvPr>
          <p:cNvSpPr>
            <a:spLocks noGrp="1"/>
          </p:cNvSpPr>
          <p:nvPr>
            <p:ph idx="1"/>
          </p:nvPr>
        </p:nvSpPr>
        <p:spPr>
          <a:xfrm>
            <a:off x="742968" y="1891827"/>
            <a:ext cx="10515600" cy="5096417"/>
          </a:xfrm>
        </p:spPr>
        <p:txBody>
          <a:bodyPr>
            <a:normAutofit fontScale="92500"/>
          </a:bodyPr>
          <a:lstStyle/>
          <a:p>
            <a:pPr algn="just">
              <a:lnSpc>
                <a:spcPct val="150000"/>
              </a:lnSpc>
            </a:pPr>
            <a:r>
              <a:rPr lang="en-US" sz="2400" dirty="0"/>
              <a:t>Kaggle Link to the dataset </a:t>
            </a:r>
            <a:r>
              <a:rPr lang="en-US" sz="2400" dirty="0">
                <a:hlinkClick r:id="rId2"/>
              </a:rPr>
              <a:t>- https://www.kaggle.com/c/challenges-in-representation-learning-facial-expression-recognition-challenge/data</a:t>
            </a:r>
            <a:endParaRPr lang="en-US" sz="2400" dirty="0"/>
          </a:p>
          <a:p>
            <a:pPr algn="just">
              <a:lnSpc>
                <a:spcPct val="150000"/>
              </a:lnSpc>
            </a:pPr>
            <a:r>
              <a:rPr lang="en-IN" sz="2400" b="0" i="0" u="none" strike="noStrike" dirty="0">
                <a:solidFill>
                  <a:srgbClr val="3C4043"/>
                </a:solidFill>
                <a:effectLst/>
                <a:latin typeface="Inter"/>
              </a:rPr>
              <a:t>The data consists of 48x48 pixel grayscale images of faces. The task is to categorize each face based on the emotion shown in the facial expression in to one of five categories (</a:t>
            </a:r>
            <a:r>
              <a:rPr lang="en-IN" sz="2800" dirty="0">
                <a:solidFill>
                  <a:srgbClr val="FF0000"/>
                </a:solidFill>
                <a:effectLst/>
                <a:latin typeface="Menlo" panose="020B0609030804020204" pitchFamily="49" charset="0"/>
              </a:rPr>
              <a:t>'</a:t>
            </a:r>
            <a:r>
              <a:rPr lang="en-IN" sz="2800" b="1" dirty="0" err="1">
                <a:solidFill>
                  <a:srgbClr val="FF0000"/>
                </a:solidFill>
                <a:effectLst/>
                <a:latin typeface="Menlo" panose="020B0609030804020204" pitchFamily="49" charset="0"/>
              </a:rPr>
              <a:t>Angry</a:t>
            </a:r>
            <a:r>
              <a:rPr lang="en-IN" sz="2800" dirty="0" err="1">
                <a:solidFill>
                  <a:srgbClr val="FF0000"/>
                </a:solidFill>
                <a:effectLst/>
                <a:latin typeface="Menlo" panose="020B0609030804020204" pitchFamily="49" charset="0"/>
              </a:rPr>
              <a:t>','</a:t>
            </a:r>
            <a:r>
              <a:rPr lang="en-IN" sz="2800" b="1" dirty="0" err="1">
                <a:solidFill>
                  <a:srgbClr val="FF0000"/>
                </a:solidFill>
                <a:effectLst/>
                <a:latin typeface="Menlo" panose="020B0609030804020204" pitchFamily="49" charset="0"/>
              </a:rPr>
              <a:t>Happy</a:t>
            </a:r>
            <a:r>
              <a:rPr lang="en-IN" sz="2800" dirty="0" err="1">
                <a:solidFill>
                  <a:srgbClr val="FF0000"/>
                </a:solidFill>
                <a:effectLst/>
                <a:latin typeface="Menlo" panose="020B0609030804020204" pitchFamily="49" charset="0"/>
              </a:rPr>
              <a:t>','</a:t>
            </a:r>
            <a:r>
              <a:rPr lang="en-IN" sz="2800" b="1" dirty="0" err="1">
                <a:solidFill>
                  <a:srgbClr val="FF0000"/>
                </a:solidFill>
                <a:effectLst/>
                <a:latin typeface="Menlo" panose="020B0609030804020204" pitchFamily="49" charset="0"/>
              </a:rPr>
              <a:t>Neutral</a:t>
            </a:r>
            <a:r>
              <a:rPr lang="en-IN" sz="2800" dirty="0" err="1">
                <a:solidFill>
                  <a:srgbClr val="FF0000"/>
                </a:solidFill>
                <a:effectLst/>
                <a:latin typeface="Menlo" panose="020B0609030804020204" pitchFamily="49" charset="0"/>
              </a:rPr>
              <a:t>','</a:t>
            </a:r>
            <a:r>
              <a:rPr lang="en-IN" sz="2800" b="1" dirty="0" err="1">
                <a:solidFill>
                  <a:srgbClr val="FF0000"/>
                </a:solidFill>
                <a:effectLst/>
                <a:latin typeface="Menlo" panose="020B0609030804020204" pitchFamily="49" charset="0"/>
              </a:rPr>
              <a:t>Sad</a:t>
            </a:r>
            <a:r>
              <a:rPr lang="en-IN" sz="2800" dirty="0" err="1">
                <a:solidFill>
                  <a:srgbClr val="FF0000"/>
                </a:solidFill>
                <a:effectLst/>
                <a:latin typeface="Menlo" panose="020B0609030804020204" pitchFamily="49" charset="0"/>
              </a:rPr>
              <a:t>','</a:t>
            </a:r>
            <a:r>
              <a:rPr lang="en-IN" sz="2800" b="1" dirty="0" err="1">
                <a:solidFill>
                  <a:srgbClr val="FF0000"/>
                </a:solidFill>
                <a:effectLst/>
                <a:latin typeface="Menlo" panose="020B0609030804020204" pitchFamily="49" charset="0"/>
              </a:rPr>
              <a:t>Surprise</a:t>
            </a:r>
            <a:r>
              <a:rPr lang="en-IN" sz="2800" dirty="0">
                <a:solidFill>
                  <a:srgbClr val="ECECEC"/>
                </a:solidFill>
                <a:effectLst/>
                <a:latin typeface="Menlo" panose="020B0609030804020204" pitchFamily="49" charset="0"/>
              </a:rPr>
              <a:t>'</a:t>
            </a:r>
            <a:r>
              <a:rPr lang="en-IN" sz="2400" b="0" i="0" u="none" strike="noStrike" dirty="0">
                <a:solidFill>
                  <a:srgbClr val="3C4043"/>
                </a:solidFill>
                <a:effectLst/>
                <a:latin typeface="inherit"/>
              </a:rPr>
              <a:t>)</a:t>
            </a:r>
            <a:r>
              <a:rPr lang="en-IN" sz="2400" b="0" i="0" u="none" strike="noStrike" dirty="0">
                <a:solidFill>
                  <a:srgbClr val="3C4043"/>
                </a:solidFill>
                <a:effectLst/>
                <a:latin typeface="Inter"/>
              </a:rPr>
              <a:t>.</a:t>
            </a:r>
          </a:p>
          <a:p>
            <a:pPr algn="just" fontAlgn="base">
              <a:lnSpc>
                <a:spcPct val="150000"/>
              </a:lnSpc>
            </a:pPr>
            <a:r>
              <a:rPr lang="en-IN" sz="2400" b="0" i="0" u="none" strike="noStrike" dirty="0">
                <a:solidFill>
                  <a:srgbClr val="3C4043"/>
                </a:solidFill>
                <a:effectLst/>
                <a:latin typeface="Inter"/>
              </a:rPr>
              <a:t>It contains two columns, "emotion" and "pixels". The "emotion" column contains a numeric code ranging from 0 to 4, inclusive, for the emotion that is present in the image. The "pixels" column contains a string surrounded in quotes for each image</a:t>
            </a:r>
          </a:p>
          <a:p>
            <a:pPr algn="just">
              <a:lnSpc>
                <a:spcPct val="150000"/>
              </a:lnSpc>
            </a:pPr>
            <a:endParaRPr lang="en-US" sz="2400" dirty="0"/>
          </a:p>
        </p:txBody>
      </p:sp>
      <p:sp>
        <p:nvSpPr>
          <p:cNvPr id="5" name="Title 4">
            <a:extLst>
              <a:ext uri="{FF2B5EF4-FFF2-40B4-BE49-F238E27FC236}">
                <a16:creationId xmlns:a16="http://schemas.microsoft.com/office/drawing/2014/main" id="{A2C1ACB0-101F-74BA-615B-CA317AA24D74}"/>
              </a:ext>
            </a:extLst>
          </p:cNvPr>
          <p:cNvSpPr>
            <a:spLocks noGrp="1"/>
          </p:cNvSpPr>
          <p:nvPr>
            <p:ph type="title"/>
          </p:nvPr>
        </p:nvSpPr>
        <p:spPr>
          <a:xfrm>
            <a:off x="838200" y="681037"/>
            <a:ext cx="9050518" cy="945498"/>
          </a:xfrm>
        </p:spPr>
        <p:txBody>
          <a:bodyPr/>
          <a:lstStyle/>
          <a:p>
            <a:r>
              <a:rPr lang="en-US" dirty="0"/>
              <a:t>Emotion Detection Dataset</a:t>
            </a:r>
          </a:p>
        </p:txBody>
      </p:sp>
    </p:spTree>
    <p:extLst>
      <p:ext uri="{BB962C8B-B14F-4D97-AF65-F5344CB8AC3E}">
        <p14:creationId xmlns:p14="http://schemas.microsoft.com/office/powerpoint/2010/main" val="416431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0686D2-6EF5-69B9-313D-9521A5917D8D}"/>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14</a:t>
            </a:fld>
            <a:endParaRPr lang="ru-RU"/>
          </a:p>
        </p:txBody>
      </p:sp>
      <p:sp>
        <p:nvSpPr>
          <p:cNvPr id="5" name="Title 4">
            <a:extLst>
              <a:ext uri="{FF2B5EF4-FFF2-40B4-BE49-F238E27FC236}">
                <a16:creationId xmlns:a16="http://schemas.microsoft.com/office/drawing/2014/main" id="{C557F0A0-22D1-B8D3-B6F1-4EA90DD1B440}"/>
              </a:ext>
            </a:extLst>
          </p:cNvPr>
          <p:cNvSpPr>
            <a:spLocks noGrp="1"/>
          </p:cNvSpPr>
          <p:nvPr>
            <p:ph type="title"/>
          </p:nvPr>
        </p:nvSpPr>
        <p:spPr>
          <a:xfrm>
            <a:off x="838200" y="602958"/>
            <a:ext cx="9050518" cy="945498"/>
          </a:xfrm>
        </p:spPr>
        <p:txBody>
          <a:bodyPr anchor="ctr">
            <a:normAutofit/>
          </a:bodyPr>
          <a:lstStyle/>
          <a:p>
            <a:r>
              <a:rPr lang="en-US" dirty="0"/>
              <a:t>Workflow</a:t>
            </a:r>
          </a:p>
        </p:txBody>
      </p:sp>
      <p:sp>
        <p:nvSpPr>
          <p:cNvPr id="4" name="Content Placeholder 3">
            <a:extLst>
              <a:ext uri="{FF2B5EF4-FFF2-40B4-BE49-F238E27FC236}">
                <a16:creationId xmlns:a16="http://schemas.microsoft.com/office/drawing/2014/main" id="{E4C18920-9B16-FC6C-17A6-1804608F45E7}"/>
              </a:ext>
            </a:extLst>
          </p:cNvPr>
          <p:cNvSpPr>
            <a:spLocks noGrp="1"/>
          </p:cNvSpPr>
          <p:nvPr>
            <p:ph sz="half" idx="1"/>
          </p:nvPr>
        </p:nvSpPr>
        <p:spPr>
          <a:xfrm>
            <a:off x="479685" y="1926134"/>
            <a:ext cx="6760564" cy="5174846"/>
          </a:xfrm>
        </p:spPr>
        <p:txBody>
          <a:bodyPr>
            <a:noAutofit/>
          </a:bodyPr>
          <a:lstStyle/>
          <a:p>
            <a:pPr marL="457200" indent="-457200" algn="just">
              <a:lnSpc>
                <a:spcPct val="150000"/>
              </a:lnSpc>
              <a:buFont typeface="+mj-lt"/>
              <a:buAutoNum type="arabicPeriod"/>
            </a:pPr>
            <a:r>
              <a:rPr lang="en-US" sz="2000" dirty="0"/>
              <a:t>A video of 10seconds will be captured and multiple frames will be extracted using cv2.VideoCapture(0) </a:t>
            </a:r>
          </a:p>
          <a:p>
            <a:pPr marL="457200" indent="-457200" algn="just">
              <a:lnSpc>
                <a:spcPct val="150000"/>
              </a:lnSpc>
              <a:buFont typeface="+mj-lt"/>
              <a:buAutoNum type="arabicPeriod"/>
            </a:pPr>
            <a:r>
              <a:rPr lang="en-US" sz="2000" dirty="0"/>
              <a:t>Using </a:t>
            </a:r>
            <a:r>
              <a:rPr lang="en-US" sz="2000" dirty="0" err="1"/>
              <a:t>cvtColor</a:t>
            </a:r>
            <a:r>
              <a:rPr lang="en-US" sz="2000" dirty="0"/>
              <a:t>() method from open-cv the frame(image) is converted into a grayscale image</a:t>
            </a:r>
          </a:p>
          <a:p>
            <a:pPr marL="914400" lvl="1" indent="-457200" algn="just">
              <a:lnSpc>
                <a:spcPct val="150000"/>
              </a:lnSpc>
              <a:buFont typeface="+mj-lt"/>
              <a:buAutoNum type="arabicPeriod"/>
            </a:pPr>
            <a:r>
              <a:rPr lang="en-US" sz="2000" dirty="0"/>
              <a:t>The main reason why grayscale representations are often used for extracting descriptors instead of operating on color images directly is that grayscale simplifies the algorithm and reduces computational requirements.</a:t>
            </a:r>
          </a:p>
          <a:p>
            <a:pPr marL="457200" lvl="1" indent="0" algn="just">
              <a:lnSpc>
                <a:spcPct val="150000"/>
              </a:lnSpc>
              <a:buNone/>
            </a:pPr>
            <a:endParaRPr lang="en-US" sz="2000" dirty="0"/>
          </a:p>
        </p:txBody>
      </p:sp>
      <p:pic>
        <p:nvPicPr>
          <p:cNvPr id="7" name="Picture 6" descr="Graphical user interface, website&#10;&#10;Description automatically generated">
            <a:extLst>
              <a:ext uri="{FF2B5EF4-FFF2-40B4-BE49-F238E27FC236}">
                <a16:creationId xmlns:a16="http://schemas.microsoft.com/office/drawing/2014/main" id="{DBE9144B-9EAE-E9D5-1744-E6BB5263B041}"/>
              </a:ext>
            </a:extLst>
          </p:cNvPr>
          <p:cNvPicPr>
            <a:picLocks noChangeAspect="1"/>
          </p:cNvPicPr>
          <p:nvPr/>
        </p:nvPicPr>
        <p:blipFill rotWithShape="1">
          <a:blip r:embed="rId2"/>
          <a:srcRect l="12869" r="15546" b="4"/>
          <a:stretch/>
        </p:blipFill>
        <p:spPr>
          <a:xfrm>
            <a:off x="7560024" y="2026596"/>
            <a:ext cx="4152291" cy="3714789"/>
          </a:xfrm>
          <a:prstGeom prst="rect">
            <a:avLst/>
          </a:prstGeom>
          <a:noFill/>
        </p:spPr>
      </p:pic>
    </p:spTree>
    <p:extLst>
      <p:ext uri="{BB962C8B-B14F-4D97-AF65-F5344CB8AC3E}">
        <p14:creationId xmlns:p14="http://schemas.microsoft.com/office/powerpoint/2010/main" val="29797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C6649D-FA31-1997-631A-186219615340}"/>
              </a:ext>
            </a:extLst>
          </p:cNvPr>
          <p:cNvSpPr>
            <a:spLocks noGrp="1"/>
          </p:cNvSpPr>
          <p:nvPr>
            <p:ph type="sldNum" sz="quarter" idx="12"/>
          </p:nvPr>
        </p:nvSpPr>
        <p:spPr/>
        <p:txBody>
          <a:bodyPr/>
          <a:lstStyle/>
          <a:p>
            <a:fld id="{D495E168-DA5E-4888-8D8A-92B118324C14}" type="slidenum">
              <a:rPr lang="ru-RU" smtClean="0"/>
              <a:t>15</a:t>
            </a:fld>
            <a:endParaRPr lang="ru-RU" dirty="0"/>
          </a:p>
        </p:txBody>
      </p:sp>
      <p:sp>
        <p:nvSpPr>
          <p:cNvPr id="4" name="Content Placeholder 3">
            <a:extLst>
              <a:ext uri="{FF2B5EF4-FFF2-40B4-BE49-F238E27FC236}">
                <a16:creationId xmlns:a16="http://schemas.microsoft.com/office/drawing/2014/main" id="{ACA366BE-9C2C-84AA-C1F9-A2BE2141B6E1}"/>
              </a:ext>
            </a:extLst>
          </p:cNvPr>
          <p:cNvSpPr>
            <a:spLocks noGrp="1"/>
          </p:cNvSpPr>
          <p:nvPr>
            <p:ph idx="1"/>
          </p:nvPr>
        </p:nvSpPr>
        <p:spPr>
          <a:xfrm>
            <a:off x="838200" y="1768840"/>
            <a:ext cx="10515600" cy="4677946"/>
          </a:xfrm>
        </p:spPr>
        <p:txBody>
          <a:bodyPr>
            <a:normAutofit/>
          </a:bodyPr>
          <a:lstStyle/>
          <a:p>
            <a:pPr marL="0" indent="0" algn="just">
              <a:lnSpc>
                <a:spcPct val="150000"/>
              </a:lnSpc>
              <a:buNone/>
            </a:pPr>
            <a:r>
              <a:rPr lang="en-US" sz="2100" dirty="0"/>
              <a:t>3. Using </a:t>
            </a:r>
            <a:r>
              <a:rPr lang="en-US" sz="2100" dirty="0" err="1"/>
              <a:t>CascadeClassifier</a:t>
            </a:r>
            <a:r>
              <a:rPr lang="en-US" sz="2100" dirty="0"/>
              <a:t> pre-trained model which uses </a:t>
            </a:r>
            <a:r>
              <a:rPr lang="en-US" sz="2100" dirty="0" err="1"/>
              <a:t>haar</a:t>
            </a:r>
            <a:r>
              <a:rPr lang="en-US" sz="2100" dirty="0"/>
              <a:t> cascade algorithm to detect the facial part from the video frame by drawing a rectangular box around the face. </a:t>
            </a:r>
          </a:p>
          <a:p>
            <a:pPr marL="0" indent="0" algn="just">
              <a:lnSpc>
                <a:spcPct val="150000"/>
              </a:lnSpc>
              <a:buNone/>
            </a:pPr>
            <a:r>
              <a:rPr lang="en-IN" sz="2100" b="0" i="0" u="none" strike="noStrike" dirty="0">
                <a:solidFill>
                  <a:srgbClr val="273239"/>
                </a:solidFill>
                <a:effectLst/>
              </a:rPr>
              <a:t>One of the popular algorithms for facial detection is “</a:t>
            </a:r>
            <a:r>
              <a:rPr lang="en-IN" sz="2100" b="0" i="0" u="none" strike="noStrike" dirty="0" err="1">
                <a:solidFill>
                  <a:srgbClr val="273239"/>
                </a:solidFill>
                <a:effectLst/>
              </a:rPr>
              <a:t>haarcascade</a:t>
            </a:r>
            <a:r>
              <a:rPr lang="en-IN" sz="2100" b="0" i="0" u="none" strike="noStrike" dirty="0">
                <a:solidFill>
                  <a:srgbClr val="273239"/>
                </a:solidFill>
                <a:effectLst/>
              </a:rPr>
              <a:t>”. It is computationally less expensive, a fast algorithm, and gives </a:t>
            </a:r>
            <a:r>
              <a:rPr lang="en-IN" sz="2100" dirty="0">
                <a:solidFill>
                  <a:srgbClr val="273239"/>
                </a:solidFill>
              </a:rPr>
              <a:t>good</a:t>
            </a:r>
            <a:r>
              <a:rPr lang="en-IN" sz="2100" b="0" i="0" u="none" strike="noStrike" dirty="0">
                <a:solidFill>
                  <a:srgbClr val="273239"/>
                </a:solidFill>
                <a:effectLst/>
              </a:rPr>
              <a:t> accuracy.</a:t>
            </a:r>
          </a:p>
          <a:p>
            <a:pPr marL="0" indent="0" algn="just">
              <a:lnSpc>
                <a:spcPct val="150000"/>
              </a:lnSpc>
              <a:buNone/>
            </a:pPr>
            <a:r>
              <a:rPr lang="en-IN" sz="2100" b="0" i="0" u="none" strike="noStrike" dirty="0">
                <a:solidFill>
                  <a:srgbClr val="000000"/>
                </a:solidFill>
                <a:effectLst/>
                <a:latin typeface="Arial" panose="020B0604020202020204" pitchFamily="34" charset="0"/>
                <a:cs typeface="Arial" panose="020B0604020202020204" pitchFamily="34" charset="0"/>
              </a:rPr>
              <a:t>Initially, the algorithm needs a lot of positive images (images of faces) and negative images (images without faces) to train the classifier.</a:t>
            </a:r>
          </a:p>
          <a:p>
            <a:pPr marL="0" indent="0" algn="just">
              <a:lnSpc>
                <a:spcPct val="150000"/>
              </a:lnSpc>
              <a:buNone/>
            </a:pPr>
            <a:r>
              <a:rPr lang="en-IN" sz="2100" b="0" i="0" u="none" strike="noStrike" dirty="0">
                <a:solidFill>
                  <a:srgbClr val="000000"/>
                </a:solidFill>
                <a:effectLst/>
                <a:latin typeface="Arial" panose="020B0604020202020204" pitchFamily="34" charset="0"/>
                <a:cs typeface="Arial" panose="020B0604020202020204" pitchFamily="34" charset="0"/>
              </a:rPr>
              <a:t>The </a:t>
            </a:r>
            <a:r>
              <a:rPr lang="en-IN" sz="2100" dirty="0">
                <a:solidFill>
                  <a:srgbClr val="000000"/>
                </a:solidFill>
                <a:latin typeface="Arial" panose="020B0604020202020204" pitchFamily="34" charset="0"/>
                <a:cs typeface="Arial" panose="020B0604020202020204" pitchFamily="34" charset="0"/>
              </a:rPr>
              <a:t>Output being a window or a rectangle </a:t>
            </a:r>
            <a:r>
              <a:rPr lang="en-IN" sz="2100" dirty="0" err="1">
                <a:solidFill>
                  <a:srgbClr val="000000"/>
                </a:solidFill>
                <a:latin typeface="Arial" panose="020B0604020202020204" pitchFamily="34" charset="0"/>
                <a:cs typeface="Arial" panose="020B0604020202020204" pitchFamily="34" charset="0"/>
              </a:rPr>
              <a:t>i.e</a:t>
            </a:r>
            <a:r>
              <a:rPr lang="en-IN" sz="2100" dirty="0">
                <a:solidFill>
                  <a:srgbClr val="000000"/>
                </a:solidFill>
                <a:latin typeface="Arial" panose="020B0604020202020204" pitchFamily="34" charset="0"/>
                <a:cs typeface="Arial" panose="020B0604020202020204" pitchFamily="34" charset="0"/>
              </a:rPr>
              <a:t> the position of the face in the image.</a:t>
            </a:r>
            <a:endParaRPr lang="en-IN" sz="2100" b="0" i="0" u="none" strike="noStrike" dirty="0">
              <a:solidFill>
                <a:srgbClr val="000000"/>
              </a:solidFill>
              <a:effectLst/>
              <a:latin typeface="Arial" panose="020B0604020202020204" pitchFamily="34" charset="0"/>
              <a:cs typeface="Arial" panose="020B0604020202020204" pitchFamily="34" charset="0"/>
            </a:endParaRPr>
          </a:p>
          <a:p>
            <a:pPr marL="0" indent="0" algn="just">
              <a:lnSpc>
                <a:spcPct val="150000"/>
              </a:lnSpc>
              <a:buNone/>
            </a:pPr>
            <a:endParaRPr lang="en-US" sz="2100" dirty="0"/>
          </a:p>
          <a:p>
            <a:endParaRPr lang="en-US" sz="2100" dirty="0"/>
          </a:p>
        </p:txBody>
      </p:sp>
      <p:sp>
        <p:nvSpPr>
          <p:cNvPr id="5" name="Title 4">
            <a:extLst>
              <a:ext uri="{FF2B5EF4-FFF2-40B4-BE49-F238E27FC236}">
                <a16:creationId xmlns:a16="http://schemas.microsoft.com/office/drawing/2014/main" id="{723373B5-E219-23D5-7DC4-F48B0D1FCE51}"/>
              </a:ext>
            </a:extLst>
          </p:cNvPr>
          <p:cNvSpPr>
            <a:spLocks noGrp="1"/>
          </p:cNvSpPr>
          <p:nvPr>
            <p:ph type="title"/>
          </p:nvPr>
        </p:nvSpPr>
        <p:spPr>
          <a:xfrm>
            <a:off x="838200" y="582586"/>
            <a:ext cx="9050518" cy="945498"/>
          </a:xfrm>
        </p:spPr>
        <p:txBody>
          <a:bodyPr/>
          <a:lstStyle/>
          <a:p>
            <a:r>
              <a:rPr lang="en-US" dirty="0"/>
              <a:t>Workflow - continued</a:t>
            </a:r>
          </a:p>
        </p:txBody>
      </p:sp>
    </p:spTree>
    <p:extLst>
      <p:ext uri="{BB962C8B-B14F-4D97-AF65-F5344CB8AC3E}">
        <p14:creationId xmlns:p14="http://schemas.microsoft.com/office/powerpoint/2010/main" val="34924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B9E012-AFC9-2C33-2076-EE698306AF7C}"/>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16</a:t>
            </a:fld>
            <a:endParaRPr lang="ru-RU"/>
          </a:p>
        </p:txBody>
      </p:sp>
      <p:sp>
        <p:nvSpPr>
          <p:cNvPr id="10" name="Title 3">
            <a:extLst>
              <a:ext uri="{FF2B5EF4-FFF2-40B4-BE49-F238E27FC236}">
                <a16:creationId xmlns:a16="http://schemas.microsoft.com/office/drawing/2014/main" id="{0D79C617-F095-53EF-9B8D-A0DFAD4EDB22}"/>
              </a:ext>
            </a:extLst>
          </p:cNvPr>
          <p:cNvSpPr>
            <a:spLocks noGrp="1"/>
          </p:cNvSpPr>
          <p:nvPr>
            <p:ph type="title"/>
          </p:nvPr>
        </p:nvSpPr>
        <p:spPr>
          <a:xfrm>
            <a:off x="839788" y="895350"/>
            <a:ext cx="5802095" cy="1004579"/>
          </a:xfrm>
        </p:spPr>
        <p:txBody>
          <a:bodyPr/>
          <a:lstStyle/>
          <a:p>
            <a:r>
              <a:rPr lang="en-US" dirty="0" err="1"/>
              <a:t>Haar</a:t>
            </a:r>
            <a:r>
              <a:rPr lang="en-US" dirty="0"/>
              <a:t> Classifier</a:t>
            </a:r>
          </a:p>
        </p:txBody>
      </p:sp>
      <p:sp>
        <p:nvSpPr>
          <p:cNvPr id="8" name="Text Placeholder 4">
            <a:extLst>
              <a:ext uri="{FF2B5EF4-FFF2-40B4-BE49-F238E27FC236}">
                <a16:creationId xmlns:a16="http://schemas.microsoft.com/office/drawing/2014/main" id="{92008471-4CCF-9645-FBD0-F3AFAD087718}"/>
              </a:ext>
            </a:extLst>
          </p:cNvPr>
          <p:cNvSpPr>
            <a:spLocks noGrp="1"/>
          </p:cNvSpPr>
          <p:nvPr>
            <p:ph type="body" sz="half" idx="2"/>
          </p:nvPr>
        </p:nvSpPr>
        <p:spPr>
          <a:xfrm>
            <a:off x="839788" y="2356700"/>
            <a:ext cx="5802095" cy="4044100"/>
          </a:xfrm>
        </p:spPr>
        <p:txBody>
          <a:bodyPr>
            <a:normAutofit lnSpcReduction="10000"/>
          </a:bodyPr>
          <a:lstStyle/>
          <a:p>
            <a:pPr algn="just">
              <a:lnSpc>
                <a:spcPct val="150000"/>
              </a:lnSpc>
            </a:pPr>
            <a:r>
              <a:rPr lang="en-IN" sz="2000" b="0" i="0" u="none" strike="noStrike" dirty="0">
                <a:solidFill>
                  <a:srgbClr val="000000"/>
                </a:solidFill>
                <a:effectLst/>
                <a:latin typeface="Helvetica" pitchFamily="2" charset="0"/>
              </a:rPr>
              <a:t>For example, consider the image below. Top row shows two good features. The first feature selected seems to focus on the property that the region of the eyes is often darker than the region of the nose and cheeks. The second feature selected relies on the property that the eyes are darker than the bridge of the nose. But the same windows applying on cheeks or any other place is irrelevant. </a:t>
            </a:r>
            <a:endParaRPr lang="en-US" sz="2000" dirty="0"/>
          </a:p>
        </p:txBody>
      </p:sp>
      <p:pic>
        <p:nvPicPr>
          <p:cNvPr id="13" name="Content Placeholder 12" descr="A picture containing diagram&#10;&#10;Description automatically generated">
            <a:extLst>
              <a:ext uri="{FF2B5EF4-FFF2-40B4-BE49-F238E27FC236}">
                <a16:creationId xmlns:a16="http://schemas.microsoft.com/office/drawing/2014/main" id="{028353A7-450D-359C-89BA-9CCA729A03C6}"/>
              </a:ext>
            </a:extLst>
          </p:cNvPr>
          <p:cNvPicPr>
            <a:picLocks noGrp="1" noChangeAspect="1"/>
          </p:cNvPicPr>
          <p:nvPr>
            <p:ph idx="1"/>
          </p:nvPr>
        </p:nvPicPr>
        <p:blipFill>
          <a:blip r:embed="rId2"/>
          <a:stretch>
            <a:fillRect/>
          </a:stretch>
        </p:blipFill>
        <p:spPr>
          <a:xfrm>
            <a:off x="6867895" y="738746"/>
            <a:ext cx="5324105" cy="3235908"/>
          </a:xfrm>
        </p:spPr>
      </p:pic>
    </p:spTree>
    <p:extLst>
      <p:ext uri="{BB962C8B-B14F-4D97-AF65-F5344CB8AC3E}">
        <p14:creationId xmlns:p14="http://schemas.microsoft.com/office/powerpoint/2010/main" val="414583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6B27AA-900C-D62C-332C-2A915E7A6C2A}"/>
              </a:ext>
            </a:extLst>
          </p:cNvPr>
          <p:cNvSpPr>
            <a:spLocks noGrp="1"/>
          </p:cNvSpPr>
          <p:nvPr>
            <p:ph type="sldNum" sz="quarter" idx="12"/>
          </p:nvPr>
        </p:nvSpPr>
        <p:spPr/>
        <p:txBody>
          <a:bodyPr/>
          <a:lstStyle/>
          <a:p>
            <a:fld id="{D495E168-DA5E-4888-8D8A-92B118324C14}" type="slidenum">
              <a:rPr lang="ru-RU" smtClean="0"/>
              <a:t>17</a:t>
            </a:fld>
            <a:endParaRPr lang="ru-RU" dirty="0"/>
          </a:p>
        </p:txBody>
      </p:sp>
      <p:sp>
        <p:nvSpPr>
          <p:cNvPr id="4" name="Content Placeholder 3">
            <a:extLst>
              <a:ext uri="{FF2B5EF4-FFF2-40B4-BE49-F238E27FC236}">
                <a16:creationId xmlns:a16="http://schemas.microsoft.com/office/drawing/2014/main" id="{9CE69B08-9A0D-6562-43E2-224029982766}"/>
              </a:ext>
            </a:extLst>
          </p:cNvPr>
          <p:cNvSpPr>
            <a:spLocks noGrp="1"/>
          </p:cNvSpPr>
          <p:nvPr>
            <p:ph idx="1"/>
          </p:nvPr>
        </p:nvSpPr>
        <p:spPr>
          <a:xfrm>
            <a:off x="838199" y="1674845"/>
            <a:ext cx="10515600" cy="5051632"/>
          </a:xfrm>
        </p:spPr>
        <p:txBody>
          <a:bodyPr>
            <a:noAutofit/>
          </a:bodyPr>
          <a:lstStyle/>
          <a:p>
            <a:pPr marL="0" indent="0" algn="just">
              <a:lnSpc>
                <a:spcPct val="150000"/>
              </a:lnSpc>
              <a:buNone/>
            </a:pPr>
            <a:r>
              <a:rPr lang="en-US" sz="1900" dirty="0"/>
              <a:t>4. After extracting the facial part now the image is resized by keeping the aspect ratio intact using cv2.resize()</a:t>
            </a:r>
          </a:p>
          <a:p>
            <a:pPr marL="0" indent="0" algn="just">
              <a:lnSpc>
                <a:spcPct val="150000"/>
              </a:lnSpc>
              <a:buNone/>
            </a:pPr>
            <a:r>
              <a:rPr lang="en-US" sz="1900" dirty="0"/>
              <a:t>5.Image is converted into an array of pixels and then data is spilt into training and testing data and then a sequential model is built and the algorithm used is CNN.</a:t>
            </a:r>
          </a:p>
          <a:p>
            <a:pPr marL="0" indent="0" algn="just">
              <a:lnSpc>
                <a:spcPct val="150000"/>
              </a:lnSpc>
              <a:buNone/>
            </a:pPr>
            <a:r>
              <a:rPr lang="en-US" sz="1900" dirty="0"/>
              <a:t>6. An array of classified labels is returned and the class label </a:t>
            </a:r>
            <a:r>
              <a:rPr lang="en-US" sz="1900" dirty="0" err="1"/>
              <a:t>occuring</a:t>
            </a:r>
            <a:r>
              <a:rPr lang="en-US" sz="1900" dirty="0"/>
              <a:t> the most number of times is the final output returned. </a:t>
            </a:r>
          </a:p>
          <a:p>
            <a:pPr marL="0" indent="0" algn="just">
              <a:lnSpc>
                <a:spcPct val="150000"/>
              </a:lnSpc>
              <a:buNone/>
            </a:pPr>
            <a:endParaRPr lang="en-US" sz="1900" dirty="0"/>
          </a:p>
          <a:p>
            <a:pPr marL="0" indent="0" algn="just">
              <a:lnSpc>
                <a:spcPct val="150000"/>
              </a:lnSpc>
              <a:buNone/>
            </a:pPr>
            <a:endParaRPr lang="en-US" sz="1900" dirty="0"/>
          </a:p>
          <a:p>
            <a:pPr marL="0" indent="0" algn="just">
              <a:lnSpc>
                <a:spcPct val="150000"/>
              </a:lnSpc>
              <a:buNone/>
            </a:pPr>
            <a:endParaRPr lang="en-US" sz="1900" dirty="0"/>
          </a:p>
          <a:p>
            <a:pPr marL="0" indent="0" algn="just">
              <a:lnSpc>
                <a:spcPct val="150000"/>
              </a:lnSpc>
              <a:buNone/>
            </a:pPr>
            <a:r>
              <a:rPr lang="en-US" sz="1900" dirty="0"/>
              <a:t>7. If the final output is either sad or angry then the user needs to take a quiz.</a:t>
            </a:r>
          </a:p>
          <a:p>
            <a:endParaRPr lang="en-US" sz="1900" dirty="0"/>
          </a:p>
        </p:txBody>
      </p:sp>
      <p:sp>
        <p:nvSpPr>
          <p:cNvPr id="5" name="Title 4">
            <a:extLst>
              <a:ext uri="{FF2B5EF4-FFF2-40B4-BE49-F238E27FC236}">
                <a16:creationId xmlns:a16="http://schemas.microsoft.com/office/drawing/2014/main" id="{A8BFBB6C-80CF-CAA5-B592-6931913191B4}"/>
              </a:ext>
            </a:extLst>
          </p:cNvPr>
          <p:cNvSpPr>
            <a:spLocks noGrp="1"/>
          </p:cNvSpPr>
          <p:nvPr>
            <p:ph type="title"/>
          </p:nvPr>
        </p:nvSpPr>
        <p:spPr>
          <a:xfrm>
            <a:off x="838200" y="568432"/>
            <a:ext cx="9050518" cy="945498"/>
          </a:xfrm>
        </p:spPr>
        <p:txBody>
          <a:bodyPr/>
          <a:lstStyle/>
          <a:p>
            <a:r>
              <a:rPr lang="en-US" dirty="0"/>
              <a:t>Further Steps</a:t>
            </a:r>
          </a:p>
        </p:txBody>
      </p:sp>
      <p:pic>
        <p:nvPicPr>
          <p:cNvPr id="7" name="Picture 6" descr="A picture containing text, person, screenshot, close&#10;&#10;Description automatically generated">
            <a:extLst>
              <a:ext uri="{FF2B5EF4-FFF2-40B4-BE49-F238E27FC236}">
                <a16:creationId xmlns:a16="http://schemas.microsoft.com/office/drawing/2014/main" id="{7B8318BC-DAED-1430-1931-B0035F3E88A8}"/>
              </a:ext>
            </a:extLst>
          </p:cNvPr>
          <p:cNvPicPr>
            <a:picLocks noChangeAspect="1"/>
          </p:cNvPicPr>
          <p:nvPr/>
        </p:nvPicPr>
        <p:blipFill rotWithShape="1">
          <a:blip r:embed="rId2"/>
          <a:srcRect l="3073" t="14350" r="20179" b="14689"/>
          <a:stretch/>
        </p:blipFill>
        <p:spPr>
          <a:xfrm>
            <a:off x="838198" y="4631390"/>
            <a:ext cx="8818323" cy="1645652"/>
          </a:xfrm>
          <a:prstGeom prst="rect">
            <a:avLst/>
          </a:prstGeom>
        </p:spPr>
      </p:pic>
    </p:spTree>
    <p:extLst>
      <p:ext uri="{BB962C8B-B14F-4D97-AF65-F5344CB8AC3E}">
        <p14:creationId xmlns:p14="http://schemas.microsoft.com/office/powerpoint/2010/main" val="423618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61FEC-EBF4-CD41-E0EF-E2311D4401B2}"/>
              </a:ext>
            </a:extLst>
          </p:cNvPr>
          <p:cNvSpPr>
            <a:spLocks noGrp="1"/>
          </p:cNvSpPr>
          <p:nvPr>
            <p:ph type="sldNum" sz="quarter" idx="12"/>
          </p:nvPr>
        </p:nvSpPr>
        <p:spPr/>
        <p:txBody>
          <a:bodyPr/>
          <a:lstStyle/>
          <a:p>
            <a:fld id="{D495E168-DA5E-4888-8D8A-92B118324C14}" type="slidenum">
              <a:rPr lang="ru-RU" smtClean="0"/>
              <a:t>18</a:t>
            </a:fld>
            <a:endParaRPr lang="ru-RU" dirty="0"/>
          </a:p>
        </p:txBody>
      </p:sp>
      <p:pic>
        <p:nvPicPr>
          <p:cNvPr id="7" name="Content Placeholder 6" descr="Table&#10;&#10;Description automatically generated with medium confidence">
            <a:extLst>
              <a:ext uri="{FF2B5EF4-FFF2-40B4-BE49-F238E27FC236}">
                <a16:creationId xmlns:a16="http://schemas.microsoft.com/office/drawing/2014/main" id="{F935BB2C-3DDA-11B7-736D-DDD7FD25A5F7}"/>
              </a:ext>
            </a:extLst>
          </p:cNvPr>
          <p:cNvPicPr>
            <a:picLocks noGrp="1" noChangeAspect="1"/>
          </p:cNvPicPr>
          <p:nvPr>
            <p:ph idx="1"/>
          </p:nvPr>
        </p:nvPicPr>
        <p:blipFill rotWithShape="1">
          <a:blip r:embed="rId2"/>
          <a:srcRect b="3430"/>
          <a:stretch/>
        </p:blipFill>
        <p:spPr>
          <a:xfrm>
            <a:off x="2218321" y="1757875"/>
            <a:ext cx="6290275" cy="4849402"/>
          </a:xfrm>
        </p:spPr>
      </p:pic>
      <p:sp>
        <p:nvSpPr>
          <p:cNvPr id="5" name="Title 4">
            <a:extLst>
              <a:ext uri="{FF2B5EF4-FFF2-40B4-BE49-F238E27FC236}">
                <a16:creationId xmlns:a16="http://schemas.microsoft.com/office/drawing/2014/main" id="{1406074B-5FE5-F2B6-47F2-5C239F411F22}"/>
              </a:ext>
            </a:extLst>
          </p:cNvPr>
          <p:cNvSpPr>
            <a:spLocks noGrp="1"/>
          </p:cNvSpPr>
          <p:nvPr>
            <p:ph type="title"/>
          </p:nvPr>
        </p:nvSpPr>
        <p:spPr>
          <a:xfrm>
            <a:off x="838200" y="695106"/>
            <a:ext cx="9050518" cy="945498"/>
          </a:xfrm>
        </p:spPr>
        <p:txBody>
          <a:bodyPr/>
          <a:lstStyle/>
          <a:p>
            <a:r>
              <a:rPr lang="en-US" dirty="0"/>
              <a:t>Model Summary </a:t>
            </a:r>
          </a:p>
        </p:txBody>
      </p:sp>
    </p:spTree>
    <p:extLst>
      <p:ext uri="{BB962C8B-B14F-4D97-AF65-F5344CB8AC3E}">
        <p14:creationId xmlns:p14="http://schemas.microsoft.com/office/powerpoint/2010/main" val="226798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9A8850-A3E8-56C4-5514-79716A6E8C7B}"/>
              </a:ext>
            </a:extLst>
          </p:cNvPr>
          <p:cNvSpPr>
            <a:spLocks noGrp="1"/>
          </p:cNvSpPr>
          <p:nvPr>
            <p:ph type="sldNum" sz="quarter" idx="12"/>
          </p:nvPr>
        </p:nvSpPr>
        <p:spPr/>
        <p:txBody>
          <a:bodyPr/>
          <a:lstStyle/>
          <a:p>
            <a:fld id="{D495E168-DA5E-4888-8D8A-92B118324C14}" type="slidenum">
              <a:rPr lang="ru-RU" smtClean="0"/>
              <a:t>19</a:t>
            </a:fld>
            <a:endParaRPr lang="ru-RU" dirty="0"/>
          </a:p>
        </p:txBody>
      </p:sp>
      <p:pic>
        <p:nvPicPr>
          <p:cNvPr id="7" name="Content Placeholder 6">
            <a:extLst>
              <a:ext uri="{FF2B5EF4-FFF2-40B4-BE49-F238E27FC236}">
                <a16:creationId xmlns:a16="http://schemas.microsoft.com/office/drawing/2014/main" id="{DD9CA8A8-9DAE-93AF-BD84-5270EF8C3055}"/>
              </a:ext>
            </a:extLst>
          </p:cNvPr>
          <p:cNvPicPr>
            <a:picLocks noGrp="1" noChangeAspect="1"/>
          </p:cNvPicPr>
          <p:nvPr>
            <p:ph idx="1"/>
          </p:nvPr>
        </p:nvPicPr>
        <p:blipFill rotWithShape="1">
          <a:blip r:embed="rId2"/>
          <a:srcRect l="10341" r="5827"/>
          <a:stretch/>
        </p:blipFill>
        <p:spPr>
          <a:xfrm>
            <a:off x="5348469" y="1830336"/>
            <a:ext cx="4960307" cy="4437685"/>
          </a:xfrm>
        </p:spPr>
      </p:pic>
      <p:sp>
        <p:nvSpPr>
          <p:cNvPr id="5" name="Title 4">
            <a:extLst>
              <a:ext uri="{FF2B5EF4-FFF2-40B4-BE49-F238E27FC236}">
                <a16:creationId xmlns:a16="http://schemas.microsoft.com/office/drawing/2014/main" id="{1DD43053-37E1-9319-F0F1-C020996E049D}"/>
              </a:ext>
            </a:extLst>
          </p:cNvPr>
          <p:cNvSpPr>
            <a:spLocks noGrp="1"/>
          </p:cNvSpPr>
          <p:nvPr>
            <p:ph type="title"/>
          </p:nvPr>
        </p:nvSpPr>
        <p:spPr>
          <a:xfrm>
            <a:off x="823210" y="589979"/>
            <a:ext cx="9050518" cy="945498"/>
          </a:xfrm>
        </p:spPr>
        <p:txBody>
          <a:bodyPr/>
          <a:lstStyle/>
          <a:p>
            <a:r>
              <a:rPr lang="en-US" dirty="0"/>
              <a:t>Results</a:t>
            </a:r>
          </a:p>
        </p:txBody>
      </p:sp>
      <p:pic>
        <p:nvPicPr>
          <p:cNvPr id="2" name="Picture 1">
            <a:extLst>
              <a:ext uri="{FF2B5EF4-FFF2-40B4-BE49-F238E27FC236}">
                <a16:creationId xmlns:a16="http://schemas.microsoft.com/office/drawing/2014/main" id="{D3E6648C-2F0F-4E04-FF0B-2F0E796DA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010410"/>
            <a:ext cx="4510269" cy="3806409"/>
          </a:xfrm>
          <a:prstGeom prst="rect">
            <a:avLst/>
          </a:prstGeom>
        </p:spPr>
      </p:pic>
    </p:spTree>
    <p:extLst>
      <p:ext uri="{BB962C8B-B14F-4D97-AF65-F5344CB8AC3E}">
        <p14:creationId xmlns:p14="http://schemas.microsoft.com/office/powerpoint/2010/main" val="352426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2</a:t>
            </a:fld>
            <a:endParaRPr lang="ru-RU"/>
          </a:p>
        </p:txBody>
      </p:sp>
      <p:sp>
        <p:nvSpPr>
          <p:cNvPr id="11" name="Content Placeholder 3">
            <a:extLst>
              <a:ext uri="{FF2B5EF4-FFF2-40B4-BE49-F238E27FC236}">
                <a16:creationId xmlns:a16="http://schemas.microsoft.com/office/drawing/2014/main" id="{02911E29-063D-4042-D544-10CCE5591026}"/>
              </a:ext>
            </a:extLst>
          </p:cNvPr>
          <p:cNvSpPr>
            <a:spLocks noGrp="1"/>
          </p:cNvSpPr>
          <p:nvPr>
            <p:ph idx="1"/>
          </p:nvPr>
        </p:nvSpPr>
        <p:spPr>
          <a:xfrm>
            <a:off x="609600" y="1927225"/>
            <a:ext cx="10985500" cy="4351338"/>
          </a:xfrm>
        </p:spPr>
        <p:txBody>
          <a:bodyPr>
            <a:noAutofit/>
          </a:bodyPr>
          <a:lstStyle/>
          <a:p>
            <a:pPr algn="just">
              <a:lnSpc>
                <a:spcPct val="115000"/>
              </a:lnSpc>
              <a:spcAft>
                <a:spcPts val="1000"/>
              </a:spcAft>
            </a:pPr>
            <a:r>
              <a:rPr lang="en-IN" sz="3200" dirty="0">
                <a:effectLst/>
                <a:latin typeface="Calibri" panose="020F0502020204030204" pitchFamily="34" charset="0"/>
                <a:ea typeface="Calibri" panose="020F0502020204030204" pitchFamily="34" charset="0"/>
              </a:rPr>
              <a:t>Depression is a leading cause of mental illness, and it has been linked to an increased risk of premature death. Furthermore, it is a major contributor to suicidal thoughts and causes significant impairment in daily life. Every year, one in every 15 adults suffers from depression.</a:t>
            </a:r>
          </a:p>
          <a:p>
            <a:pPr algn="just">
              <a:lnSpc>
                <a:spcPct val="115000"/>
              </a:lnSpc>
              <a:spcAft>
                <a:spcPts val="1000"/>
              </a:spcAft>
            </a:pPr>
            <a:r>
              <a:rPr lang="en-IN" sz="3200" dirty="0">
                <a:solidFill>
                  <a:srgbClr val="20313B"/>
                </a:solidFill>
                <a:effectLst/>
                <a:latin typeface="Calibri" panose="020F0502020204030204" pitchFamily="34" charset="0"/>
                <a:ea typeface="Calibri" panose="020F0502020204030204" pitchFamily="34" charset="0"/>
                <a:cs typeface="Calibri" panose="020F0502020204030204" pitchFamily="34" charset="0"/>
              </a:rPr>
              <a:t>Globally, the total number of people with depression was estimated to exceed 300 million in 2015. </a:t>
            </a:r>
            <a:endParaRPr lang="en-US" sz="3200"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38200" y="681037"/>
            <a:ext cx="9050518" cy="945498"/>
          </a:xfrm>
        </p:spPr>
        <p:txBody>
          <a:bodyPr anchor="ctr">
            <a:normAutofit/>
          </a:bodyPr>
          <a:lstStyle/>
          <a:p>
            <a:r>
              <a:rPr lang="en-US" dirty="0"/>
              <a:t>Abstract</a:t>
            </a:r>
          </a:p>
        </p:txBody>
      </p:sp>
    </p:spTree>
    <p:extLst>
      <p:ext uri="{BB962C8B-B14F-4D97-AF65-F5344CB8AC3E}">
        <p14:creationId xmlns:p14="http://schemas.microsoft.com/office/powerpoint/2010/main" val="78400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61FEC-EBF4-CD41-E0EF-E2311D4401B2}"/>
              </a:ext>
            </a:extLst>
          </p:cNvPr>
          <p:cNvSpPr>
            <a:spLocks noGrp="1"/>
          </p:cNvSpPr>
          <p:nvPr>
            <p:ph type="sldNum" sz="quarter" idx="12"/>
          </p:nvPr>
        </p:nvSpPr>
        <p:spPr/>
        <p:txBody>
          <a:bodyPr/>
          <a:lstStyle/>
          <a:p>
            <a:fld id="{D495E168-DA5E-4888-8D8A-92B118324C14}" type="slidenum">
              <a:rPr lang="ru-RU" smtClean="0"/>
              <a:t>20</a:t>
            </a:fld>
            <a:endParaRPr lang="ru-RU" dirty="0"/>
          </a:p>
        </p:txBody>
      </p:sp>
      <p:sp>
        <p:nvSpPr>
          <p:cNvPr id="4" name="Content Placeholder 3">
            <a:extLst>
              <a:ext uri="{FF2B5EF4-FFF2-40B4-BE49-F238E27FC236}">
                <a16:creationId xmlns:a16="http://schemas.microsoft.com/office/drawing/2014/main" id="{985CBB9E-672D-7AAF-0B36-B74FC65513F4}"/>
              </a:ext>
            </a:extLst>
          </p:cNvPr>
          <p:cNvSpPr>
            <a:spLocks noGrp="1"/>
          </p:cNvSpPr>
          <p:nvPr>
            <p:ph idx="1"/>
          </p:nvPr>
        </p:nvSpPr>
        <p:spPr>
          <a:xfrm>
            <a:off x="838200" y="1640604"/>
            <a:ext cx="10515600" cy="4536359"/>
          </a:xfrm>
        </p:spPr>
        <p:txBody>
          <a:bodyPr>
            <a:normAutofit/>
          </a:bodyPr>
          <a:lstStyle/>
          <a:p>
            <a:pPr algn="just">
              <a:lnSpc>
                <a:spcPct val="150000"/>
              </a:lnSpc>
            </a:pPr>
            <a:r>
              <a:rPr lang="en-US" sz="1800" dirty="0"/>
              <a:t>Number of Features(Independent Variables) – 40</a:t>
            </a:r>
          </a:p>
          <a:p>
            <a:pPr lvl="1" algn="just">
              <a:lnSpc>
                <a:spcPct val="150000"/>
              </a:lnSpc>
            </a:pPr>
            <a:r>
              <a:rPr lang="en-US" sz="1800" dirty="0"/>
              <a:t>With Each Feature representing a question which has a Yes/No answer.</a:t>
            </a:r>
          </a:p>
          <a:p>
            <a:pPr algn="just">
              <a:lnSpc>
                <a:spcPct val="150000"/>
              </a:lnSpc>
            </a:pPr>
            <a:r>
              <a:rPr lang="en-US" sz="1800" dirty="0"/>
              <a:t>Class Labels - </a:t>
            </a:r>
            <a:r>
              <a:rPr lang="en-IN" sz="1800" b="0" i="0" dirty="0">
                <a:solidFill>
                  <a:srgbClr val="212121"/>
                </a:solidFill>
                <a:effectLst/>
              </a:rPr>
              <a:t>['DEPRESSION', 'Anxiety', 'PTSD', 'Bipolar’]</a:t>
            </a:r>
          </a:p>
          <a:p>
            <a:endParaRPr lang="en-IN" sz="2400" b="0" i="0" dirty="0">
              <a:solidFill>
                <a:srgbClr val="212121"/>
              </a:solidFill>
              <a:effectLst/>
            </a:endParaRPr>
          </a:p>
          <a:p>
            <a:endParaRPr lang="en-US" sz="2400" dirty="0"/>
          </a:p>
        </p:txBody>
      </p:sp>
      <p:sp>
        <p:nvSpPr>
          <p:cNvPr id="5" name="Title 4">
            <a:extLst>
              <a:ext uri="{FF2B5EF4-FFF2-40B4-BE49-F238E27FC236}">
                <a16:creationId xmlns:a16="http://schemas.microsoft.com/office/drawing/2014/main" id="{1406074B-5FE5-F2B6-47F2-5C239F411F22}"/>
              </a:ext>
            </a:extLst>
          </p:cNvPr>
          <p:cNvSpPr>
            <a:spLocks noGrp="1"/>
          </p:cNvSpPr>
          <p:nvPr>
            <p:ph type="title"/>
          </p:nvPr>
        </p:nvSpPr>
        <p:spPr>
          <a:xfrm>
            <a:off x="838200" y="695106"/>
            <a:ext cx="9050518" cy="945498"/>
          </a:xfrm>
        </p:spPr>
        <p:txBody>
          <a:bodyPr/>
          <a:lstStyle/>
          <a:p>
            <a:r>
              <a:rPr lang="en-US" dirty="0"/>
              <a:t>Quiz Dataset Description</a:t>
            </a:r>
          </a:p>
        </p:txBody>
      </p:sp>
      <p:pic>
        <p:nvPicPr>
          <p:cNvPr id="6" name="Content Placeholder 6" descr="Table&#10;&#10;Description automatically generated">
            <a:extLst>
              <a:ext uri="{FF2B5EF4-FFF2-40B4-BE49-F238E27FC236}">
                <a16:creationId xmlns:a16="http://schemas.microsoft.com/office/drawing/2014/main" id="{DB3F5BD2-2C0B-28B1-55AC-119D04EC9341}"/>
              </a:ext>
            </a:extLst>
          </p:cNvPr>
          <p:cNvPicPr>
            <a:picLocks noChangeAspect="1"/>
          </p:cNvPicPr>
          <p:nvPr/>
        </p:nvPicPr>
        <p:blipFill>
          <a:blip r:embed="rId2"/>
          <a:stretch>
            <a:fillRect/>
          </a:stretch>
        </p:blipFill>
        <p:spPr>
          <a:xfrm>
            <a:off x="904221" y="3116689"/>
            <a:ext cx="9900137" cy="3625402"/>
          </a:xfrm>
          <a:prstGeom prst="rect">
            <a:avLst/>
          </a:prstGeom>
        </p:spPr>
      </p:pic>
    </p:spTree>
    <p:extLst>
      <p:ext uri="{BB962C8B-B14F-4D97-AF65-F5344CB8AC3E}">
        <p14:creationId xmlns:p14="http://schemas.microsoft.com/office/powerpoint/2010/main" val="13893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C6542D-9D67-B0CC-B1D6-CB2BA5464146}"/>
              </a:ext>
            </a:extLst>
          </p:cNvPr>
          <p:cNvSpPr>
            <a:spLocks noGrp="1"/>
          </p:cNvSpPr>
          <p:nvPr>
            <p:ph type="sldNum" sz="quarter" idx="12"/>
          </p:nvPr>
        </p:nvSpPr>
        <p:spPr/>
        <p:txBody>
          <a:bodyPr/>
          <a:lstStyle/>
          <a:p>
            <a:fld id="{D495E168-DA5E-4888-8D8A-92B118324C14}" type="slidenum">
              <a:rPr lang="ru-RU" smtClean="0"/>
              <a:t>21</a:t>
            </a:fld>
            <a:endParaRPr lang="ru-RU" dirty="0"/>
          </a:p>
        </p:txBody>
      </p:sp>
      <p:pic>
        <p:nvPicPr>
          <p:cNvPr id="7" name="Content Placeholder 6" descr="A blue and white rectangle&#10;&#10;Description automatically generated with low confidence">
            <a:extLst>
              <a:ext uri="{FF2B5EF4-FFF2-40B4-BE49-F238E27FC236}">
                <a16:creationId xmlns:a16="http://schemas.microsoft.com/office/drawing/2014/main" id="{9FB01A7F-031E-976C-B601-BC646869F709}"/>
              </a:ext>
            </a:extLst>
          </p:cNvPr>
          <p:cNvPicPr>
            <a:picLocks noGrp="1" noChangeAspect="1"/>
          </p:cNvPicPr>
          <p:nvPr>
            <p:ph idx="1"/>
          </p:nvPr>
        </p:nvPicPr>
        <p:blipFill>
          <a:blip r:embed="rId2"/>
          <a:stretch>
            <a:fillRect/>
          </a:stretch>
        </p:blipFill>
        <p:spPr>
          <a:xfrm>
            <a:off x="2421229" y="1777193"/>
            <a:ext cx="6660412" cy="4404752"/>
          </a:xfrm>
        </p:spPr>
      </p:pic>
      <p:sp>
        <p:nvSpPr>
          <p:cNvPr id="5" name="Title 4">
            <a:extLst>
              <a:ext uri="{FF2B5EF4-FFF2-40B4-BE49-F238E27FC236}">
                <a16:creationId xmlns:a16="http://schemas.microsoft.com/office/drawing/2014/main" id="{11A8FF5F-6174-B5FF-A678-9D21747DC8C9}"/>
              </a:ext>
            </a:extLst>
          </p:cNvPr>
          <p:cNvSpPr>
            <a:spLocks noGrp="1"/>
          </p:cNvSpPr>
          <p:nvPr>
            <p:ph type="title"/>
          </p:nvPr>
        </p:nvSpPr>
        <p:spPr>
          <a:xfrm>
            <a:off x="838200" y="531381"/>
            <a:ext cx="9050518" cy="945498"/>
          </a:xfrm>
        </p:spPr>
        <p:txBody>
          <a:bodyPr/>
          <a:lstStyle/>
          <a:p>
            <a:r>
              <a:rPr lang="en-US" dirty="0"/>
              <a:t>Data Visualization</a:t>
            </a:r>
          </a:p>
        </p:txBody>
      </p:sp>
    </p:spTree>
    <p:extLst>
      <p:ext uri="{BB962C8B-B14F-4D97-AF65-F5344CB8AC3E}">
        <p14:creationId xmlns:p14="http://schemas.microsoft.com/office/powerpoint/2010/main" val="10967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51CFE9-A8B0-6C22-D3BD-C295960CA8ED}"/>
              </a:ext>
            </a:extLst>
          </p:cNvPr>
          <p:cNvSpPr>
            <a:spLocks noGrp="1"/>
          </p:cNvSpPr>
          <p:nvPr>
            <p:ph type="sldNum" sz="quarter" idx="12"/>
          </p:nvPr>
        </p:nvSpPr>
        <p:spPr/>
        <p:txBody>
          <a:bodyPr/>
          <a:lstStyle/>
          <a:p>
            <a:fld id="{D495E168-DA5E-4888-8D8A-92B118324C14}" type="slidenum">
              <a:rPr lang="ru-RU" smtClean="0"/>
              <a:t>22</a:t>
            </a:fld>
            <a:endParaRPr lang="ru-RU" dirty="0"/>
          </a:p>
        </p:txBody>
      </p:sp>
      <p:sp>
        <p:nvSpPr>
          <p:cNvPr id="5" name="Title 4">
            <a:extLst>
              <a:ext uri="{FF2B5EF4-FFF2-40B4-BE49-F238E27FC236}">
                <a16:creationId xmlns:a16="http://schemas.microsoft.com/office/drawing/2014/main" id="{086DDE6E-EC21-746E-9CA7-EBCD330BD16D}"/>
              </a:ext>
            </a:extLst>
          </p:cNvPr>
          <p:cNvSpPr>
            <a:spLocks noGrp="1"/>
          </p:cNvSpPr>
          <p:nvPr>
            <p:ph type="title"/>
          </p:nvPr>
        </p:nvSpPr>
        <p:spPr>
          <a:xfrm>
            <a:off x="838200" y="560147"/>
            <a:ext cx="9050518" cy="945498"/>
          </a:xfrm>
        </p:spPr>
        <p:txBody>
          <a:bodyPr/>
          <a:lstStyle/>
          <a:p>
            <a:r>
              <a:rPr lang="en-US" dirty="0" err="1"/>
              <a:t>XGBoost</a:t>
            </a:r>
            <a:endParaRPr lang="en-US" dirty="0"/>
          </a:p>
        </p:txBody>
      </p:sp>
      <p:sp>
        <p:nvSpPr>
          <p:cNvPr id="9" name="Content Placeholder 8">
            <a:extLst>
              <a:ext uri="{FF2B5EF4-FFF2-40B4-BE49-F238E27FC236}">
                <a16:creationId xmlns:a16="http://schemas.microsoft.com/office/drawing/2014/main" id="{2D974347-F390-292D-E488-E346D976A97E}"/>
              </a:ext>
            </a:extLst>
          </p:cNvPr>
          <p:cNvSpPr>
            <a:spLocks noGrp="1"/>
          </p:cNvSpPr>
          <p:nvPr>
            <p:ph idx="1"/>
          </p:nvPr>
        </p:nvSpPr>
        <p:spPr>
          <a:xfrm>
            <a:off x="838200" y="1941534"/>
            <a:ext cx="10515599" cy="4356319"/>
          </a:xfrm>
        </p:spPr>
        <p:txBody>
          <a:bodyPr>
            <a:normAutofit/>
          </a:bodyPr>
          <a:lstStyle/>
          <a:p>
            <a:pPr algn="just">
              <a:lnSpc>
                <a:spcPct val="150000"/>
              </a:lnSpc>
            </a:pPr>
            <a:r>
              <a:rPr lang="en-IN" sz="2300" b="1" i="0" u="none" strike="noStrike" dirty="0">
                <a:solidFill>
                  <a:srgbClr val="76B900"/>
                </a:solidFill>
                <a:effectLst/>
                <a:hlinkClick r:id="rId2"/>
              </a:rPr>
              <a:t>XGBoost</a:t>
            </a:r>
            <a:r>
              <a:rPr lang="en-IN" sz="2300" b="0" i="0" dirty="0">
                <a:solidFill>
                  <a:srgbClr val="000000"/>
                </a:solidFill>
                <a:effectLst/>
              </a:rPr>
              <a:t>, which stands for Extreme Gradient Boosting, is a scalable, distributed </a:t>
            </a:r>
            <a:r>
              <a:rPr lang="en-IN" sz="2300" b="1" i="0" u="none" strike="noStrike" dirty="0">
                <a:solidFill>
                  <a:srgbClr val="76B900"/>
                </a:solidFill>
                <a:effectLst/>
                <a:hlinkClick r:id="rId3"/>
              </a:rPr>
              <a:t>gradient-boosted</a:t>
            </a:r>
            <a:r>
              <a:rPr lang="en-IN" sz="2300" b="0" i="0" dirty="0">
                <a:solidFill>
                  <a:srgbClr val="000000"/>
                </a:solidFill>
                <a:effectLst/>
              </a:rPr>
              <a:t> decision tree (GBDT) machine learning library. It provides parallel tree boosting and is the leading machine learning library for regression, classification, and ranking problems.</a:t>
            </a:r>
          </a:p>
          <a:p>
            <a:pPr algn="just">
              <a:lnSpc>
                <a:spcPct val="150000"/>
              </a:lnSpc>
            </a:pPr>
            <a:r>
              <a:rPr lang="en-IN" sz="2300" b="0" i="0" dirty="0">
                <a:solidFill>
                  <a:srgbClr val="000000"/>
                </a:solidFill>
                <a:effectLst/>
              </a:rPr>
              <a:t>It’s vital to an understanding of </a:t>
            </a:r>
            <a:r>
              <a:rPr lang="en-IN" sz="2300" b="0" i="0" dirty="0" err="1">
                <a:solidFill>
                  <a:srgbClr val="000000"/>
                </a:solidFill>
                <a:effectLst/>
              </a:rPr>
              <a:t>XGBoost</a:t>
            </a:r>
            <a:r>
              <a:rPr lang="en-IN" sz="2300" b="0" i="0" dirty="0">
                <a:solidFill>
                  <a:srgbClr val="000000"/>
                </a:solidFill>
                <a:effectLst/>
              </a:rPr>
              <a:t> to first grasp the machine learning concepts and algorithms that </a:t>
            </a:r>
            <a:r>
              <a:rPr lang="en-IN" sz="2300" b="0" i="0" dirty="0" err="1">
                <a:solidFill>
                  <a:srgbClr val="000000"/>
                </a:solidFill>
                <a:effectLst/>
              </a:rPr>
              <a:t>XGBoost</a:t>
            </a:r>
            <a:r>
              <a:rPr lang="en-IN" sz="2300" b="0" i="0" dirty="0">
                <a:solidFill>
                  <a:srgbClr val="000000"/>
                </a:solidFill>
                <a:effectLst/>
              </a:rPr>
              <a:t> builds upon: supervised machine learning, decision trees, ensemble learning, and </a:t>
            </a:r>
            <a:r>
              <a:rPr lang="en-IN" sz="2300" b="1" i="0" u="none" strike="noStrike" dirty="0">
                <a:solidFill>
                  <a:srgbClr val="76B900"/>
                </a:solidFill>
                <a:effectLst/>
                <a:hlinkClick r:id="rId4"/>
              </a:rPr>
              <a:t>gradient boosting</a:t>
            </a:r>
            <a:r>
              <a:rPr lang="en-IN" sz="2300" b="0" i="0" dirty="0">
                <a:solidFill>
                  <a:srgbClr val="000000"/>
                </a:solidFill>
                <a:effectLst/>
              </a:rPr>
              <a:t>.</a:t>
            </a:r>
          </a:p>
          <a:p>
            <a:endParaRPr lang="en-US" sz="2300" dirty="0"/>
          </a:p>
        </p:txBody>
      </p:sp>
    </p:spTree>
    <p:extLst>
      <p:ext uri="{BB962C8B-B14F-4D97-AF65-F5344CB8AC3E}">
        <p14:creationId xmlns:p14="http://schemas.microsoft.com/office/powerpoint/2010/main" val="163298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7EEFE2-5D92-605D-921C-166787C4C231}"/>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23</a:t>
            </a:fld>
            <a:endParaRPr lang="ru-RU"/>
          </a:p>
        </p:txBody>
      </p:sp>
      <p:sp>
        <p:nvSpPr>
          <p:cNvPr id="5" name="Title 4">
            <a:extLst>
              <a:ext uri="{FF2B5EF4-FFF2-40B4-BE49-F238E27FC236}">
                <a16:creationId xmlns:a16="http://schemas.microsoft.com/office/drawing/2014/main" id="{B250280D-D986-92B5-0B89-51282A560DDD}"/>
              </a:ext>
            </a:extLst>
          </p:cNvPr>
          <p:cNvSpPr>
            <a:spLocks noGrp="1"/>
          </p:cNvSpPr>
          <p:nvPr>
            <p:ph type="title"/>
          </p:nvPr>
        </p:nvSpPr>
        <p:spPr>
          <a:xfrm>
            <a:off x="838200" y="550147"/>
            <a:ext cx="9050518" cy="945498"/>
          </a:xfrm>
        </p:spPr>
        <p:txBody>
          <a:bodyPr anchor="ctr">
            <a:normAutofit/>
          </a:bodyPr>
          <a:lstStyle/>
          <a:p>
            <a:r>
              <a:rPr lang="en-US" dirty="0"/>
              <a:t>Gradient Boosting</a:t>
            </a:r>
          </a:p>
        </p:txBody>
      </p:sp>
      <p:sp>
        <p:nvSpPr>
          <p:cNvPr id="4" name="Content Placeholder 3">
            <a:extLst>
              <a:ext uri="{FF2B5EF4-FFF2-40B4-BE49-F238E27FC236}">
                <a16:creationId xmlns:a16="http://schemas.microsoft.com/office/drawing/2014/main" id="{77ABB3CB-895E-80A9-B027-4139E1465DE2}"/>
              </a:ext>
            </a:extLst>
          </p:cNvPr>
          <p:cNvSpPr>
            <a:spLocks noGrp="1"/>
          </p:cNvSpPr>
          <p:nvPr>
            <p:ph sz="half" idx="1"/>
          </p:nvPr>
        </p:nvSpPr>
        <p:spPr>
          <a:xfrm>
            <a:off x="669701" y="1704494"/>
            <a:ext cx="4275785" cy="4788380"/>
          </a:xfrm>
        </p:spPr>
        <p:txBody>
          <a:bodyPr>
            <a:noAutofit/>
          </a:bodyPr>
          <a:lstStyle/>
          <a:p>
            <a:pPr>
              <a:lnSpc>
                <a:spcPct val="150000"/>
              </a:lnSpc>
            </a:pPr>
            <a:r>
              <a:rPr lang="en-IN" sz="2100" b="0" i="0" dirty="0">
                <a:effectLst/>
              </a:rPr>
              <a:t>Gradient boosting is a type of machine learning boosting. </a:t>
            </a:r>
            <a:r>
              <a:rPr lang="en-IN" sz="2100" b="1" i="0" dirty="0">
                <a:effectLst/>
              </a:rPr>
              <a:t>It relies on the intuition that the best possible next model, when combined with previous models, minimizes the overall prediction error</a:t>
            </a:r>
            <a:r>
              <a:rPr lang="en-IN" sz="2100" b="0" i="0" dirty="0">
                <a:effectLst/>
              </a:rPr>
              <a:t>. The key idea is to set the target outcomes for this next model in order to minimize the error.</a:t>
            </a:r>
          </a:p>
          <a:p>
            <a:pPr>
              <a:lnSpc>
                <a:spcPct val="150000"/>
              </a:lnSpc>
            </a:pPr>
            <a:endParaRPr lang="en-US" sz="2100" dirty="0"/>
          </a:p>
        </p:txBody>
      </p:sp>
      <p:pic>
        <p:nvPicPr>
          <p:cNvPr id="7" name="Picture 6" descr="Diagram&#10;&#10;Description automatically generated">
            <a:extLst>
              <a:ext uri="{FF2B5EF4-FFF2-40B4-BE49-F238E27FC236}">
                <a16:creationId xmlns:a16="http://schemas.microsoft.com/office/drawing/2014/main" id="{F81F0C25-35AF-5E40-FFE1-B15B5DC0B5DE}"/>
              </a:ext>
            </a:extLst>
          </p:cNvPr>
          <p:cNvPicPr>
            <a:picLocks noChangeAspect="1"/>
          </p:cNvPicPr>
          <p:nvPr/>
        </p:nvPicPr>
        <p:blipFill>
          <a:blip r:embed="rId2"/>
          <a:stretch>
            <a:fillRect/>
          </a:stretch>
        </p:blipFill>
        <p:spPr>
          <a:xfrm>
            <a:off x="5073908" y="1888958"/>
            <a:ext cx="5108329" cy="4555619"/>
          </a:xfrm>
          <a:prstGeom prst="rect">
            <a:avLst/>
          </a:prstGeom>
          <a:noFill/>
        </p:spPr>
      </p:pic>
    </p:spTree>
    <p:extLst>
      <p:ext uri="{BB962C8B-B14F-4D97-AF65-F5344CB8AC3E}">
        <p14:creationId xmlns:p14="http://schemas.microsoft.com/office/powerpoint/2010/main" val="343807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FB7EA8-94CA-176F-8AB0-2C823912CCF2}"/>
              </a:ext>
            </a:extLst>
          </p:cNvPr>
          <p:cNvSpPr>
            <a:spLocks noGrp="1"/>
          </p:cNvSpPr>
          <p:nvPr>
            <p:ph type="sldNum" sz="quarter" idx="12"/>
          </p:nvPr>
        </p:nvSpPr>
        <p:spPr/>
        <p:txBody>
          <a:bodyPr/>
          <a:lstStyle/>
          <a:p>
            <a:fld id="{D495E168-DA5E-4888-8D8A-92B118324C14}" type="slidenum">
              <a:rPr lang="ru-RU" smtClean="0"/>
              <a:t>24</a:t>
            </a:fld>
            <a:endParaRPr lang="ru-RU" dirty="0"/>
          </a:p>
        </p:txBody>
      </p:sp>
      <p:sp>
        <p:nvSpPr>
          <p:cNvPr id="4" name="Title 3">
            <a:extLst>
              <a:ext uri="{FF2B5EF4-FFF2-40B4-BE49-F238E27FC236}">
                <a16:creationId xmlns:a16="http://schemas.microsoft.com/office/drawing/2014/main" id="{DDA4D8E3-6891-073C-B0FA-47D6A4992987}"/>
              </a:ext>
            </a:extLst>
          </p:cNvPr>
          <p:cNvSpPr>
            <a:spLocks noGrp="1"/>
          </p:cNvSpPr>
          <p:nvPr>
            <p:ph type="title"/>
          </p:nvPr>
        </p:nvSpPr>
        <p:spPr>
          <a:xfrm>
            <a:off x="838198" y="674246"/>
            <a:ext cx="9050518" cy="945498"/>
          </a:xfrm>
        </p:spPr>
        <p:txBody>
          <a:bodyPr/>
          <a:lstStyle/>
          <a:p>
            <a:r>
              <a:rPr lang="en-US" dirty="0"/>
              <a:t>Model Summary</a:t>
            </a:r>
          </a:p>
        </p:txBody>
      </p:sp>
      <p:pic>
        <p:nvPicPr>
          <p:cNvPr id="8" name="Content Placeholder 7" descr="Text&#10;&#10;Description automatically generated">
            <a:extLst>
              <a:ext uri="{FF2B5EF4-FFF2-40B4-BE49-F238E27FC236}">
                <a16:creationId xmlns:a16="http://schemas.microsoft.com/office/drawing/2014/main" id="{43CEDD02-FA7E-E813-8CCE-5DF16B2112A5}"/>
              </a:ext>
            </a:extLst>
          </p:cNvPr>
          <p:cNvPicPr>
            <a:picLocks noGrp="1" noChangeAspect="1"/>
          </p:cNvPicPr>
          <p:nvPr>
            <p:ph sz="half" idx="1"/>
          </p:nvPr>
        </p:nvPicPr>
        <p:blipFill>
          <a:blip r:embed="rId2"/>
          <a:stretch>
            <a:fillRect/>
          </a:stretch>
        </p:blipFill>
        <p:spPr>
          <a:xfrm>
            <a:off x="838198" y="1876926"/>
            <a:ext cx="9376613" cy="4305017"/>
          </a:xfrm>
        </p:spPr>
      </p:pic>
    </p:spTree>
    <p:extLst>
      <p:ext uri="{BB962C8B-B14F-4D97-AF65-F5344CB8AC3E}">
        <p14:creationId xmlns:p14="http://schemas.microsoft.com/office/powerpoint/2010/main" val="255504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145E65-6EBD-F1E5-407A-D9D9E13D1642}"/>
              </a:ext>
            </a:extLst>
          </p:cNvPr>
          <p:cNvSpPr>
            <a:spLocks noGrp="1"/>
          </p:cNvSpPr>
          <p:nvPr>
            <p:ph type="sldNum" sz="quarter" idx="12"/>
          </p:nvPr>
        </p:nvSpPr>
        <p:spPr/>
        <p:txBody>
          <a:bodyPr/>
          <a:lstStyle/>
          <a:p>
            <a:fld id="{D495E168-DA5E-4888-8D8A-92B118324C14}" type="slidenum">
              <a:rPr lang="ru-RU" smtClean="0"/>
              <a:t>25</a:t>
            </a:fld>
            <a:endParaRPr lang="ru-RU" dirty="0"/>
          </a:p>
        </p:txBody>
      </p:sp>
      <p:sp>
        <p:nvSpPr>
          <p:cNvPr id="4" name="Content Placeholder 3">
            <a:extLst>
              <a:ext uri="{FF2B5EF4-FFF2-40B4-BE49-F238E27FC236}">
                <a16:creationId xmlns:a16="http://schemas.microsoft.com/office/drawing/2014/main" id="{C09AB1B4-308A-CE62-6BB4-2318EFA5D9D1}"/>
              </a:ext>
            </a:extLst>
          </p:cNvPr>
          <p:cNvSpPr>
            <a:spLocks noGrp="1"/>
          </p:cNvSpPr>
          <p:nvPr>
            <p:ph idx="1"/>
          </p:nvPr>
        </p:nvSpPr>
        <p:spPr>
          <a:xfrm>
            <a:off x="638351" y="1621554"/>
            <a:ext cx="10915293" cy="4356319"/>
          </a:xfrm>
        </p:spPr>
        <p:txBody>
          <a:bodyPr>
            <a:normAutofit/>
          </a:bodyPr>
          <a:lstStyle/>
          <a:p>
            <a:pPr>
              <a:lnSpc>
                <a:spcPct val="150000"/>
              </a:lnSpc>
            </a:pPr>
            <a:r>
              <a:rPr lang="en-US" sz="2000" dirty="0"/>
              <a:t>After Splitting the dataset into train and test data in the order of 75% and 25%, and then data is fed to the </a:t>
            </a:r>
            <a:r>
              <a:rPr lang="en-US" sz="2000" dirty="0" err="1"/>
              <a:t>XGBClassifier</a:t>
            </a:r>
            <a:r>
              <a:rPr lang="en-US" sz="2000" dirty="0"/>
              <a:t> Model and then validation is done using K-Fold cross Validation with the number of iterations being 5. In every Iteration the accuracy of the model is found out using </a:t>
            </a:r>
            <a:r>
              <a:rPr lang="en-US" sz="2000" dirty="0" err="1"/>
              <a:t>classification_report</a:t>
            </a:r>
            <a:r>
              <a:rPr lang="en-US" sz="2000" dirty="0"/>
              <a:t> and also the feature importance is also plotted in every iteration, as show in the next slide.</a:t>
            </a:r>
          </a:p>
          <a:p>
            <a:pPr>
              <a:lnSpc>
                <a:spcPct val="150000"/>
              </a:lnSpc>
            </a:pPr>
            <a:endParaRPr lang="en-US" sz="2000" dirty="0"/>
          </a:p>
        </p:txBody>
      </p:sp>
      <p:sp>
        <p:nvSpPr>
          <p:cNvPr id="5" name="Title 4">
            <a:extLst>
              <a:ext uri="{FF2B5EF4-FFF2-40B4-BE49-F238E27FC236}">
                <a16:creationId xmlns:a16="http://schemas.microsoft.com/office/drawing/2014/main" id="{310D87D7-1779-B429-D773-BEC28988F0F4}"/>
              </a:ext>
            </a:extLst>
          </p:cNvPr>
          <p:cNvSpPr>
            <a:spLocks noGrp="1"/>
          </p:cNvSpPr>
          <p:nvPr>
            <p:ph type="title"/>
          </p:nvPr>
        </p:nvSpPr>
        <p:spPr>
          <a:xfrm>
            <a:off x="855785" y="676056"/>
            <a:ext cx="9050518" cy="945498"/>
          </a:xfrm>
        </p:spPr>
        <p:txBody>
          <a:bodyPr/>
          <a:lstStyle/>
          <a:p>
            <a:r>
              <a:rPr lang="en-US" dirty="0"/>
              <a:t>Further Steps</a:t>
            </a:r>
          </a:p>
        </p:txBody>
      </p:sp>
      <p:pic>
        <p:nvPicPr>
          <p:cNvPr id="7" name="Picture 6" descr="Table&#10;&#10;Description automatically generated">
            <a:extLst>
              <a:ext uri="{FF2B5EF4-FFF2-40B4-BE49-F238E27FC236}">
                <a16:creationId xmlns:a16="http://schemas.microsoft.com/office/drawing/2014/main" id="{105DC5D0-E0DA-A06C-37A5-A7E060DBC270}"/>
              </a:ext>
            </a:extLst>
          </p:cNvPr>
          <p:cNvPicPr>
            <a:picLocks noChangeAspect="1"/>
          </p:cNvPicPr>
          <p:nvPr/>
        </p:nvPicPr>
        <p:blipFill rotWithShape="1">
          <a:blip r:embed="rId2"/>
          <a:srcRect l="-22" t="12171" r="23478" b="-637"/>
          <a:stretch/>
        </p:blipFill>
        <p:spPr>
          <a:xfrm>
            <a:off x="2051852" y="3932978"/>
            <a:ext cx="8088293" cy="2925022"/>
          </a:xfrm>
          <a:prstGeom prst="rect">
            <a:avLst/>
          </a:prstGeom>
        </p:spPr>
      </p:pic>
    </p:spTree>
    <p:extLst>
      <p:ext uri="{BB962C8B-B14F-4D97-AF65-F5344CB8AC3E}">
        <p14:creationId xmlns:p14="http://schemas.microsoft.com/office/powerpoint/2010/main" val="325902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493AFB-BE6E-73A9-8C34-EAB3F660177F}"/>
              </a:ext>
            </a:extLst>
          </p:cNvPr>
          <p:cNvSpPr>
            <a:spLocks noGrp="1"/>
          </p:cNvSpPr>
          <p:nvPr>
            <p:ph type="sldNum" sz="quarter" idx="12"/>
          </p:nvPr>
        </p:nvSpPr>
        <p:spPr/>
        <p:txBody>
          <a:bodyPr/>
          <a:lstStyle/>
          <a:p>
            <a:fld id="{D495E168-DA5E-4888-8D8A-92B118324C14}" type="slidenum">
              <a:rPr lang="ru-RU" smtClean="0"/>
              <a:t>26</a:t>
            </a:fld>
            <a:endParaRPr lang="ru-RU" dirty="0"/>
          </a:p>
        </p:txBody>
      </p:sp>
      <p:pic>
        <p:nvPicPr>
          <p:cNvPr id="7" name="Content Placeholder 6">
            <a:extLst>
              <a:ext uri="{FF2B5EF4-FFF2-40B4-BE49-F238E27FC236}">
                <a16:creationId xmlns:a16="http://schemas.microsoft.com/office/drawing/2014/main" id="{BB8880F0-A8E8-B86C-A9A0-06C76E3B64B7}"/>
              </a:ext>
            </a:extLst>
          </p:cNvPr>
          <p:cNvPicPr>
            <a:picLocks noGrp="1" noChangeAspect="1"/>
          </p:cNvPicPr>
          <p:nvPr>
            <p:ph idx="1"/>
          </p:nvPr>
        </p:nvPicPr>
        <p:blipFill>
          <a:blip r:embed="rId2"/>
          <a:srcRect/>
          <a:stretch/>
        </p:blipFill>
        <p:spPr>
          <a:xfrm>
            <a:off x="627379" y="1917937"/>
            <a:ext cx="5071735" cy="4051063"/>
          </a:xfrm>
        </p:spPr>
      </p:pic>
      <p:sp>
        <p:nvSpPr>
          <p:cNvPr id="5" name="Title 4">
            <a:extLst>
              <a:ext uri="{FF2B5EF4-FFF2-40B4-BE49-F238E27FC236}">
                <a16:creationId xmlns:a16="http://schemas.microsoft.com/office/drawing/2014/main" id="{08C57D27-11AB-A9AC-E6C0-EDB3734994A9}"/>
              </a:ext>
            </a:extLst>
          </p:cNvPr>
          <p:cNvSpPr>
            <a:spLocks noGrp="1"/>
          </p:cNvSpPr>
          <p:nvPr>
            <p:ph type="title"/>
          </p:nvPr>
        </p:nvSpPr>
        <p:spPr>
          <a:xfrm>
            <a:off x="838200" y="681037"/>
            <a:ext cx="9050518" cy="945498"/>
          </a:xfrm>
        </p:spPr>
        <p:txBody>
          <a:bodyPr/>
          <a:lstStyle/>
          <a:p>
            <a:r>
              <a:rPr lang="en-US" dirty="0"/>
              <a:t>Visualization</a:t>
            </a:r>
          </a:p>
        </p:txBody>
      </p:sp>
      <p:pic>
        <p:nvPicPr>
          <p:cNvPr id="9" name="Picture 8" descr="Calendar&#10;&#10;Description automatically generated">
            <a:extLst>
              <a:ext uri="{FF2B5EF4-FFF2-40B4-BE49-F238E27FC236}">
                <a16:creationId xmlns:a16="http://schemas.microsoft.com/office/drawing/2014/main" id="{CCD4AFC6-04AB-D4B1-4670-5392EEFB2A89}"/>
              </a:ext>
            </a:extLst>
          </p:cNvPr>
          <p:cNvPicPr>
            <a:picLocks noChangeAspect="1"/>
          </p:cNvPicPr>
          <p:nvPr/>
        </p:nvPicPr>
        <p:blipFill>
          <a:blip r:embed="rId3"/>
          <a:stretch>
            <a:fillRect/>
          </a:stretch>
        </p:blipFill>
        <p:spPr>
          <a:xfrm>
            <a:off x="5825958" y="1772235"/>
            <a:ext cx="4978400" cy="4342465"/>
          </a:xfrm>
          <a:prstGeom prst="rect">
            <a:avLst/>
          </a:prstGeom>
        </p:spPr>
      </p:pic>
      <p:sp>
        <p:nvSpPr>
          <p:cNvPr id="10" name="TextBox 9">
            <a:extLst>
              <a:ext uri="{FF2B5EF4-FFF2-40B4-BE49-F238E27FC236}">
                <a16:creationId xmlns:a16="http://schemas.microsoft.com/office/drawing/2014/main" id="{164382FB-9B19-9A9B-7225-2D18B843C881}"/>
              </a:ext>
            </a:extLst>
          </p:cNvPr>
          <p:cNvSpPr txBox="1"/>
          <p:nvPr/>
        </p:nvSpPr>
        <p:spPr>
          <a:xfrm>
            <a:off x="1683657" y="5958114"/>
            <a:ext cx="2061029" cy="369332"/>
          </a:xfrm>
          <a:prstGeom prst="rect">
            <a:avLst/>
          </a:prstGeom>
          <a:noFill/>
        </p:spPr>
        <p:txBody>
          <a:bodyPr wrap="square" rtlCol="0">
            <a:spAutoFit/>
          </a:bodyPr>
          <a:lstStyle/>
          <a:p>
            <a:r>
              <a:rPr lang="en-US" dirty="0"/>
              <a:t>Confusion Matrix</a:t>
            </a:r>
          </a:p>
        </p:txBody>
      </p:sp>
      <p:sp>
        <p:nvSpPr>
          <p:cNvPr id="11" name="TextBox 10">
            <a:extLst>
              <a:ext uri="{FF2B5EF4-FFF2-40B4-BE49-F238E27FC236}">
                <a16:creationId xmlns:a16="http://schemas.microsoft.com/office/drawing/2014/main" id="{5A85D2E8-2752-0363-0D12-D61B4EFAC874}"/>
              </a:ext>
            </a:extLst>
          </p:cNvPr>
          <p:cNvSpPr txBox="1"/>
          <p:nvPr/>
        </p:nvSpPr>
        <p:spPr>
          <a:xfrm>
            <a:off x="7484978" y="6075734"/>
            <a:ext cx="2278744" cy="369332"/>
          </a:xfrm>
          <a:prstGeom prst="rect">
            <a:avLst/>
          </a:prstGeom>
          <a:noFill/>
        </p:spPr>
        <p:txBody>
          <a:bodyPr wrap="square" rtlCol="0">
            <a:spAutoFit/>
          </a:bodyPr>
          <a:lstStyle/>
          <a:p>
            <a:r>
              <a:rPr lang="en-US" dirty="0"/>
              <a:t>Feature Importance</a:t>
            </a:r>
          </a:p>
        </p:txBody>
      </p:sp>
    </p:spTree>
    <p:extLst>
      <p:ext uri="{BB962C8B-B14F-4D97-AF65-F5344CB8AC3E}">
        <p14:creationId xmlns:p14="http://schemas.microsoft.com/office/powerpoint/2010/main" val="27673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A9017-AD49-8FBF-623D-CE32BEF09D06}"/>
              </a:ext>
            </a:extLst>
          </p:cNvPr>
          <p:cNvSpPr>
            <a:spLocks noGrp="1"/>
          </p:cNvSpPr>
          <p:nvPr>
            <p:ph type="sldNum" sz="quarter" idx="12"/>
          </p:nvPr>
        </p:nvSpPr>
        <p:spPr/>
        <p:txBody>
          <a:bodyPr/>
          <a:lstStyle/>
          <a:p>
            <a:fld id="{D495E168-DA5E-4888-8D8A-92B118324C14}" type="slidenum">
              <a:rPr lang="ru-RU" smtClean="0"/>
              <a:t>27</a:t>
            </a:fld>
            <a:endParaRPr lang="ru-RU" dirty="0"/>
          </a:p>
        </p:txBody>
      </p:sp>
      <p:sp>
        <p:nvSpPr>
          <p:cNvPr id="4" name="TextBox 3">
            <a:extLst>
              <a:ext uri="{FF2B5EF4-FFF2-40B4-BE49-F238E27FC236}">
                <a16:creationId xmlns:a16="http://schemas.microsoft.com/office/drawing/2014/main" id="{243EBBAD-1A58-8AA9-4A75-FF20A5795445}"/>
              </a:ext>
            </a:extLst>
          </p:cNvPr>
          <p:cNvSpPr txBox="1"/>
          <p:nvPr/>
        </p:nvSpPr>
        <p:spPr>
          <a:xfrm>
            <a:off x="3840481" y="2875002"/>
            <a:ext cx="9631680" cy="1107996"/>
          </a:xfrm>
          <a:prstGeom prst="rect">
            <a:avLst/>
          </a:prstGeom>
          <a:noFill/>
        </p:spPr>
        <p:txBody>
          <a:bodyPr wrap="square" rtlCol="0">
            <a:spAutoFit/>
          </a:bodyPr>
          <a:lstStyle/>
          <a:p>
            <a:r>
              <a:rPr lang="en-US" sz="66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6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3563278484"/>
              </p:ext>
            </p:extLst>
          </p:nvPr>
        </p:nvGraphicFramePr>
        <p:xfrm>
          <a:off x="1003300" y="698501"/>
          <a:ext cx="8930409" cy="530051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3</a:t>
            </a:fld>
            <a:endParaRPr lang="ru-RU" dirty="0"/>
          </a:p>
        </p:txBody>
      </p:sp>
    </p:spTree>
    <p:extLst>
      <p:ext uri="{BB962C8B-B14F-4D97-AF65-F5344CB8AC3E}">
        <p14:creationId xmlns:p14="http://schemas.microsoft.com/office/powerpoint/2010/main" val="12661579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716185" y="799288"/>
            <a:ext cx="10515600" cy="676275"/>
          </a:xfrm>
        </p:spPr>
        <p:txBody>
          <a:bodyPr>
            <a:normAutofit/>
          </a:bodyPr>
          <a:lstStyle/>
          <a:p>
            <a:r>
              <a:rPr lang="en-US" sz="3400" dirty="0"/>
              <a:t>Existing Vs Proposed System</a:t>
            </a:r>
            <a:endParaRPr lang="ru-RU" sz="34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357438" y="2189841"/>
            <a:ext cx="6007100" cy="794859"/>
          </a:xfrm>
        </p:spPr>
        <p:txBody>
          <a:bodyPr>
            <a:noAutofit/>
          </a:bodyPr>
          <a:lstStyle/>
          <a:p>
            <a:pPr algn="ctr">
              <a:lnSpc>
                <a:spcPct val="100000"/>
              </a:lnSpc>
            </a:pPr>
            <a:r>
              <a:rPr lang="en-US" sz="2800" dirty="0"/>
              <a:t>Existing System Drawbacks</a:t>
            </a:r>
            <a:endParaRPr lang="ru-RU" sz="2800"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838200" y="2752944"/>
            <a:ext cx="4738589" cy="3429000"/>
          </a:xfrm>
        </p:spPr>
        <p:txBody>
          <a:bodyPr>
            <a:normAutofit/>
          </a:bodyPr>
          <a:lstStyle/>
          <a:p>
            <a:pPr algn="just">
              <a:lnSpc>
                <a:spcPct val="150000"/>
              </a:lnSpc>
            </a:pPr>
            <a:r>
              <a:rPr lang="en-IN" sz="2400" dirty="0">
                <a:effectLst/>
                <a:latin typeface="Open Sans" panose="020B0606030504020204" pitchFamily="34" charset="0"/>
                <a:ea typeface="Open Sans" panose="020B0606030504020204" pitchFamily="34" charset="0"/>
                <a:cs typeface="Open Sans" panose="020B0606030504020204" pitchFamily="34" charset="0"/>
              </a:rPr>
              <a:t>The existing system is unable to detect the symptoms of depression accurately. </a:t>
            </a:r>
          </a:p>
          <a:p>
            <a:pPr>
              <a:lnSpc>
                <a:spcPct val="150000"/>
              </a:lnSpc>
              <a:spcBef>
                <a:spcPts val="0"/>
              </a:spcBef>
            </a:pPr>
            <a:r>
              <a:rPr lang="en-IN" sz="2400" dirty="0">
                <a:effectLst/>
                <a:latin typeface="Open Sans" panose="020B0606030504020204" pitchFamily="34" charset="0"/>
                <a:ea typeface="Open Sans" panose="020B0606030504020204" pitchFamily="34" charset="0"/>
                <a:cs typeface="Open Sans" panose="020B0606030504020204" pitchFamily="34" charset="0"/>
              </a:rPr>
              <a:t>Glitches in identifying emotions generally lead to flawed outcomes. </a:t>
            </a:r>
            <a:endParaRPr lang="ru-RU"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633075" y="2189841"/>
            <a:ext cx="4183650" cy="446315"/>
          </a:xfrm>
        </p:spPr>
        <p:txBody>
          <a:bodyPr>
            <a:noAutofit/>
          </a:bodyPr>
          <a:lstStyle/>
          <a:p>
            <a:r>
              <a:rPr lang="en-US" sz="2800" dirty="0"/>
              <a:t>Proposed System</a:t>
            </a:r>
            <a:endParaRPr lang="ru-RU" sz="2800"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6096000" y="2381251"/>
            <a:ext cx="5257800" cy="4127500"/>
          </a:xfrm>
        </p:spPr>
        <p:txBody>
          <a:bodyPr>
            <a:noAutofit/>
          </a:bodyPr>
          <a:lstStyle/>
          <a:p>
            <a:pPr marL="0" indent="0">
              <a:buNone/>
            </a:pPr>
            <a:endParaRPr lang="en-US" sz="2400" dirty="0"/>
          </a:p>
          <a:p>
            <a:pPr algn="just">
              <a:lnSpc>
                <a:spcPct val="150000"/>
              </a:lnSpc>
            </a:pPr>
            <a:r>
              <a:rPr lang="en-US" sz="2400" dirty="0">
                <a:effectLst/>
                <a:latin typeface="Open Sans" panose="020B0606030504020204" pitchFamily="34" charset="0"/>
                <a:ea typeface="Open Sans" panose="020B0606030504020204" pitchFamily="34" charset="0"/>
                <a:cs typeface="Open Sans" panose="020B0606030504020204" pitchFamily="34" charset="0"/>
              </a:rPr>
              <a:t>The user can take self-tests to know what type of depression they are suffering from.</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70000"/>
              </a:lnSpc>
            </a:pPr>
            <a:r>
              <a:rPr lang="en-US" sz="2400" dirty="0">
                <a:latin typeface="Open Sans" panose="020B0606030504020204" pitchFamily="34" charset="0"/>
                <a:ea typeface="Open Sans" panose="020B0606030504020204" pitchFamily="34" charset="0"/>
                <a:cs typeface="Open Sans" panose="020B0606030504020204" pitchFamily="34" charset="0"/>
              </a:rPr>
              <a:t>An Alert Is sent to the admin whenever any user is found out to have any type of Depression.</a:t>
            </a:r>
            <a:endParaRPr lang="ru-RU"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3953500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26532" r="26532"/>
          <a:stretch/>
        </p:blipFill>
        <p:spPr>
          <a:xfrm>
            <a:off x="1387145"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575784" y="869631"/>
            <a:ext cx="4503295" cy="782638"/>
          </a:xfrm>
        </p:spPr>
        <p:txBody>
          <a:bodyPr>
            <a:normAutofit/>
          </a:bodyPr>
          <a:lstStyle/>
          <a:p>
            <a:pPr algn="ctr"/>
            <a:r>
              <a:rPr lang="en-US" sz="4400" dirty="0"/>
              <a:t>Scope</a:t>
            </a:r>
            <a:endParaRPr lang="ru-RU" sz="4400"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192981" y="2025908"/>
            <a:ext cx="5569526" cy="1604513"/>
          </a:xfrm>
        </p:spPr>
        <p:txBody>
          <a:bodyPr>
            <a:noAutofit/>
          </a:bodyPr>
          <a:lstStyle/>
          <a:p>
            <a:pPr algn="just">
              <a:lnSpc>
                <a:spcPct val="150000"/>
              </a:lnSpc>
            </a:pPr>
            <a:r>
              <a:rPr lang="en-US" sz="2100" dirty="0">
                <a:latin typeface="Open Sans" panose="020B0606030504020204" pitchFamily="34" charset="0"/>
                <a:ea typeface="Open Sans" panose="020B0606030504020204" pitchFamily="34" charset="0"/>
                <a:cs typeface="Open Sans" panose="020B0606030504020204" pitchFamily="34" charset="0"/>
              </a:rPr>
              <a:t>It finds its usage especially among kids , this system can alert the teacher or guardian if a child is depressed.</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117143" y="3555825"/>
            <a:ext cx="5721203" cy="3180301"/>
          </a:xfrm>
        </p:spPr>
        <p:txBody>
          <a:bodyPr>
            <a:noAutofit/>
          </a:bodyPr>
          <a:lstStyle/>
          <a:p>
            <a:pPr algn="just">
              <a:lnSpc>
                <a:spcPct val="150000"/>
              </a:lnSpc>
            </a:pPr>
            <a:r>
              <a:rPr lang="en-US" sz="2200" dirty="0">
                <a:effectLst/>
                <a:latin typeface="Open Sans" panose="020B0606030504020204" pitchFamily="34" charset="0"/>
                <a:ea typeface="Open Sans" panose="020B0606030504020204" pitchFamily="34" charset="0"/>
                <a:cs typeface="Open Sans" panose="020B0606030504020204" pitchFamily="34" charset="0"/>
              </a:rPr>
              <a:t>With the emotions and text detectors embedded in this system, individuals can identify whether they are going through depression or not, if yes, then it can also detect the type of depression. </a:t>
            </a:r>
            <a:endParaRPr lang="en-IN" sz="2200" dirty="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endParaRPr lang="ru-RU" sz="2200"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066898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CE41E4-6DA1-C5E5-D634-AE7480E73713}"/>
              </a:ext>
            </a:extLst>
          </p:cNvPr>
          <p:cNvSpPr>
            <a:spLocks noGrp="1"/>
          </p:cNvSpPr>
          <p:nvPr>
            <p:ph type="sldNum" sz="quarter" idx="12"/>
          </p:nvPr>
        </p:nvSpPr>
        <p:spPr/>
        <p:txBody>
          <a:bodyPr/>
          <a:lstStyle/>
          <a:p>
            <a:fld id="{D495E168-DA5E-4888-8D8A-92B118324C14}" type="slidenum">
              <a:rPr lang="ru-RU" smtClean="0"/>
              <a:t>6</a:t>
            </a:fld>
            <a:endParaRPr lang="ru-RU" dirty="0"/>
          </a:p>
        </p:txBody>
      </p:sp>
      <p:sp>
        <p:nvSpPr>
          <p:cNvPr id="4" name="Content Placeholder 3">
            <a:extLst>
              <a:ext uri="{FF2B5EF4-FFF2-40B4-BE49-F238E27FC236}">
                <a16:creationId xmlns:a16="http://schemas.microsoft.com/office/drawing/2014/main" id="{BB662E7F-D1A7-AF01-8460-B4E2BEF7AFB1}"/>
              </a:ext>
            </a:extLst>
          </p:cNvPr>
          <p:cNvSpPr>
            <a:spLocks noGrp="1"/>
          </p:cNvSpPr>
          <p:nvPr>
            <p:ph idx="1"/>
          </p:nvPr>
        </p:nvSpPr>
        <p:spPr>
          <a:xfrm>
            <a:off x="727364" y="1673224"/>
            <a:ext cx="10515600" cy="3854739"/>
          </a:xfrm>
        </p:spPr>
        <p:txBody>
          <a:bodyPr>
            <a:noAutofit/>
          </a:bodyPr>
          <a:lstStyle/>
          <a:p>
            <a:pPr algn="just">
              <a:lnSpc>
                <a:spcPct val="150000"/>
              </a:lnSpc>
            </a:pPr>
            <a:r>
              <a:rPr lang="en-US" sz="2400" dirty="0">
                <a:effectLst/>
                <a:latin typeface="Open Sans" panose="020B0606030504020204" pitchFamily="34" charset="0"/>
                <a:ea typeface="Open Sans" panose="020B0606030504020204" pitchFamily="34" charset="0"/>
                <a:cs typeface="Open Sans" panose="020B0606030504020204" pitchFamily="34" charset="0"/>
              </a:rPr>
              <a:t>All necessary technology exists to develop the system.</a:t>
            </a:r>
          </a:p>
          <a:p>
            <a:pPr algn="just">
              <a:lnSpc>
                <a:spcPct val="150000"/>
              </a:lnSpc>
            </a:pPr>
            <a:r>
              <a:rPr lang="en-US" sz="2400" dirty="0">
                <a:effectLst/>
                <a:latin typeface="Open Sans" panose="020B0606030504020204" pitchFamily="34" charset="0"/>
                <a:ea typeface="Open Sans" panose="020B0606030504020204" pitchFamily="34" charset="0"/>
                <a:cs typeface="Open Sans" panose="020B0606030504020204" pitchFamily="34" charset="0"/>
              </a:rPr>
              <a:t>Our project is technically feasible because, all the technology needed for our project is readily available</a:t>
            </a:r>
            <a:r>
              <a:rPr lang="en-IN" sz="2400" dirty="0">
                <a:latin typeface="Open Sans" panose="020B0606030504020204" pitchFamily="34" charset="0"/>
                <a:ea typeface="Open Sans" panose="020B0606030504020204" pitchFamily="34" charset="0"/>
                <a:cs typeface="Open Sans" panose="020B0606030504020204" pitchFamily="34" charset="0"/>
              </a:rPr>
              <a:t>.</a:t>
            </a:r>
          </a:p>
          <a:p>
            <a:pPr algn="just">
              <a:lnSpc>
                <a:spcPct val="150000"/>
              </a:lnSpc>
            </a:pPr>
            <a:r>
              <a:rPr lang="en-US" sz="2400" dirty="0">
                <a:effectLst/>
                <a:latin typeface="Open Sans" panose="020B0606030504020204" pitchFamily="34" charset="0"/>
                <a:ea typeface="Open Sans" panose="020B0606030504020204" pitchFamily="34" charset="0"/>
                <a:cs typeface="Open Sans" panose="020B0606030504020204" pitchFamily="34" charset="0"/>
              </a:rPr>
              <a:t>This system can give guarantees of accuracy, ease of use, reliability and the data security.</a:t>
            </a:r>
            <a:endParaRPr lang="en-IN" sz="2400" dirty="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2400" dirty="0">
                <a:effectLst/>
                <a:latin typeface="Open Sans" panose="020B0606030504020204" pitchFamily="34" charset="0"/>
                <a:ea typeface="Open Sans" panose="020B0606030504020204" pitchFamily="34" charset="0"/>
                <a:cs typeface="Open Sans" panose="020B0606030504020204" pitchFamily="34" charset="0"/>
              </a:rPr>
              <a:t>Our project is economically feasible because the cost of development is very minimal when compared to financial benefits of the application.</a:t>
            </a:r>
            <a:r>
              <a:rPr lang="en-IN" sz="2400" dirty="0">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5" name="Title 4">
            <a:extLst>
              <a:ext uri="{FF2B5EF4-FFF2-40B4-BE49-F238E27FC236}">
                <a16:creationId xmlns:a16="http://schemas.microsoft.com/office/drawing/2014/main" id="{8DDF6850-C236-6DC5-DF07-0859EF4FED99}"/>
              </a:ext>
            </a:extLst>
          </p:cNvPr>
          <p:cNvSpPr>
            <a:spLocks noGrp="1"/>
          </p:cNvSpPr>
          <p:nvPr>
            <p:ph type="title"/>
          </p:nvPr>
        </p:nvSpPr>
        <p:spPr>
          <a:xfrm>
            <a:off x="838200" y="545235"/>
            <a:ext cx="9050518" cy="945498"/>
          </a:xfrm>
        </p:spPr>
        <p:txBody>
          <a:bodyPr/>
          <a:lstStyle/>
          <a:p>
            <a:r>
              <a:rPr lang="en-US" dirty="0"/>
              <a:t>Feasibility Study</a:t>
            </a:r>
          </a:p>
        </p:txBody>
      </p:sp>
    </p:spTree>
    <p:extLst>
      <p:ext uri="{BB962C8B-B14F-4D97-AF65-F5344CB8AC3E}">
        <p14:creationId xmlns:p14="http://schemas.microsoft.com/office/powerpoint/2010/main" val="36962195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C1A8D2-DE55-E0C1-6774-A22F4CE0E8EB}"/>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Title 3">
            <a:extLst>
              <a:ext uri="{FF2B5EF4-FFF2-40B4-BE49-F238E27FC236}">
                <a16:creationId xmlns:a16="http://schemas.microsoft.com/office/drawing/2014/main" id="{346CBC10-332D-F88A-D444-466DE0455D5F}"/>
              </a:ext>
            </a:extLst>
          </p:cNvPr>
          <p:cNvSpPr>
            <a:spLocks noGrp="1"/>
          </p:cNvSpPr>
          <p:nvPr>
            <p:ph type="title"/>
          </p:nvPr>
        </p:nvSpPr>
        <p:spPr>
          <a:xfrm>
            <a:off x="838200" y="565542"/>
            <a:ext cx="9050518" cy="945498"/>
          </a:xfrm>
        </p:spPr>
        <p:txBody>
          <a:bodyPr>
            <a:normAutofit/>
          </a:bodyPr>
          <a:lstStyle/>
          <a:p>
            <a:r>
              <a:rPr lang="en-IN" b="1" dirty="0">
                <a:effectLst/>
                <a:latin typeface="Times New Roman" panose="02020603050405020304" pitchFamily="18" charset="0"/>
                <a:ea typeface="Times New Roman" panose="02020603050405020304" pitchFamily="18" charset="0"/>
              </a:rPr>
              <a:t>Hardware and software requirements</a:t>
            </a:r>
            <a:endParaRPr lang="en-IN" dirty="0"/>
          </a:p>
        </p:txBody>
      </p:sp>
      <p:sp>
        <p:nvSpPr>
          <p:cNvPr id="6" name="TextBox 5">
            <a:extLst>
              <a:ext uri="{FF2B5EF4-FFF2-40B4-BE49-F238E27FC236}">
                <a16:creationId xmlns:a16="http://schemas.microsoft.com/office/drawing/2014/main" id="{E01ADA0D-B54F-9EE6-5BC4-4C4772B45B27}"/>
              </a:ext>
            </a:extLst>
          </p:cNvPr>
          <p:cNvSpPr txBox="1"/>
          <p:nvPr/>
        </p:nvSpPr>
        <p:spPr>
          <a:xfrm>
            <a:off x="838200" y="1762340"/>
            <a:ext cx="10655167" cy="4912435"/>
          </a:xfrm>
          <a:prstGeom prst="rect">
            <a:avLst/>
          </a:prstGeom>
          <a:noFill/>
        </p:spPr>
        <p:txBody>
          <a:bodyPr wrap="square" rtlCol="0">
            <a:spAutoFit/>
          </a:bodyPr>
          <a:lstStyle/>
          <a:p>
            <a:pPr>
              <a:lnSpc>
                <a:spcPct val="115000"/>
              </a:lnSpc>
              <a:spcAft>
                <a:spcPts val="1000"/>
              </a:spcAft>
            </a:pPr>
            <a:r>
              <a:rPr lang="en-US"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Minimum Hardware requirements</a:t>
            </a:r>
            <a:endPar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Windows 7 or higher</a:t>
            </a: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I3 processor system or higher</a:t>
            </a: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4 GB RAM or higher</a:t>
            </a:r>
          </a:p>
          <a:p>
            <a:pPr marL="342900" lvl="0" indent="-342900">
              <a:lnSpc>
                <a:spcPct val="115000"/>
              </a:lnSpc>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100 GB ROM or higher</a:t>
            </a:r>
          </a:p>
          <a:p>
            <a:pPr lvl="0">
              <a:lnSpc>
                <a:spcPct val="115000"/>
              </a:lnSpc>
            </a:pPr>
            <a:r>
              <a:rPr lang="en-IN" sz="2400" b="1" i="1" u="none" strike="noStrike" dirty="0">
                <a:effectLst/>
                <a:latin typeface="Open Sans" panose="020B0606030504020204" pitchFamily="34" charset="0"/>
                <a:ea typeface="Open Sans" panose="020B0606030504020204" pitchFamily="34" charset="0"/>
                <a:cs typeface="Open Sans" panose="020B0606030504020204" pitchFamily="34" charset="0"/>
              </a:rPr>
              <a:t> </a:t>
            </a:r>
            <a:endParaRPr lang="en-IN" sz="24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15000"/>
              </a:lnSpc>
              <a:spcAft>
                <a:spcPts val="1000"/>
              </a:spcAft>
            </a:pPr>
            <a:r>
              <a:rPr lang="en-US"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Minimum Software requirements</a:t>
            </a:r>
            <a:endPar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Python</a:t>
            </a: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Sublime text Editor</a:t>
            </a:r>
          </a:p>
          <a:p>
            <a:pPr marL="342900" lvl="0" indent="-342900">
              <a:lnSpc>
                <a:spcPct val="107000"/>
              </a:lnSpc>
              <a:spcAft>
                <a:spcPts val="800"/>
              </a:spcAft>
              <a:buFont typeface="Symbol" panose="05050102010706020507" pitchFamily="18" charset="2"/>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XAMP Server</a:t>
            </a:r>
          </a:p>
        </p:txBody>
      </p:sp>
    </p:spTree>
    <p:extLst>
      <p:ext uri="{BB962C8B-B14F-4D97-AF65-F5344CB8AC3E}">
        <p14:creationId xmlns:p14="http://schemas.microsoft.com/office/powerpoint/2010/main" val="356397366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A6D254-A031-82A9-3E52-1420E65775CB}"/>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4" name="Content Placeholder 3">
            <a:extLst>
              <a:ext uri="{FF2B5EF4-FFF2-40B4-BE49-F238E27FC236}">
                <a16:creationId xmlns:a16="http://schemas.microsoft.com/office/drawing/2014/main" id="{F26BF027-7693-B678-DFEA-D833352E8499}"/>
              </a:ext>
            </a:extLst>
          </p:cNvPr>
          <p:cNvSpPr>
            <a:spLocks noGrp="1"/>
          </p:cNvSpPr>
          <p:nvPr>
            <p:ph idx="1"/>
          </p:nvPr>
        </p:nvSpPr>
        <p:spPr>
          <a:xfrm>
            <a:off x="1080654" y="1669472"/>
            <a:ext cx="7904017" cy="2752943"/>
          </a:xfrm>
        </p:spPr>
        <p:txBody>
          <a:bodyPr>
            <a:noAutofit/>
          </a:bodyPr>
          <a:lstStyle/>
          <a:p>
            <a:pPr fontAlgn="base"/>
            <a:r>
              <a:rPr lang="en-IN" sz="2200" b="1" dirty="0">
                <a:effectLst/>
                <a:latin typeface="Open Sans" panose="020B0606030504020204" pitchFamily="34" charset="0"/>
                <a:ea typeface="Open Sans" panose="020B0606030504020204" pitchFamily="34" charset="0"/>
                <a:cs typeface="Open Sans" panose="020B0606030504020204" pitchFamily="34" charset="0"/>
              </a:rPr>
              <a:t> </a:t>
            </a:r>
            <a:endParaRPr lang="en-IN" sz="22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15000"/>
              </a:lnSpc>
              <a:spcAft>
                <a:spcPts val="1000"/>
              </a:spcAft>
              <a:buFont typeface="Wingdings" panose="05000000000000000000" pitchFamily="2" charset="2"/>
              <a:buChar char=""/>
            </a:pPr>
            <a:r>
              <a:rPr lang="en-IN" sz="2200" b="1"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Teacher/Admin:</a:t>
            </a:r>
            <a:endParaRPr lang="en-IN" sz="22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15000"/>
              </a:lnSpc>
              <a:spcAft>
                <a:spcPts val="1000"/>
              </a:spcAft>
            </a:pPr>
            <a:r>
              <a:rPr lang="en-IN" sz="22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 Login:</a:t>
            </a:r>
          </a:p>
          <a:p>
            <a:pPr marL="342900" lvl="0" indent="-342900">
              <a:lnSpc>
                <a:spcPct val="115000"/>
              </a:lnSpc>
              <a:spcAft>
                <a:spcPts val="1000"/>
              </a:spcAft>
              <a:buFont typeface="Courier New" panose="02070309020205020404" pitchFamily="49" charset="0"/>
              <a:buChar char="­"/>
            </a:pPr>
            <a:r>
              <a:rPr lang="en-IN" sz="2200" dirty="0">
                <a:effectLst/>
                <a:latin typeface="Open Sans" panose="020B0606030504020204" pitchFamily="34" charset="0"/>
                <a:ea typeface="Open Sans" panose="020B0606030504020204" pitchFamily="34" charset="0"/>
                <a:cs typeface="Open Sans" panose="020B0606030504020204" pitchFamily="34" charset="0"/>
              </a:rPr>
              <a:t>The admin can log in using their credentials.</a:t>
            </a:r>
          </a:p>
          <a:p>
            <a:pPr>
              <a:lnSpc>
                <a:spcPct val="115000"/>
              </a:lnSpc>
              <a:spcAft>
                <a:spcPts val="1000"/>
              </a:spcAft>
            </a:pPr>
            <a:r>
              <a:rPr lang="en-IN" sz="2200" dirty="0">
                <a:effectLst/>
                <a:latin typeface="Open Sans" panose="020B0606030504020204" pitchFamily="34" charset="0"/>
                <a:ea typeface="Open Sans" panose="020B0606030504020204" pitchFamily="34" charset="0"/>
                <a:cs typeface="Open Sans" panose="020B0606030504020204" pitchFamily="34" charset="0"/>
              </a:rPr>
              <a:t> </a:t>
            </a:r>
            <a:r>
              <a:rPr lang="en-IN" sz="22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Manage Students:</a:t>
            </a:r>
          </a:p>
          <a:p>
            <a:pPr marL="342900" lvl="0" indent="-342900">
              <a:lnSpc>
                <a:spcPct val="115000"/>
              </a:lnSpc>
              <a:buFont typeface="Courier New" panose="02070309020205020404" pitchFamily="49" charset="0"/>
              <a:buChar char="­"/>
            </a:pPr>
            <a:r>
              <a:rPr lang="en-IN" sz="2200" dirty="0">
                <a:effectLst/>
                <a:latin typeface="Open Sans" panose="020B0606030504020204" pitchFamily="34" charset="0"/>
                <a:ea typeface="Open Sans" panose="020B0606030504020204" pitchFamily="34" charset="0"/>
                <a:cs typeface="Open Sans" panose="020B0606030504020204" pitchFamily="34" charset="0"/>
              </a:rPr>
              <a:t>They can Add, Update, Delete, and View students.</a:t>
            </a:r>
          </a:p>
          <a:p>
            <a:pPr marL="342900" lvl="0" indent="-342900">
              <a:lnSpc>
                <a:spcPct val="115000"/>
              </a:lnSpc>
              <a:buFont typeface="Courier New" panose="02070309020205020404" pitchFamily="49" charset="0"/>
              <a:buChar char="­"/>
            </a:pPr>
            <a:r>
              <a:rPr lang="en-IN" sz="2200" dirty="0">
                <a:effectLst/>
                <a:latin typeface="Open Sans" panose="020B0606030504020204" pitchFamily="34" charset="0"/>
                <a:ea typeface="Open Sans" panose="020B0606030504020204" pitchFamily="34" charset="0"/>
                <a:cs typeface="Open Sans" panose="020B0606030504020204" pitchFamily="34" charset="0"/>
              </a:rPr>
              <a:t>They can view the details of the students with depression.</a:t>
            </a:r>
          </a:p>
          <a:p>
            <a:pPr marL="0" lvl="0" indent="0">
              <a:lnSpc>
                <a:spcPct val="115000"/>
              </a:lnSpc>
              <a:spcAft>
                <a:spcPts val="1000"/>
              </a:spcAft>
              <a:buNone/>
            </a:pPr>
            <a:endParaRPr lang="en-IN" sz="22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4">
            <a:extLst>
              <a:ext uri="{FF2B5EF4-FFF2-40B4-BE49-F238E27FC236}">
                <a16:creationId xmlns:a16="http://schemas.microsoft.com/office/drawing/2014/main" id="{81198ADE-5638-A08C-49A5-D04CA8A75AE9}"/>
              </a:ext>
            </a:extLst>
          </p:cNvPr>
          <p:cNvSpPr>
            <a:spLocks noGrp="1"/>
          </p:cNvSpPr>
          <p:nvPr>
            <p:ph type="title"/>
          </p:nvPr>
        </p:nvSpPr>
        <p:spPr>
          <a:xfrm>
            <a:off x="838200" y="614508"/>
            <a:ext cx="9050518" cy="945498"/>
          </a:xfrm>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Module </a:t>
            </a:r>
            <a:r>
              <a:rPr lang="en-IN" dirty="0">
                <a:latin typeface="Open Sans" panose="020B0606030504020204" pitchFamily="34" charset="0"/>
                <a:ea typeface="Open Sans" panose="020B0606030504020204" pitchFamily="34" charset="0"/>
                <a:cs typeface="Open Sans" panose="020B0606030504020204" pitchFamily="34" charset="0"/>
              </a:rPr>
              <a:t>D</a:t>
            </a:r>
            <a:r>
              <a:rPr lang="en-IN" b="1" dirty="0">
                <a:effectLst/>
                <a:latin typeface="Open Sans" panose="020B0606030504020204" pitchFamily="34" charset="0"/>
                <a:ea typeface="Open Sans" panose="020B0606030504020204" pitchFamily="34" charset="0"/>
                <a:cs typeface="Open Sans" panose="020B0606030504020204" pitchFamily="34" charset="0"/>
              </a:rPr>
              <a:t>escription</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69921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F60534-5DA5-9935-C364-C4CA4EFAC87F}"/>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4" name="Content Placeholder 3">
            <a:extLst>
              <a:ext uri="{FF2B5EF4-FFF2-40B4-BE49-F238E27FC236}">
                <a16:creationId xmlns:a16="http://schemas.microsoft.com/office/drawing/2014/main" id="{6A5FAA97-1618-6358-E07B-35EE57B88FB9}"/>
              </a:ext>
            </a:extLst>
          </p:cNvPr>
          <p:cNvSpPr>
            <a:spLocks noGrp="1"/>
          </p:cNvSpPr>
          <p:nvPr>
            <p:ph idx="1"/>
          </p:nvPr>
        </p:nvSpPr>
        <p:spPr/>
        <p:txBody>
          <a:bodyPr>
            <a:noAutofit/>
          </a:bodyPr>
          <a:lstStyle/>
          <a:p>
            <a:pPr marL="342900" lvl="0" indent="-342900">
              <a:lnSpc>
                <a:spcPct val="115000"/>
              </a:lnSpc>
              <a:spcAft>
                <a:spcPts val="1000"/>
              </a:spcAft>
              <a:buFont typeface="Courier New" panose="02070309020205020404" pitchFamily="49" charset="0"/>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After the admin add the new user details, the user will receive an email about the username and password.</a:t>
            </a:r>
          </a:p>
          <a:p>
            <a:pPr>
              <a:lnSpc>
                <a:spcPct val="115000"/>
              </a:lnSpc>
              <a:spcAft>
                <a:spcPts val="1000"/>
              </a:spcAft>
            </a:pPr>
            <a:r>
              <a:rPr lang="en-IN" sz="2400" dirty="0">
                <a:effectLst/>
                <a:latin typeface="Open Sans" panose="020B0606030504020204" pitchFamily="34" charset="0"/>
                <a:ea typeface="Open Sans" panose="020B0606030504020204" pitchFamily="34" charset="0"/>
                <a:cs typeface="Open Sans" panose="020B0606030504020204" pitchFamily="34" charset="0"/>
              </a:rPr>
              <a:t> </a:t>
            </a:r>
            <a:r>
              <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Manage Info:</a:t>
            </a:r>
          </a:p>
          <a:p>
            <a:pPr>
              <a:lnSpc>
                <a:spcPct val="115000"/>
              </a:lnSpc>
              <a:spcAft>
                <a:spcPts val="1000"/>
              </a:spcAft>
              <a:buFontTx/>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The admin will add information about mental diseases.</a:t>
            </a:r>
          </a:p>
          <a:p>
            <a:pPr marL="342900" lvl="0" indent="-342900">
              <a:lnSpc>
                <a:spcPct val="115000"/>
              </a:lnSpc>
              <a:spcAft>
                <a:spcPts val="1000"/>
              </a:spcAft>
              <a:buFont typeface="Wingdings" panose="05000000000000000000" pitchFamily="2" charset="2"/>
              <a:buChar char=""/>
            </a:pPr>
            <a:r>
              <a:rPr lang="en-IN" sz="2400" b="1"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Student/User:</a:t>
            </a:r>
            <a:endPar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15000"/>
              </a:lnSpc>
              <a:spcAft>
                <a:spcPts val="1000"/>
              </a:spcAft>
            </a:pPr>
            <a:r>
              <a:rPr lang="en-IN" sz="2400" dirty="0">
                <a:solidFill>
                  <a:schemeClr val="accent1">
                    <a:lumMod val="75000"/>
                  </a:schemeClr>
                </a:solidFill>
                <a:effectLst/>
                <a:latin typeface="Open Sans" panose="020B0606030504020204" pitchFamily="34" charset="0"/>
                <a:ea typeface="Open Sans" panose="020B0606030504020204" pitchFamily="34" charset="0"/>
                <a:cs typeface="Open Sans" panose="020B0606030504020204" pitchFamily="34" charset="0"/>
              </a:rPr>
              <a:t> Login:</a:t>
            </a:r>
          </a:p>
          <a:p>
            <a:pPr marL="342900" lvl="0" indent="-342900">
              <a:lnSpc>
                <a:spcPct val="115000"/>
              </a:lnSpc>
              <a:spcAft>
                <a:spcPts val="1000"/>
              </a:spcAft>
              <a:buFont typeface="Courier New" panose="02070309020205020404" pitchFamily="49" charset="0"/>
              <a:buChar char="­"/>
            </a:pPr>
            <a:r>
              <a:rPr lang="en-IN" sz="2400" dirty="0">
                <a:effectLst/>
                <a:latin typeface="Open Sans" panose="020B0606030504020204" pitchFamily="34" charset="0"/>
                <a:ea typeface="Open Sans" panose="020B0606030504020204" pitchFamily="34" charset="0"/>
                <a:cs typeface="Open Sans" panose="020B0606030504020204" pitchFamily="34" charset="0"/>
              </a:rPr>
              <a:t>The user can log in to their account using their credentials.</a:t>
            </a:r>
          </a:p>
          <a:p>
            <a:pPr>
              <a:lnSpc>
                <a:spcPct val="115000"/>
              </a:lnSpc>
              <a:spcAft>
                <a:spcPts val="1000"/>
              </a:spcAft>
              <a:buFontTx/>
              <a:buChar char="-"/>
            </a:pPr>
            <a:endParaRPr lang="en-IN" sz="2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itle 4">
            <a:extLst>
              <a:ext uri="{FF2B5EF4-FFF2-40B4-BE49-F238E27FC236}">
                <a16:creationId xmlns:a16="http://schemas.microsoft.com/office/drawing/2014/main" id="{7F6A54DC-8B77-54E6-6A3B-07F7CA6B612D}"/>
              </a:ext>
            </a:extLst>
          </p:cNvPr>
          <p:cNvSpPr>
            <a:spLocks noGrp="1"/>
          </p:cNvSpPr>
          <p:nvPr>
            <p:ph type="title"/>
          </p:nvPr>
        </p:nvSpPr>
        <p:spPr>
          <a:xfrm>
            <a:off x="838200" y="681037"/>
            <a:ext cx="9050518" cy="945498"/>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Module  Description</a:t>
            </a:r>
          </a:p>
        </p:txBody>
      </p:sp>
    </p:spTree>
    <p:extLst>
      <p:ext uri="{BB962C8B-B14F-4D97-AF65-F5344CB8AC3E}">
        <p14:creationId xmlns:p14="http://schemas.microsoft.com/office/powerpoint/2010/main" val="3795419368"/>
      </p:ext>
    </p:extLst>
  </p:cSld>
  <p:clrMapOvr>
    <a:masterClrMapping/>
  </p:clrMapOvr>
  <p:transition spd="slow">
    <p:wipe/>
  </p:transition>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954</TotalTime>
  <Words>1339</Words>
  <Application>Microsoft Macintosh PowerPoint</Application>
  <PresentationFormat>Widescreen</PresentationFormat>
  <Paragraphs>130</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Century Gothic</vt:lpstr>
      <vt:lpstr>Courier New</vt:lpstr>
      <vt:lpstr>Helvetica</vt:lpstr>
      <vt:lpstr>inherit</vt:lpstr>
      <vt:lpstr>Inter</vt:lpstr>
      <vt:lpstr>Menlo</vt:lpstr>
      <vt:lpstr>Open Sans</vt:lpstr>
      <vt:lpstr>Symbol</vt:lpstr>
      <vt:lpstr>Times New Roman</vt:lpstr>
      <vt:lpstr>Wingdings</vt:lpstr>
      <vt:lpstr>Office Theme</vt:lpstr>
      <vt:lpstr>DEPRESSION DETECTION SYSTEM</vt:lpstr>
      <vt:lpstr>Abstract</vt:lpstr>
      <vt:lpstr>PowerPoint Presentation</vt:lpstr>
      <vt:lpstr>Existing Vs Proposed System</vt:lpstr>
      <vt:lpstr>Scope</vt:lpstr>
      <vt:lpstr>Feasibility Study</vt:lpstr>
      <vt:lpstr>Hardware and software requirements</vt:lpstr>
      <vt:lpstr>Module Description</vt:lpstr>
      <vt:lpstr>Module  Description</vt:lpstr>
      <vt:lpstr>Module Description</vt:lpstr>
      <vt:lpstr>Module Description</vt:lpstr>
      <vt:lpstr>System Architecture</vt:lpstr>
      <vt:lpstr>Emotion Detection Dataset</vt:lpstr>
      <vt:lpstr>Workflow</vt:lpstr>
      <vt:lpstr>Workflow - continued</vt:lpstr>
      <vt:lpstr>Haar Classifier</vt:lpstr>
      <vt:lpstr>Further Steps</vt:lpstr>
      <vt:lpstr>Model Summary </vt:lpstr>
      <vt:lpstr>Results</vt:lpstr>
      <vt:lpstr>Quiz Dataset Description</vt:lpstr>
      <vt:lpstr>Data Visualization</vt:lpstr>
      <vt:lpstr>XGBoost</vt:lpstr>
      <vt:lpstr>Gradient Boosting</vt:lpstr>
      <vt:lpstr>Model Summary</vt:lpstr>
      <vt:lpstr>Further Steps</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SYSTEM</dc:title>
  <dc:creator>Raza Abbas</dc:creator>
  <cp:lastModifiedBy>Raza Abbas</cp:lastModifiedBy>
  <cp:revision>21</cp:revision>
  <dcterms:created xsi:type="dcterms:W3CDTF">2023-03-01T14:41:27Z</dcterms:created>
  <dcterms:modified xsi:type="dcterms:W3CDTF">2023-04-09T10:17:50Z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