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7"/>
  </p:notesMasterIdLst>
  <p:sldIdLst>
    <p:sldId id="256" r:id="rId2"/>
    <p:sldId id="257" r:id="rId3"/>
    <p:sldId id="297" r:id="rId4"/>
    <p:sldId id="298" r:id="rId5"/>
    <p:sldId id="299" r:id="rId6"/>
    <p:sldId id="300" r:id="rId7"/>
    <p:sldId id="301" r:id="rId8"/>
    <p:sldId id="302" r:id="rId9"/>
    <p:sldId id="304" r:id="rId10"/>
    <p:sldId id="305" r:id="rId11"/>
    <p:sldId id="303" r:id="rId12"/>
    <p:sldId id="306" r:id="rId13"/>
    <p:sldId id="307" r:id="rId14"/>
    <p:sldId id="259" r:id="rId15"/>
    <p:sldId id="308" r:id="rId16"/>
    <p:sldId id="309" r:id="rId17"/>
    <p:sldId id="310" r:id="rId18"/>
    <p:sldId id="311" r:id="rId19"/>
    <p:sldId id="312" r:id="rId20"/>
    <p:sldId id="313" r:id="rId21"/>
    <p:sldId id="315" r:id="rId22"/>
    <p:sldId id="316" r:id="rId23"/>
    <p:sldId id="314" r:id="rId24"/>
    <p:sldId id="318" r:id="rId25"/>
    <p:sldId id="319" r:id="rId26"/>
    <p:sldId id="320" r:id="rId27"/>
    <p:sldId id="321" r:id="rId28"/>
    <p:sldId id="323" r:id="rId29"/>
    <p:sldId id="324" r:id="rId30"/>
    <p:sldId id="328" r:id="rId31"/>
    <p:sldId id="329" r:id="rId32"/>
    <p:sldId id="325" r:id="rId33"/>
    <p:sldId id="326" r:id="rId34"/>
    <p:sldId id="327" r:id="rId35"/>
    <p:sldId id="317" r:id="rId36"/>
  </p:sldIdLst>
  <p:sldSz cx="9144000" cy="5143500" type="screen16x9"/>
  <p:notesSz cx="6858000" cy="9144000"/>
  <p:embeddedFontLst>
    <p:embeddedFont>
      <p:font typeface="Permanent Marker" panose="020B0604020202020204" charset="0"/>
      <p:regular r:id="rId38"/>
    </p:embeddedFont>
    <p:embeddedFont>
      <p:font typeface="Comfortaa Light" panose="020B0604020202020204" charset="0"/>
      <p:regular r:id="rId39"/>
      <p:bold r:id="rId40"/>
    </p:embeddedFont>
    <p:embeddedFont>
      <p:font typeface="Comfortaa"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1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424C20-6015-4689-A84A-4073D83A4A0E}">
  <a:tblStyle styleId="{1E424C20-6015-4689-A84A-4073D83A4A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14017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98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59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762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321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3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469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a:endParaRPr/>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78" name="Google Shape;78;p5"/>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79" name="Google Shape;79;p5"/>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66D831BB-02EA-4FD2-BB64-1808DDE74F74}" type="datetime1">
              <a:rPr lang="en-US" smtClean="0"/>
              <a:t>8/24/2023</a:t>
            </a:fld>
            <a:endParaRPr 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119784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4299E76-163A-49B5-897A-43599B3C9B46}" type="datetimeFigureOut">
              <a:rPr lang="en-US" smtClean="0"/>
              <a:t>8/25/2023</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A4F3C57-C52B-49DB-8D22-EB676DC9E63F}" type="slidenum">
              <a:rPr lang="en-US" smtClean="0"/>
              <a:t>‹#›</a:t>
            </a:fld>
            <a:endParaRPr lang="en-US"/>
          </a:p>
        </p:txBody>
      </p:sp>
    </p:spTree>
    <p:extLst>
      <p:ext uri="{BB962C8B-B14F-4D97-AF65-F5344CB8AC3E}">
        <p14:creationId xmlns:p14="http://schemas.microsoft.com/office/powerpoint/2010/main" val="224257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66"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p>
            <a:r>
              <a:rPr lang="en-US" sz="2800" dirty="0"/>
              <a:t>CS 3002 </a:t>
            </a:r>
            <a:r>
              <a:rPr lang="en-US" dirty="0" smtClean="0"/>
              <a:t/>
            </a:r>
            <a:br>
              <a:rPr lang="en-US" dirty="0" smtClean="0"/>
            </a:br>
            <a:r>
              <a:rPr lang="en-US" sz="2800" dirty="0" smtClean="0"/>
              <a:t>Information </a:t>
            </a:r>
            <a:r>
              <a:rPr lang="en-US" sz="2800" dirty="0"/>
              <a:t>Security</a:t>
            </a:r>
          </a:p>
        </p:txBody>
      </p:sp>
      <p:sp>
        <p:nvSpPr>
          <p:cNvPr id="329" name="Google Shape;329;p23"/>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4">
                    <a:lumMod val="75000"/>
                  </a:schemeClr>
                </a:solidFill>
                <a:latin typeface="Comfortaa Light"/>
                <a:ea typeface="Comfortaa Light"/>
                <a:cs typeface="Comfortaa Light"/>
                <a:sym typeface="Comfortaa Light"/>
              </a:rPr>
              <a:t>Dr. Abdul Aziz</a:t>
            </a:r>
          </a:p>
          <a:p>
            <a:pPr marL="0" lvl="0" indent="0" algn="ctr" rtl="0">
              <a:spcBef>
                <a:spcPts val="0"/>
              </a:spcBef>
              <a:spcAft>
                <a:spcPts val="0"/>
              </a:spcAft>
              <a:buNone/>
            </a:pPr>
            <a:r>
              <a:rPr lang="en" dirty="0" smtClean="0">
                <a:solidFill>
                  <a:schemeClr val="accent4">
                    <a:lumMod val="75000"/>
                  </a:schemeClr>
                </a:solidFill>
                <a:latin typeface="Comfortaa Light"/>
                <a:ea typeface="Comfortaa Light"/>
                <a:cs typeface="Comfortaa Light"/>
                <a:sym typeface="Comfortaa Light"/>
              </a:rPr>
              <a:t>H</a:t>
            </a:r>
            <a:r>
              <a:rPr lang="en-US" dirty="0" smtClean="0">
                <a:solidFill>
                  <a:schemeClr val="accent4">
                    <a:lumMod val="75000"/>
                  </a:schemeClr>
                </a:solidFill>
                <a:latin typeface="Comfortaa Light"/>
                <a:ea typeface="Comfortaa Light"/>
                <a:cs typeface="Comfortaa Light"/>
                <a:sym typeface="Comfortaa Light"/>
              </a:rPr>
              <a:t>e</a:t>
            </a:r>
            <a:r>
              <a:rPr lang="en" dirty="0" smtClean="0">
                <a:solidFill>
                  <a:schemeClr val="accent4">
                    <a:lumMod val="75000"/>
                  </a:schemeClr>
                </a:solidFill>
                <a:latin typeface="Comfortaa Light"/>
                <a:ea typeface="Comfortaa Light"/>
                <a:cs typeface="Comfortaa Light"/>
                <a:sym typeface="Comfortaa Light"/>
              </a:rPr>
              <a:t>ad Department of Software Engineering</a:t>
            </a:r>
          </a:p>
          <a:p>
            <a:pPr marL="0" lvl="0" indent="0" algn="ctr" rtl="0">
              <a:spcBef>
                <a:spcPts val="0"/>
              </a:spcBef>
              <a:spcAft>
                <a:spcPts val="0"/>
              </a:spcAft>
              <a:buNone/>
            </a:pPr>
            <a:r>
              <a:rPr lang="en" dirty="0" smtClean="0">
                <a:solidFill>
                  <a:schemeClr val="accent4">
                    <a:lumMod val="75000"/>
                  </a:schemeClr>
                </a:solidFill>
                <a:latin typeface="Comfortaa Light"/>
                <a:ea typeface="Comfortaa Light"/>
                <a:cs typeface="Comfortaa Light"/>
                <a:sym typeface="Comfortaa Light"/>
              </a:rPr>
              <a:t>NUCES – FAST (KHI)</a:t>
            </a:r>
            <a:endParaRPr dirty="0">
              <a:solidFill>
                <a:schemeClr val="accent4">
                  <a:lumMod val="75000"/>
                </a:schemeClr>
              </a:solidFill>
              <a:latin typeface="Comfortaa Light"/>
              <a:ea typeface="Comfortaa Light"/>
              <a:cs typeface="Comfortaa Light"/>
              <a:sym typeface="Comfortaa Light"/>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3"/>
          <p:cNvGrpSpPr/>
          <p:nvPr/>
        </p:nvGrpSpPr>
        <p:grpSpPr>
          <a:xfrm>
            <a:off x="1960499" y="1511252"/>
            <a:ext cx="690310" cy="1154730"/>
            <a:chOff x="1960499" y="1511252"/>
            <a:chExt cx="690310" cy="1154730"/>
          </a:xfrm>
        </p:grpSpPr>
        <p:sp>
          <p:nvSpPr>
            <p:cNvPr id="349" name="Google Shape;349;p23"/>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9" name="Google Shape;539;p23"/>
          <p:cNvGrpSpPr/>
          <p:nvPr/>
        </p:nvGrpSpPr>
        <p:grpSpPr>
          <a:xfrm>
            <a:off x="6451118" y="1964685"/>
            <a:ext cx="884232" cy="497711"/>
            <a:chOff x="6451118" y="1964685"/>
            <a:chExt cx="884232" cy="497711"/>
          </a:xfrm>
        </p:grpSpPr>
        <p:sp>
          <p:nvSpPr>
            <p:cNvPr id="540" name="Google Shape;540;p23"/>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A50C4D-0BA1-4E54-8DFC-01810EC97B99}" type="slidenum">
              <a:rPr lang="en-US" smtClean="0"/>
              <a:t>10</a:t>
            </a:fld>
            <a:endParaRPr lang="en-US"/>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11215" y="626548"/>
            <a:ext cx="4464863" cy="1407242"/>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tretch>
            <a:fillRect/>
          </a:stretch>
        </p:blipFill>
        <p:spPr>
          <a:xfrm>
            <a:off x="4839558" y="626548"/>
            <a:ext cx="3946096" cy="3946096"/>
          </a:xfrm>
          <a:prstGeom prst="rect">
            <a:avLst/>
          </a:prstGeom>
        </p:spPr>
      </p:pic>
      <p:sp>
        <p:nvSpPr>
          <p:cNvPr id="9" name="Content Placeholder 3"/>
          <p:cNvSpPr txBox="1">
            <a:spLocks/>
          </p:cNvSpPr>
          <p:nvPr/>
        </p:nvSpPr>
        <p:spPr>
          <a:xfrm>
            <a:off x="513457" y="3275635"/>
            <a:ext cx="3860380" cy="1297009"/>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Information security </a:t>
            </a:r>
          </a:p>
          <a:p>
            <a:r>
              <a:rPr lang="en-US" sz="2100" dirty="0"/>
              <a:t>Infrastructure Hardware (CPU + Box)</a:t>
            </a:r>
          </a:p>
          <a:p>
            <a:r>
              <a:rPr lang="en-US" sz="2100" dirty="0"/>
              <a:t>Application Security</a:t>
            </a:r>
          </a:p>
          <a:p>
            <a:r>
              <a:rPr lang="en-US" sz="2100" dirty="0"/>
              <a:t>OS security</a:t>
            </a:r>
          </a:p>
          <a:p>
            <a:r>
              <a:rPr lang="en-US" sz="2100" dirty="0"/>
              <a:t>Network Security (Router, Switches, + Boxes)</a:t>
            </a:r>
          </a:p>
          <a:p>
            <a:endParaRPr lang="en-US" sz="2100" dirty="0"/>
          </a:p>
        </p:txBody>
      </p:sp>
    </p:spTree>
    <p:extLst>
      <p:ext uri="{BB962C8B-B14F-4D97-AF65-F5344CB8AC3E}">
        <p14:creationId xmlns:p14="http://schemas.microsoft.com/office/powerpoint/2010/main" val="2370632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8607" y="2019563"/>
            <a:ext cx="5449462" cy="732900"/>
          </a:xfrm>
        </p:spPr>
        <p:txBody>
          <a:bodyPr/>
          <a:lstStyle/>
          <a:p>
            <a:r>
              <a:rPr lang="en-US" sz="4800" dirty="0" smtClean="0"/>
              <a:t>Why to perform </a:t>
            </a:r>
            <a:br>
              <a:rPr lang="en-US" sz="4800" dirty="0" smtClean="0"/>
            </a:br>
            <a:r>
              <a:rPr lang="en-US" sz="4800" dirty="0" smtClean="0"/>
              <a:t>IS ?</a:t>
            </a:r>
            <a:endParaRPr lang="en-US" sz="4800" dirty="0"/>
          </a:p>
        </p:txBody>
      </p:sp>
    </p:spTree>
    <p:extLst>
      <p:ext uri="{BB962C8B-B14F-4D97-AF65-F5344CB8AC3E}">
        <p14:creationId xmlns:p14="http://schemas.microsoft.com/office/powerpoint/2010/main" val="380161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5687" y="961398"/>
            <a:ext cx="2926500" cy="732900"/>
          </a:xfrm>
        </p:spPr>
        <p:txBody>
          <a:bodyPr/>
          <a:lstStyle/>
          <a:p>
            <a:r>
              <a:rPr lang="en-US" sz="3200" b="1" dirty="0"/>
              <a:t>CIA triad</a:t>
            </a:r>
            <a:endParaRPr lang="en-US" sz="3200" dirty="0"/>
          </a:p>
        </p:txBody>
      </p:sp>
      <p:sp>
        <p:nvSpPr>
          <p:cNvPr id="3" name="Google Shape;601;p25"/>
          <p:cNvSpPr/>
          <p:nvPr/>
        </p:nvSpPr>
        <p:spPr>
          <a:xfrm>
            <a:off x="2896079" y="961398"/>
            <a:ext cx="3554304"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4" name="Google Shape;606;p25"/>
          <p:cNvSpPr/>
          <p:nvPr/>
        </p:nvSpPr>
        <p:spPr>
          <a:xfrm>
            <a:off x="2613169" y="2448439"/>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5" name="Google Shape;607;p25"/>
          <p:cNvSpPr/>
          <p:nvPr/>
        </p:nvSpPr>
        <p:spPr>
          <a:xfrm>
            <a:off x="4402207" y="2448439"/>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 name="Google Shape;608;p25"/>
          <p:cNvSpPr/>
          <p:nvPr/>
        </p:nvSpPr>
        <p:spPr>
          <a:xfrm>
            <a:off x="6191232" y="2448439"/>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7" name="Google Shape;610;p25"/>
          <p:cNvGrpSpPr/>
          <p:nvPr/>
        </p:nvGrpSpPr>
        <p:grpSpPr>
          <a:xfrm>
            <a:off x="2704544" y="3220051"/>
            <a:ext cx="218918" cy="577215"/>
            <a:chOff x="3270375" y="3436275"/>
            <a:chExt cx="218918" cy="577215"/>
          </a:xfrm>
        </p:grpSpPr>
        <p:sp>
          <p:nvSpPr>
            <p:cNvPr id="8"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13;p25"/>
          <p:cNvGrpSpPr/>
          <p:nvPr/>
        </p:nvGrpSpPr>
        <p:grpSpPr>
          <a:xfrm>
            <a:off x="4658387" y="3220051"/>
            <a:ext cx="167058" cy="468473"/>
            <a:chOff x="3593968" y="3125480"/>
            <a:chExt cx="167058" cy="468473"/>
          </a:xfrm>
        </p:grpSpPr>
        <p:sp>
          <p:nvSpPr>
            <p:cNvPr id="11"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16;p25"/>
          <p:cNvGrpSpPr/>
          <p:nvPr/>
        </p:nvGrpSpPr>
        <p:grpSpPr>
          <a:xfrm>
            <a:off x="6414360" y="3220051"/>
            <a:ext cx="233161" cy="539699"/>
            <a:chOff x="5349941" y="3093980"/>
            <a:chExt cx="233161" cy="539699"/>
          </a:xfrm>
        </p:grpSpPr>
        <p:sp>
          <p:nvSpPr>
            <p:cNvPr id="14"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622;p25"/>
          <p:cNvSpPr txBox="1">
            <a:spLocks/>
          </p:cNvSpPr>
          <p:nvPr/>
        </p:nvSpPr>
        <p:spPr>
          <a:xfrm>
            <a:off x="2205869" y="3863501"/>
            <a:ext cx="14940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Confidentiality</a:t>
            </a:r>
            <a:endParaRPr lang="en-US" dirty="0"/>
          </a:p>
        </p:txBody>
      </p:sp>
      <p:sp>
        <p:nvSpPr>
          <p:cNvPr id="17" name="Google Shape;623;p25"/>
          <p:cNvSpPr txBox="1">
            <a:spLocks/>
          </p:cNvSpPr>
          <p:nvPr/>
        </p:nvSpPr>
        <p:spPr>
          <a:xfrm>
            <a:off x="3994894" y="3863501"/>
            <a:ext cx="14940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Integrity</a:t>
            </a:r>
            <a:endParaRPr lang="en-US" dirty="0"/>
          </a:p>
        </p:txBody>
      </p:sp>
      <p:sp>
        <p:nvSpPr>
          <p:cNvPr id="18" name="Google Shape;624;p25"/>
          <p:cNvSpPr txBox="1">
            <a:spLocks/>
          </p:cNvSpPr>
          <p:nvPr/>
        </p:nvSpPr>
        <p:spPr>
          <a:xfrm>
            <a:off x="5783944" y="3863501"/>
            <a:ext cx="14940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Availability</a:t>
            </a:r>
            <a:endParaRPr lang="en-US" dirty="0"/>
          </a:p>
        </p:txBody>
      </p:sp>
      <p:sp>
        <p:nvSpPr>
          <p:cNvPr id="19" name="Rectangle 18"/>
          <p:cNvSpPr/>
          <p:nvPr/>
        </p:nvSpPr>
        <p:spPr>
          <a:xfrm>
            <a:off x="2722592" y="2511542"/>
            <a:ext cx="404278" cy="523220"/>
          </a:xfrm>
          <a:prstGeom prst="rect">
            <a:avLst/>
          </a:prstGeom>
        </p:spPr>
        <p:txBody>
          <a:bodyPr wrap="none">
            <a:spAutoFit/>
          </a:bodyPr>
          <a:lstStyle/>
          <a:p>
            <a:r>
              <a:rPr lang="en-US" sz="2800" b="1" dirty="0">
                <a:latin typeface="Permanent Marker" panose="020B0604020202020204" charset="0"/>
              </a:rPr>
              <a:t>C</a:t>
            </a:r>
            <a:endParaRPr lang="en-US" sz="2800" dirty="0">
              <a:latin typeface="Permanent Marker" panose="020B0604020202020204" charset="0"/>
            </a:endParaRPr>
          </a:p>
        </p:txBody>
      </p:sp>
      <p:sp>
        <p:nvSpPr>
          <p:cNvPr id="20" name="Rectangle 19"/>
          <p:cNvSpPr/>
          <p:nvPr/>
        </p:nvSpPr>
        <p:spPr>
          <a:xfrm>
            <a:off x="4538231" y="2508306"/>
            <a:ext cx="370614" cy="523220"/>
          </a:xfrm>
          <a:prstGeom prst="rect">
            <a:avLst/>
          </a:prstGeom>
        </p:spPr>
        <p:txBody>
          <a:bodyPr wrap="none">
            <a:spAutoFit/>
          </a:bodyPr>
          <a:lstStyle/>
          <a:p>
            <a:r>
              <a:rPr lang="en-US" sz="2800" b="1" dirty="0" smtClean="0">
                <a:latin typeface="Permanent Marker" panose="020B0604020202020204" charset="0"/>
              </a:rPr>
              <a:t>I</a:t>
            </a:r>
            <a:endParaRPr lang="en-US" sz="2800" dirty="0">
              <a:latin typeface="Permanent Marker" panose="020B0604020202020204" charset="0"/>
            </a:endParaRPr>
          </a:p>
        </p:txBody>
      </p:sp>
      <p:sp>
        <p:nvSpPr>
          <p:cNvPr id="21" name="Rectangle 20"/>
          <p:cNvSpPr/>
          <p:nvPr/>
        </p:nvSpPr>
        <p:spPr>
          <a:xfrm>
            <a:off x="6327381" y="2508306"/>
            <a:ext cx="437940" cy="523220"/>
          </a:xfrm>
          <a:prstGeom prst="rect">
            <a:avLst/>
          </a:prstGeom>
        </p:spPr>
        <p:txBody>
          <a:bodyPr wrap="none">
            <a:spAutoFit/>
          </a:bodyPr>
          <a:lstStyle/>
          <a:p>
            <a:r>
              <a:rPr lang="en-US" sz="2800" b="1" dirty="0" smtClean="0">
                <a:latin typeface="Permanent Marker" panose="020B0604020202020204" charset="0"/>
              </a:rPr>
              <a:t>A</a:t>
            </a:r>
            <a:endParaRPr lang="en-US" sz="2800" dirty="0">
              <a:latin typeface="Permanent Marker" panose="020B0604020202020204" charset="0"/>
            </a:endParaRPr>
          </a:p>
        </p:txBody>
      </p:sp>
    </p:spTree>
    <p:extLst>
      <p:ext uri="{BB962C8B-B14F-4D97-AF65-F5344CB8AC3E}">
        <p14:creationId xmlns:p14="http://schemas.microsoft.com/office/powerpoint/2010/main" val="2674222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5900" y="-14287"/>
            <a:ext cx="2926500" cy="732900"/>
          </a:xfrm>
        </p:spPr>
        <p:txBody>
          <a:bodyPr/>
          <a:lstStyle/>
          <a:p>
            <a:r>
              <a:rPr lang="en-US" b="1" dirty="0"/>
              <a:t>Confidentiality</a:t>
            </a:r>
            <a:endParaRPr lang="en-US" dirty="0"/>
          </a:p>
        </p:txBody>
      </p:sp>
      <p:sp>
        <p:nvSpPr>
          <p:cNvPr id="3" name="Rectangle 2"/>
          <p:cNvSpPr/>
          <p:nvPr/>
        </p:nvSpPr>
        <p:spPr>
          <a:xfrm>
            <a:off x="578641" y="571525"/>
            <a:ext cx="7850982" cy="1600438"/>
          </a:xfrm>
          <a:prstGeom prst="rect">
            <a:avLst/>
          </a:prstGeom>
        </p:spPr>
        <p:txBody>
          <a:bodyPr wrap="square">
            <a:spAutoFit/>
          </a:bodyPr>
          <a:lstStyle/>
          <a:p>
            <a:r>
              <a:rPr lang="en-US" dirty="0">
                <a:latin typeface="TimesTenLTStd-Roman"/>
              </a:rPr>
              <a:t>This term covers two related concepts:</a:t>
            </a: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Data confidentiality:</a:t>
            </a:r>
            <a:r>
              <a:rPr lang="en-US" sz="800" dirty="0" smtClean="0">
                <a:latin typeface="TimesTenLTStd-Roman"/>
              </a:rPr>
              <a:t> </a:t>
            </a:r>
            <a:r>
              <a:rPr lang="en-US" dirty="0">
                <a:latin typeface="TimesTenLTStd-Roman"/>
              </a:rPr>
              <a:t>Assures that private or confidential information </a:t>
            </a:r>
            <a:r>
              <a:rPr lang="en-US" dirty="0" smtClean="0">
                <a:latin typeface="TimesTenLTStd-Roman"/>
              </a:rPr>
              <a:t>is not </a:t>
            </a:r>
            <a:r>
              <a:rPr lang="en-US" dirty="0">
                <a:latin typeface="TimesTenLTStd-Roman"/>
              </a:rPr>
              <a:t>made available or disclosed to unauthorized individuals.</a:t>
            </a: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Privacy</a:t>
            </a:r>
            <a:r>
              <a:rPr lang="en-US" b="1" dirty="0">
                <a:latin typeface="TimesTenLTStd-Bold"/>
              </a:rPr>
              <a:t>: </a:t>
            </a:r>
            <a:r>
              <a:rPr lang="en-US" dirty="0">
                <a:latin typeface="TimesTenLTStd-Roman"/>
              </a:rPr>
              <a:t>Assures that individuals control or influence what </a:t>
            </a:r>
            <a:r>
              <a:rPr lang="en-US" dirty="0" smtClean="0">
                <a:latin typeface="TimesTenLTStd-Roman"/>
              </a:rPr>
              <a:t>information related </a:t>
            </a:r>
            <a:r>
              <a:rPr lang="en-US" dirty="0">
                <a:latin typeface="TimesTenLTStd-Roman"/>
              </a:rPr>
              <a:t>to them may be collected and stored and by whom and to whom </a:t>
            </a:r>
            <a:r>
              <a:rPr lang="en-US" dirty="0" smtClean="0">
                <a:latin typeface="TimesTenLTStd-Roman"/>
              </a:rPr>
              <a:t>that information </a:t>
            </a:r>
            <a:r>
              <a:rPr lang="en-US" dirty="0">
                <a:latin typeface="TimesTenLTStd-Roman"/>
              </a:rPr>
              <a:t>may be disclosed.</a:t>
            </a:r>
            <a:endParaRPr lang="en-US" dirty="0"/>
          </a:p>
        </p:txBody>
      </p:sp>
      <p:sp>
        <p:nvSpPr>
          <p:cNvPr id="4" name="Title 1"/>
          <p:cNvSpPr txBox="1">
            <a:spLocks/>
          </p:cNvSpPr>
          <p:nvPr/>
        </p:nvSpPr>
        <p:spPr>
          <a:xfrm>
            <a:off x="3165900" y="2076975"/>
            <a:ext cx="2926500"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a:buNone/>
              <a:defRPr sz="2400" b="0" i="0" u="none" strike="noStrike" cap="none">
                <a:solidFill>
                  <a:srgbClr val="000000"/>
                </a:solidFill>
                <a:latin typeface="Permanent Marker"/>
                <a:ea typeface="Permanent Marker"/>
                <a:cs typeface="Permanent Marker"/>
                <a:sym typeface="Permanent Marker"/>
              </a:defRPr>
            </a:lvl1pPr>
            <a:lvl2pPr marR="0" lvl="1"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9pPr>
          </a:lstStyle>
          <a:p>
            <a:r>
              <a:rPr lang="en-US" b="1" dirty="0"/>
              <a:t>Integrity</a:t>
            </a:r>
            <a:endParaRPr lang="en-US" dirty="0"/>
          </a:p>
        </p:txBody>
      </p:sp>
      <p:sp>
        <p:nvSpPr>
          <p:cNvPr id="5" name="Rectangle 4"/>
          <p:cNvSpPr/>
          <p:nvPr/>
        </p:nvSpPr>
        <p:spPr>
          <a:xfrm>
            <a:off x="614359" y="2553512"/>
            <a:ext cx="7779545" cy="1600438"/>
          </a:xfrm>
          <a:prstGeom prst="rect">
            <a:avLst/>
          </a:prstGeom>
        </p:spPr>
        <p:txBody>
          <a:bodyPr wrap="square">
            <a:spAutoFit/>
          </a:bodyPr>
          <a:lstStyle/>
          <a:p>
            <a:r>
              <a:rPr lang="en-US" dirty="0">
                <a:latin typeface="TimesTenLTStd-Roman"/>
              </a:rPr>
              <a:t>This term covers two related concepts:</a:t>
            </a: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Data </a:t>
            </a:r>
            <a:r>
              <a:rPr lang="en-US" b="1" dirty="0">
                <a:latin typeface="TimesTenLTStd-Bold"/>
              </a:rPr>
              <a:t>integrity: </a:t>
            </a:r>
            <a:r>
              <a:rPr lang="en-US" dirty="0">
                <a:latin typeface="TimesTenLTStd-Roman"/>
              </a:rPr>
              <a:t>Assures that information and programs are changed </a:t>
            </a:r>
            <a:r>
              <a:rPr lang="en-US" dirty="0" smtClean="0">
                <a:latin typeface="TimesTenLTStd-Roman"/>
              </a:rPr>
              <a:t>only in </a:t>
            </a:r>
            <a:r>
              <a:rPr lang="en-US" dirty="0">
                <a:latin typeface="TimesTenLTStd-Roman"/>
              </a:rPr>
              <a:t>a specified and authorized manner.</a:t>
            </a: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System </a:t>
            </a:r>
            <a:r>
              <a:rPr lang="en-US" b="1" dirty="0">
                <a:latin typeface="TimesTenLTStd-Bold"/>
              </a:rPr>
              <a:t>integrity: </a:t>
            </a:r>
            <a:r>
              <a:rPr lang="en-US" dirty="0">
                <a:latin typeface="TimesTenLTStd-Roman"/>
              </a:rPr>
              <a:t>Assures that a system performs its intended function </a:t>
            </a:r>
            <a:r>
              <a:rPr lang="en-US" dirty="0" smtClean="0">
                <a:latin typeface="TimesTenLTStd-Roman"/>
              </a:rPr>
              <a:t>in an </a:t>
            </a:r>
            <a:r>
              <a:rPr lang="en-US" dirty="0">
                <a:latin typeface="TimesTenLTStd-Roman"/>
              </a:rPr>
              <a:t>unimpaired manner, free from deliberate or inadvertent </a:t>
            </a:r>
            <a:r>
              <a:rPr lang="en-US" dirty="0" smtClean="0">
                <a:latin typeface="TimesTenLTStd-Roman"/>
              </a:rPr>
              <a:t>unauthorized manipulation </a:t>
            </a:r>
            <a:r>
              <a:rPr lang="en-US" dirty="0">
                <a:latin typeface="TimesTenLTStd-Roman"/>
              </a:rPr>
              <a:t>of the system.</a:t>
            </a:r>
            <a:endParaRPr lang="en-US" dirty="0"/>
          </a:p>
        </p:txBody>
      </p:sp>
      <p:sp>
        <p:nvSpPr>
          <p:cNvPr id="6" name="Title 1"/>
          <p:cNvSpPr txBox="1">
            <a:spLocks/>
          </p:cNvSpPr>
          <p:nvPr/>
        </p:nvSpPr>
        <p:spPr>
          <a:xfrm>
            <a:off x="3165900" y="3965307"/>
            <a:ext cx="2926500"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a:buNone/>
              <a:defRPr sz="2400" b="0" i="0" u="none" strike="noStrike" cap="none">
                <a:solidFill>
                  <a:srgbClr val="000000"/>
                </a:solidFill>
                <a:latin typeface="Permanent Marker"/>
                <a:ea typeface="Permanent Marker"/>
                <a:cs typeface="Permanent Marker"/>
                <a:sym typeface="Permanent Marker"/>
              </a:defRPr>
            </a:lvl1pPr>
            <a:lvl2pPr marR="0" lvl="1"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9pPr>
          </a:lstStyle>
          <a:p>
            <a:r>
              <a:rPr lang="en-US" b="1" dirty="0"/>
              <a:t>Availability</a:t>
            </a:r>
            <a:endParaRPr lang="en-US" dirty="0"/>
          </a:p>
        </p:txBody>
      </p:sp>
      <p:sp>
        <p:nvSpPr>
          <p:cNvPr id="7" name="Rectangle 6"/>
          <p:cNvSpPr/>
          <p:nvPr/>
        </p:nvSpPr>
        <p:spPr>
          <a:xfrm>
            <a:off x="689370" y="4535499"/>
            <a:ext cx="7879560" cy="307777"/>
          </a:xfrm>
          <a:prstGeom prst="rect">
            <a:avLst/>
          </a:prstGeom>
        </p:spPr>
        <p:txBody>
          <a:bodyPr wrap="square">
            <a:spAutoFit/>
          </a:bodyPr>
          <a:lstStyle/>
          <a:p>
            <a:r>
              <a:rPr lang="en-US" dirty="0">
                <a:latin typeface="TimesTenLTStd-Roman"/>
              </a:rPr>
              <a:t>Assures that systems work promptly and service is not denied </a:t>
            </a:r>
            <a:r>
              <a:rPr lang="en-US" dirty="0" smtClean="0">
                <a:latin typeface="TimesTenLTStd-Roman"/>
              </a:rPr>
              <a:t>to authorized </a:t>
            </a:r>
            <a:r>
              <a:rPr lang="en-US" dirty="0">
                <a:latin typeface="TimesTenLTStd-Roman"/>
              </a:rPr>
              <a:t>users</a:t>
            </a:r>
            <a:endParaRPr lang="en-US" dirty="0"/>
          </a:p>
        </p:txBody>
      </p:sp>
      <p:grpSp>
        <p:nvGrpSpPr>
          <p:cNvPr id="11" name="Group 10"/>
          <p:cNvGrpSpPr/>
          <p:nvPr/>
        </p:nvGrpSpPr>
        <p:grpSpPr>
          <a:xfrm>
            <a:off x="2523713" y="482650"/>
            <a:ext cx="3960835" cy="1820093"/>
            <a:chOff x="1352897" y="809261"/>
            <a:chExt cx="5876268" cy="2719813"/>
          </a:xfrm>
        </p:grpSpPr>
        <p:sp>
          <p:nvSpPr>
            <p:cNvPr id="10" name="Google Shape;709;p27"/>
            <p:cNvSpPr/>
            <p:nvPr/>
          </p:nvSpPr>
          <p:spPr>
            <a:xfrm>
              <a:off x="1414480" y="885318"/>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algn="ctr"/>
              <a:r>
                <a:rPr lang="en-US" sz="1800" dirty="0">
                  <a:solidFill>
                    <a:schemeClr val="accent4">
                      <a:lumMod val="75000"/>
                    </a:schemeClr>
                  </a:solidFill>
                </a:rPr>
                <a:t>Preserving authorized restrictions on information access and</a:t>
              </a:r>
            </a:p>
            <a:p>
              <a:pPr algn="ctr"/>
              <a:r>
                <a:rPr lang="en-US" sz="1800" dirty="0">
                  <a:solidFill>
                    <a:schemeClr val="accent4">
                      <a:lumMod val="75000"/>
                    </a:schemeClr>
                  </a:solidFill>
                </a:rPr>
                <a:t>disclosure</a:t>
              </a:r>
              <a:endParaRPr sz="1800" dirty="0">
                <a:solidFill>
                  <a:schemeClr val="accent4">
                    <a:lumMod val="75000"/>
                  </a:schemeClr>
                </a:solidFill>
              </a:endParaRPr>
            </a:p>
          </p:txBody>
        </p:sp>
        <p:sp>
          <p:nvSpPr>
            <p:cNvPr id="9" name="Google Shape;713;p27"/>
            <p:cNvSpPr/>
            <p:nvPr/>
          </p:nvSpPr>
          <p:spPr>
            <a:xfrm rot="5400000">
              <a:off x="2931124" y="-768966"/>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40000"/>
                    <a:lumOff val="60000"/>
                  </a:schemeClr>
                </a:solidFill>
              </a:endParaRPr>
            </a:p>
          </p:txBody>
        </p:sp>
      </p:grpSp>
      <p:grpSp>
        <p:nvGrpSpPr>
          <p:cNvPr id="15" name="Group 14"/>
          <p:cNvGrpSpPr/>
          <p:nvPr/>
        </p:nvGrpSpPr>
        <p:grpSpPr>
          <a:xfrm>
            <a:off x="2983514" y="2604333"/>
            <a:ext cx="3291268" cy="1446123"/>
            <a:chOff x="1352897" y="809261"/>
            <a:chExt cx="5876268" cy="2719813"/>
          </a:xfrm>
        </p:grpSpPr>
        <p:sp>
          <p:nvSpPr>
            <p:cNvPr id="16" name="Google Shape;709;p27"/>
            <p:cNvSpPr/>
            <p:nvPr/>
          </p:nvSpPr>
          <p:spPr>
            <a:xfrm>
              <a:off x="1414480" y="885318"/>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algn="ctr"/>
              <a:r>
                <a:rPr lang="en-US" sz="1800" dirty="0">
                  <a:solidFill>
                    <a:schemeClr val="accent4">
                      <a:lumMod val="50000"/>
                    </a:schemeClr>
                  </a:solidFill>
                </a:rPr>
                <a:t>Guarding against improper information modification or destruction</a:t>
              </a:r>
              <a:endParaRPr sz="1800" dirty="0">
                <a:solidFill>
                  <a:schemeClr val="accent4">
                    <a:lumMod val="50000"/>
                  </a:schemeClr>
                </a:solidFill>
              </a:endParaRPr>
            </a:p>
          </p:txBody>
        </p:sp>
        <p:sp>
          <p:nvSpPr>
            <p:cNvPr id="17" name="Google Shape;713;p27"/>
            <p:cNvSpPr/>
            <p:nvPr/>
          </p:nvSpPr>
          <p:spPr>
            <a:xfrm rot="5400000">
              <a:off x="2931124" y="-768966"/>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40000"/>
                    <a:lumOff val="60000"/>
                  </a:schemeClr>
                </a:solidFill>
              </a:endParaRPr>
            </a:p>
          </p:txBody>
        </p:sp>
      </p:grpSp>
      <p:grpSp>
        <p:nvGrpSpPr>
          <p:cNvPr id="18" name="Group 17"/>
          <p:cNvGrpSpPr/>
          <p:nvPr/>
        </p:nvGrpSpPr>
        <p:grpSpPr>
          <a:xfrm>
            <a:off x="2575269" y="4512780"/>
            <a:ext cx="4107755" cy="611175"/>
            <a:chOff x="1352897" y="809261"/>
            <a:chExt cx="5876268" cy="2719813"/>
          </a:xfrm>
        </p:grpSpPr>
        <p:sp>
          <p:nvSpPr>
            <p:cNvPr id="19" name="Google Shape;709;p27"/>
            <p:cNvSpPr/>
            <p:nvPr/>
          </p:nvSpPr>
          <p:spPr>
            <a:xfrm>
              <a:off x="1414480" y="885318"/>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algn="ctr"/>
              <a:r>
                <a:rPr lang="en-US" sz="1800" dirty="0">
                  <a:solidFill>
                    <a:srgbClr val="7030A0"/>
                  </a:solidFill>
                </a:rPr>
                <a:t>Ensuring timely and reliable access</a:t>
              </a:r>
              <a:endParaRPr sz="1800" dirty="0">
                <a:solidFill>
                  <a:srgbClr val="7030A0"/>
                </a:solidFill>
              </a:endParaRPr>
            </a:p>
          </p:txBody>
        </p:sp>
        <p:sp>
          <p:nvSpPr>
            <p:cNvPr id="20" name="Google Shape;713;p27"/>
            <p:cNvSpPr/>
            <p:nvPr/>
          </p:nvSpPr>
          <p:spPr>
            <a:xfrm rot="5400000">
              <a:off x="2931124" y="-768966"/>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40000"/>
                    <a:lumOff val="60000"/>
                  </a:schemeClr>
                </a:solidFill>
              </a:endParaRPr>
            </a:p>
          </p:txBody>
        </p:sp>
      </p:grpSp>
    </p:spTree>
    <p:extLst>
      <p:ext uri="{BB962C8B-B14F-4D97-AF65-F5344CB8AC3E}">
        <p14:creationId xmlns:p14="http://schemas.microsoft.com/office/powerpoint/2010/main" val="68164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6"/>
          <p:cNvSpPr txBox="1">
            <a:spLocks noGrp="1"/>
          </p:cNvSpPr>
          <p:nvPr>
            <p:ph type="subTitle" idx="1"/>
          </p:nvPr>
        </p:nvSpPr>
        <p:spPr>
          <a:xfrm>
            <a:off x="267349" y="1182584"/>
            <a:ext cx="4160097" cy="792600"/>
          </a:xfrm>
          <a:prstGeom prst="rect">
            <a:avLst/>
          </a:prstGeom>
        </p:spPr>
        <p:txBody>
          <a:bodyPr spcFirstLastPara="1" wrap="square" lIns="91425" tIns="91425" rIns="91425" bIns="91425" anchor="t" anchorCtr="0">
            <a:noAutofit/>
          </a:bodyPr>
          <a:lstStyle/>
          <a:p>
            <a:pPr marL="330200" indent="-171450">
              <a:buFont typeface="Arial" panose="020B0604020202020204" pitchFamily="34" charset="0"/>
              <a:buChar char="•"/>
            </a:pPr>
            <a:r>
              <a:rPr lang="en-US" sz="1400" b="1" dirty="0" smtClean="0"/>
              <a:t>Authenticity: </a:t>
            </a:r>
            <a:r>
              <a:rPr lang="en-US" sz="1400" dirty="0"/>
              <a:t>The property of being </a:t>
            </a:r>
            <a:r>
              <a:rPr lang="en-US" sz="1400" dirty="0" smtClean="0"/>
              <a:t>genuine and </a:t>
            </a:r>
            <a:r>
              <a:rPr lang="en-US" sz="1400" dirty="0"/>
              <a:t>being able to be verified </a:t>
            </a:r>
            <a:r>
              <a:rPr lang="en-US" sz="1400" dirty="0" smtClean="0"/>
              <a:t>and trusted.</a:t>
            </a:r>
          </a:p>
          <a:p>
            <a:pPr marL="330200" indent="-171450">
              <a:buFont typeface="Arial" panose="020B0604020202020204" pitchFamily="34" charset="0"/>
              <a:buChar char="•"/>
            </a:pPr>
            <a:endParaRPr lang="en-US" sz="1400" dirty="0" smtClean="0"/>
          </a:p>
          <a:p>
            <a:pPr marL="342900" indent="-171450">
              <a:buFont typeface="Arial" panose="020B0604020202020204" pitchFamily="34" charset="0"/>
              <a:buChar char="•"/>
            </a:pPr>
            <a:r>
              <a:rPr lang="en-US" sz="1400" b="1" dirty="0" smtClean="0"/>
              <a:t>Accountability: </a:t>
            </a:r>
            <a:r>
              <a:rPr lang="en-US" sz="1400" dirty="0"/>
              <a:t>The security goal that generates the requirement for actions</a:t>
            </a:r>
          </a:p>
          <a:p>
            <a:pPr marL="342900" indent="-342900"/>
            <a:r>
              <a:rPr lang="en-US" sz="1400" dirty="0" smtClean="0"/>
              <a:t>	of </a:t>
            </a:r>
            <a:r>
              <a:rPr lang="en-US" sz="1400" dirty="0"/>
              <a:t>an entity to be traced uniquely to that </a:t>
            </a:r>
            <a:r>
              <a:rPr lang="en-US" sz="1400" dirty="0" smtClean="0"/>
              <a:t>entity.</a:t>
            </a:r>
            <a:endParaRPr sz="1400" dirty="0"/>
          </a:p>
        </p:txBody>
      </p:sp>
      <p:grpSp>
        <p:nvGrpSpPr>
          <p:cNvPr id="631" name="Google Shape;631;p26"/>
          <p:cNvGrpSpPr/>
          <p:nvPr/>
        </p:nvGrpSpPr>
        <p:grpSpPr>
          <a:xfrm>
            <a:off x="4638546" y="1157306"/>
            <a:ext cx="3158186" cy="3171383"/>
            <a:chOff x="1339725" y="238075"/>
            <a:chExt cx="2758000" cy="2769525"/>
          </a:xfrm>
        </p:grpSpPr>
        <p:sp>
          <p:nvSpPr>
            <p:cNvPr id="632" name="Google Shape;632;p26"/>
            <p:cNvSpPr/>
            <p:nvPr/>
          </p:nvSpPr>
          <p:spPr>
            <a:xfrm>
              <a:off x="3231675" y="770775"/>
              <a:ext cx="141425" cy="180375"/>
            </a:xfrm>
            <a:custGeom>
              <a:avLst/>
              <a:gdLst/>
              <a:ahLst/>
              <a:cxnLst/>
              <a:rect l="l" t="t" r="r" b="b"/>
              <a:pathLst>
                <a:path w="5657" h="7215" extrusionOk="0">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3159925" y="721425"/>
              <a:ext cx="175250" cy="238000"/>
            </a:xfrm>
            <a:custGeom>
              <a:avLst/>
              <a:gdLst/>
              <a:ahLst/>
              <a:cxnLst/>
              <a:rect l="l" t="t" r="r" b="b"/>
              <a:pathLst>
                <a:path w="7010" h="9520" extrusionOk="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3134375" y="665025"/>
              <a:ext cx="178200" cy="183475"/>
            </a:xfrm>
            <a:custGeom>
              <a:avLst/>
              <a:gdLst/>
              <a:ahLst/>
              <a:cxnLst/>
              <a:rect l="l" t="t" r="r" b="b"/>
              <a:pathLst>
                <a:path w="7128" h="7339" extrusionOk="0">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3741475" y="306450"/>
              <a:ext cx="60075" cy="60075"/>
            </a:xfrm>
            <a:custGeom>
              <a:avLst/>
              <a:gdLst/>
              <a:ahLst/>
              <a:cxnLst/>
              <a:rect l="l" t="t" r="r" b="b"/>
              <a:pathLst>
                <a:path w="2403" h="2403" extrusionOk="0">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659650" y="269000"/>
              <a:ext cx="180600" cy="192850"/>
            </a:xfrm>
            <a:custGeom>
              <a:avLst/>
              <a:gdLst/>
              <a:ahLst/>
              <a:cxnLst/>
              <a:rect l="l" t="t" r="r" b="b"/>
              <a:pathLst>
                <a:path w="7224" h="7714" extrusionOk="0">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300425" y="274500"/>
              <a:ext cx="171225" cy="135700"/>
            </a:xfrm>
            <a:custGeom>
              <a:avLst/>
              <a:gdLst/>
              <a:ahLst/>
              <a:cxnLst/>
              <a:rect l="l" t="t" r="r" b="b"/>
              <a:pathLst>
                <a:path w="6849" h="5428" extrusionOk="0">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3267425" y="260150"/>
              <a:ext cx="301825" cy="222725"/>
            </a:xfrm>
            <a:custGeom>
              <a:avLst/>
              <a:gdLst/>
              <a:ahLst/>
              <a:cxnLst/>
              <a:rect l="l" t="t" r="r" b="b"/>
              <a:pathLst>
                <a:path w="12073" h="8909" extrusionOk="0">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3260775" y="261225"/>
              <a:ext cx="577100" cy="277300"/>
            </a:xfrm>
            <a:custGeom>
              <a:avLst/>
              <a:gdLst/>
              <a:ahLst/>
              <a:cxnLst/>
              <a:rect l="l" t="t" r="r" b="b"/>
              <a:pathLst>
                <a:path w="23084" h="11092" extrusionOk="0">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1339725" y="238075"/>
              <a:ext cx="2758000" cy="2769525"/>
            </a:xfrm>
            <a:custGeom>
              <a:avLst/>
              <a:gdLst/>
              <a:ahLst/>
              <a:cxnLst/>
              <a:rect l="l" t="t" r="r" b="b"/>
              <a:pathLst>
                <a:path w="110320" h="110781" extrusionOk="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840950" y="636525"/>
              <a:ext cx="223925" cy="170950"/>
            </a:xfrm>
            <a:custGeom>
              <a:avLst/>
              <a:gdLst/>
              <a:ahLst/>
              <a:cxnLst/>
              <a:rect l="l" t="t" r="r" b="b"/>
              <a:pathLst>
                <a:path w="8957" h="6838" extrusionOk="0">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3818275" y="670325"/>
              <a:ext cx="235800" cy="185550"/>
            </a:xfrm>
            <a:custGeom>
              <a:avLst/>
              <a:gdLst/>
              <a:ahLst/>
              <a:cxnLst/>
              <a:rect l="l" t="t" r="r" b="b"/>
              <a:pathLst>
                <a:path w="9432" h="7422" extrusionOk="0">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3121325" y="2915925"/>
              <a:ext cx="919450" cy="67550"/>
            </a:xfrm>
            <a:custGeom>
              <a:avLst/>
              <a:gdLst/>
              <a:ahLst/>
              <a:cxnLst/>
              <a:rect l="l" t="t" r="r" b="b"/>
              <a:pathLst>
                <a:path w="36778" h="2702" extrusionOk="0">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3998725" y="1421775"/>
              <a:ext cx="30050" cy="153325"/>
            </a:xfrm>
            <a:custGeom>
              <a:avLst/>
              <a:gdLst/>
              <a:ahLst/>
              <a:cxnLst/>
              <a:rect l="l" t="t" r="r" b="b"/>
              <a:pathLst>
                <a:path w="1202" h="6133" extrusionOk="0">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4009150" y="2472975"/>
              <a:ext cx="22025" cy="151850"/>
            </a:xfrm>
            <a:custGeom>
              <a:avLst/>
              <a:gdLst/>
              <a:ahLst/>
              <a:cxnLst/>
              <a:rect l="l" t="t" r="r" b="b"/>
              <a:pathLst>
                <a:path w="881" h="6074" extrusionOk="0">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4007900" y="2676350"/>
              <a:ext cx="21550" cy="113600"/>
            </a:xfrm>
            <a:custGeom>
              <a:avLst/>
              <a:gdLst/>
              <a:ahLst/>
              <a:cxnLst/>
              <a:rect l="l" t="t" r="r" b="b"/>
              <a:pathLst>
                <a:path w="862" h="4544" extrusionOk="0">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4006300" y="1605325"/>
              <a:ext cx="19600" cy="96375"/>
            </a:xfrm>
            <a:custGeom>
              <a:avLst/>
              <a:gdLst/>
              <a:ahLst/>
              <a:cxnLst/>
              <a:rect l="l" t="t" r="r" b="b"/>
              <a:pathLst>
                <a:path w="784" h="3855" extrusionOk="0">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3963750" y="1551100"/>
              <a:ext cx="38325" cy="91025"/>
            </a:xfrm>
            <a:custGeom>
              <a:avLst/>
              <a:gdLst/>
              <a:ahLst/>
              <a:cxnLst/>
              <a:rect l="l" t="t" r="r" b="b"/>
              <a:pathLst>
                <a:path w="1533" h="3641" extrusionOk="0">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3959875" y="2605200"/>
              <a:ext cx="21100" cy="92275"/>
            </a:xfrm>
            <a:custGeom>
              <a:avLst/>
              <a:gdLst/>
              <a:ahLst/>
              <a:cxnLst/>
              <a:rect l="l" t="t" r="r" b="b"/>
              <a:pathLst>
                <a:path w="844" h="3691" extrusionOk="0">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3802775" y="724475"/>
              <a:ext cx="180950" cy="123225"/>
            </a:xfrm>
            <a:custGeom>
              <a:avLst/>
              <a:gdLst/>
              <a:ahLst/>
              <a:cxnLst/>
              <a:rect l="l" t="t" r="r" b="b"/>
              <a:pathLst>
                <a:path w="7238" h="4929" extrusionOk="0">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3191650" y="1845175"/>
              <a:ext cx="774550" cy="277950"/>
            </a:xfrm>
            <a:custGeom>
              <a:avLst/>
              <a:gdLst/>
              <a:ahLst/>
              <a:cxnLst/>
              <a:rect l="l" t="t" r="r" b="b"/>
              <a:pathLst>
                <a:path w="30982" h="11118" extrusionOk="0">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3212300" y="1863875"/>
              <a:ext cx="726400" cy="239450"/>
            </a:xfrm>
            <a:custGeom>
              <a:avLst/>
              <a:gdLst/>
              <a:ahLst/>
              <a:cxnLst/>
              <a:rect l="l" t="t" r="r" b="b"/>
              <a:pathLst>
                <a:path w="29056" h="9578" extrusionOk="0">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636750" y="912200"/>
              <a:ext cx="293000" cy="176475"/>
            </a:xfrm>
            <a:custGeom>
              <a:avLst/>
              <a:gdLst/>
              <a:ahLst/>
              <a:cxnLst/>
              <a:rect l="l" t="t" r="r" b="b"/>
              <a:pathLst>
                <a:path w="11720" h="7059" extrusionOk="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3201200" y="2261600"/>
              <a:ext cx="685600" cy="76325"/>
            </a:xfrm>
            <a:custGeom>
              <a:avLst/>
              <a:gdLst/>
              <a:ahLst/>
              <a:cxnLst/>
              <a:rect l="l" t="t" r="r" b="b"/>
              <a:pathLst>
                <a:path w="27424" h="3053" extrusionOk="0">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3645675" y="2538400"/>
              <a:ext cx="229650" cy="46350"/>
            </a:xfrm>
            <a:custGeom>
              <a:avLst/>
              <a:gdLst/>
              <a:ahLst/>
              <a:cxnLst/>
              <a:rect l="l" t="t" r="r" b="b"/>
              <a:pathLst>
                <a:path w="9186" h="1854" extrusionOk="0">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3206725" y="2398400"/>
              <a:ext cx="628300" cy="61500"/>
            </a:xfrm>
            <a:custGeom>
              <a:avLst/>
              <a:gdLst/>
              <a:ahLst/>
              <a:cxnLst/>
              <a:rect l="l" t="t" r="r" b="b"/>
              <a:pathLst>
                <a:path w="25132" h="2460" extrusionOk="0">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358950" y="990125"/>
              <a:ext cx="433175" cy="746750"/>
            </a:xfrm>
            <a:custGeom>
              <a:avLst/>
              <a:gdLst/>
              <a:ahLst/>
              <a:cxnLst/>
              <a:rect l="l" t="t" r="r" b="b"/>
              <a:pathLst>
                <a:path w="17327" h="29870" extrusionOk="0">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496925" y="679475"/>
              <a:ext cx="100850" cy="57625"/>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3265350" y="940600"/>
              <a:ext cx="285450" cy="129325"/>
            </a:xfrm>
            <a:custGeom>
              <a:avLst/>
              <a:gdLst/>
              <a:ahLst/>
              <a:cxnLst/>
              <a:rect l="l" t="t" r="r" b="b"/>
              <a:pathLst>
                <a:path w="11418" h="5173" extrusionOk="0">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3476100" y="1232575"/>
              <a:ext cx="23475" cy="115975"/>
            </a:xfrm>
            <a:custGeom>
              <a:avLst/>
              <a:gdLst/>
              <a:ahLst/>
              <a:cxnLst/>
              <a:rect l="l" t="t" r="r" b="b"/>
              <a:pathLst>
                <a:path w="939" h="4639" extrusionOk="0">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423275" y="1333650"/>
              <a:ext cx="25775" cy="123075"/>
            </a:xfrm>
            <a:custGeom>
              <a:avLst/>
              <a:gdLst/>
              <a:ahLst/>
              <a:cxnLst/>
              <a:rect l="l" t="t" r="r" b="b"/>
              <a:pathLst>
                <a:path w="1031" h="4923" extrusionOk="0">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412025" y="1141575"/>
              <a:ext cx="22500" cy="143025"/>
            </a:xfrm>
            <a:custGeom>
              <a:avLst/>
              <a:gdLst/>
              <a:ahLst/>
              <a:cxnLst/>
              <a:rect l="l" t="t" r="r" b="b"/>
              <a:pathLst>
                <a:path w="900" h="5721" extrusionOk="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147100" y="2916250"/>
              <a:ext cx="920400" cy="69525"/>
            </a:xfrm>
            <a:custGeom>
              <a:avLst/>
              <a:gdLst/>
              <a:ahLst/>
              <a:cxnLst/>
              <a:rect l="l" t="t" r="r" b="b"/>
              <a:pathLst>
                <a:path w="36816" h="2781" extrusionOk="0">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3024825" y="2349925"/>
              <a:ext cx="22150" cy="149550"/>
            </a:xfrm>
            <a:custGeom>
              <a:avLst/>
              <a:gdLst/>
              <a:ahLst/>
              <a:cxnLst/>
              <a:rect l="l" t="t" r="r" b="b"/>
              <a:pathLst>
                <a:path w="886" h="5982" extrusionOk="0">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3024625" y="2563725"/>
              <a:ext cx="20175" cy="136950"/>
            </a:xfrm>
            <a:custGeom>
              <a:avLst/>
              <a:gdLst/>
              <a:ahLst/>
              <a:cxnLst/>
              <a:rect l="l" t="t" r="r" b="b"/>
              <a:pathLst>
                <a:path w="807" h="5478" extrusionOk="0">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977650" y="2498075"/>
              <a:ext cx="34475" cy="85375"/>
            </a:xfrm>
            <a:custGeom>
              <a:avLst/>
              <a:gdLst/>
              <a:ahLst/>
              <a:cxnLst/>
              <a:rect l="l" t="t" r="r" b="b"/>
              <a:pathLst>
                <a:path w="1379" h="3415" extrusionOk="0">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248175" y="2315625"/>
              <a:ext cx="715250" cy="59300"/>
            </a:xfrm>
            <a:custGeom>
              <a:avLst/>
              <a:gdLst/>
              <a:ahLst/>
              <a:cxnLst/>
              <a:rect l="l" t="t" r="r" b="b"/>
              <a:pathLst>
                <a:path w="28610" h="2372" extrusionOk="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483300" y="2487200"/>
              <a:ext cx="437850" cy="56200"/>
            </a:xfrm>
            <a:custGeom>
              <a:avLst/>
              <a:gdLst/>
              <a:ahLst/>
              <a:cxnLst/>
              <a:rect l="l" t="t" r="r" b="b"/>
              <a:pathLst>
                <a:path w="17514" h="2248" extrusionOk="0">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236725" y="1355500"/>
              <a:ext cx="667475" cy="845350"/>
            </a:xfrm>
            <a:custGeom>
              <a:avLst/>
              <a:gdLst/>
              <a:ahLst/>
              <a:cxnLst/>
              <a:rect l="l" t="t" r="r" b="b"/>
              <a:pathLst>
                <a:path w="26699" h="33814" extrusionOk="0">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221700" y="1740900"/>
              <a:ext cx="667850" cy="472800"/>
            </a:xfrm>
            <a:custGeom>
              <a:avLst/>
              <a:gdLst/>
              <a:ahLst/>
              <a:cxnLst/>
              <a:rect l="l" t="t" r="r" b="b"/>
              <a:pathLst>
                <a:path w="26714" h="18912" extrusionOk="0">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785800" y="1931375"/>
              <a:ext cx="80250" cy="83275"/>
            </a:xfrm>
            <a:custGeom>
              <a:avLst/>
              <a:gdLst/>
              <a:ahLst/>
              <a:cxnLst/>
              <a:rect l="l" t="t" r="r" b="b"/>
              <a:pathLst>
                <a:path w="3210" h="3331" extrusionOk="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771825" y="1693575"/>
              <a:ext cx="71300" cy="91875"/>
            </a:xfrm>
            <a:custGeom>
              <a:avLst/>
              <a:gdLst/>
              <a:ahLst/>
              <a:cxnLst/>
              <a:rect l="l" t="t" r="r" b="b"/>
              <a:pathLst>
                <a:path w="2852" h="3675" extrusionOk="0">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278850" y="2649250"/>
              <a:ext cx="556950" cy="60275"/>
            </a:xfrm>
            <a:custGeom>
              <a:avLst/>
              <a:gdLst/>
              <a:ahLst/>
              <a:cxnLst/>
              <a:rect l="l" t="t" r="r" b="b"/>
              <a:pathLst>
                <a:path w="22278" h="2411" extrusionOk="0">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722350" y="1442150"/>
              <a:ext cx="100025" cy="151650"/>
            </a:xfrm>
            <a:custGeom>
              <a:avLst/>
              <a:gdLst/>
              <a:ahLst/>
              <a:cxnLst/>
              <a:rect l="l" t="t" r="r" b="b"/>
              <a:pathLst>
                <a:path w="4001" h="6066" extrusionOk="0">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685200" y="1814825"/>
              <a:ext cx="103050" cy="90500"/>
            </a:xfrm>
            <a:custGeom>
              <a:avLst/>
              <a:gdLst/>
              <a:ahLst/>
              <a:cxnLst/>
              <a:rect l="l" t="t" r="r" b="b"/>
              <a:pathLst>
                <a:path w="4122" h="3620" extrusionOk="0">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108725" y="1201400"/>
              <a:ext cx="82050" cy="78625"/>
            </a:xfrm>
            <a:custGeom>
              <a:avLst/>
              <a:gdLst/>
              <a:ahLst/>
              <a:cxnLst/>
              <a:rect l="l" t="t" r="r" b="b"/>
              <a:pathLst>
                <a:path w="3282" h="3145" extrusionOk="0">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175750" y="1694925"/>
              <a:ext cx="44025" cy="21625"/>
            </a:xfrm>
            <a:custGeom>
              <a:avLst/>
              <a:gdLst/>
              <a:ahLst/>
              <a:cxnLst/>
              <a:rect l="l" t="t" r="r" b="b"/>
              <a:pathLst>
                <a:path w="1761" h="865" extrusionOk="0">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138625" y="1677825"/>
              <a:ext cx="35425" cy="20550"/>
            </a:xfrm>
            <a:custGeom>
              <a:avLst/>
              <a:gdLst/>
              <a:ahLst/>
              <a:cxnLst/>
              <a:rect l="l" t="t" r="r" b="b"/>
              <a:pathLst>
                <a:path w="1417" h="822" extrusionOk="0">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1569900" y="836375"/>
              <a:ext cx="596025" cy="670725"/>
            </a:xfrm>
            <a:custGeom>
              <a:avLst/>
              <a:gdLst/>
              <a:ahLst/>
              <a:cxnLst/>
              <a:rect l="l" t="t" r="r" b="b"/>
              <a:pathLst>
                <a:path w="23841" h="26829" extrusionOk="0">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085225" y="1712475"/>
              <a:ext cx="62600" cy="23725"/>
            </a:xfrm>
            <a:custGeom>
              <a:avLst/>
              <a:gdLst/>
              <a:ahLst/>
              <a:cxnLst/>
              <a:rect l="l" t="t" r="r" b="b"/>
              <a:pathLst>
                <a:path w="2504" h="949" extrusionOk="0">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1837250" y="2914175"/>
              <a:ext cx="298300" cy="72725"/>
            </a:xfrm>
            <a:custGeom>
              <a:avLst/>
              <a:gdLst/>
              <a:ahLst/>
              <a:cxnLst/>
              <a:rect l="l" t="t" r="r" b="b"/>
              <a:pathLst>
                <a:path w="11932" h="2909" extrusionOk="0">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125675" y="989875"/>
              <a:ext cx="700" cy="600"/>
            </a:xfrm>
            <a:custGeom>
              <a:avLst/>
              <a:gdLst/>
              <a:ahLst/>
              <a:cxnLst/>
              <a:rect l="l" t="t" r="r" b="b"/>
              <a:pathLst>
                <a:path w="28" h="24" extrusionOk="0">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1917675" y="1282700"/>
              <a:ext cx="175100" cy="109500"/>
            </a:xfrm>
            <a:custGeom>
              <a:avLst/>
              <a:gdLst/>
              <a:ahLst/>
              <a:cxnLst/>
              <a:rect l="l" t="t" r="r" b="b"/>
              <a:pathLst>
                <a:path w="7004" h="4380" extrusionOk="0">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1982425" y="1069100"/>
              <a:ext cx="84250" cy="42025"/>
            </a:xfrm>
            <a:custGeom>
              <a:avLst/>
              <a:gdLst/>
              <a:ahLst/>
              <a:cxnLst/>
              <a:rect l="l" t="t" r="r" b="b"/>
              <a:pathLst>
                <a:path w="3370" h="1681" extrusionOk="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2016475" y="1117875"/>
              <a:ext cx="48575" cy="57900"/>
            </a:xfrm>
            <a:custGeom>
              <a:avLst/>
              <a:gdLst/>
              <a:ahLst/>
              <a:cxnLst/>
              <a:rect l="l" t="t" r="r" b="b"/>
              <a:pathLst>
                <a:path w="1943" h="2316" extrusionOk="0">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1616900" y="1993400"/>
              <a:ext cx="427550" cy="104675"/>
            </a:xfrm>
            <a:custGeom>
              <a:avLst/>
              <a:gdLst/>
              <a:ahLst/>
              <a:cxnLst/>
              <a:rect l="l" t="t" r="r" b="b"/>
              <a:pathLst>
                <a:path w="17102" h="4187" extrusionOk="0">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1374000" y="2078100"/>
              <a:ext cx="668375" cy="754250"/>
            </a:xfrm>
            <a:custGeom>
              <a:avLst/>
              <a:gdLst/>
              <a:ahLst/>
              <a:cxnLst/>
              <a:rect l="l" t="t" r="r" b="b"/>
              <a:pathLst>
                <a:path w="26735" h="30170" extrusionOk="0">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1636600" y="1891675"/>
              <a:ext cx="407050" cy="107575"/>
            </a:xfrm>
            <a:custGeom>
              <a:avLst/>
              <a:gdLst/>
              <a:ahLst/>
              <a:cxnLst/>
              <a:rect l="l" t="t" r="r" b="b"/>
              <a:pathLst>
                <a:path w="16282" h="4303" extrusionOk="0">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1981625" y="1215525"/>
              <a:ext cx="60875" cy="48925"/>
            </a:xfrm>
            <a:custGeom>
              <a:avLst/>
              <a:gdLst/>
              <a:ahLst/>
              <a:cxnLst/>
              <a:rect l="l" t="t" r="r" b="b"/>
              <a:pathLst>
                <a:path w="2435" h="1957" extrusionOk="0">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1665250" y="1805275"/>
              <a:ext cx="368550" cy="99825"/>
            </a:xfrm>
            <a:custGeom>
              <a:avLst/>
              <a:gdLst/>
              <a:ahLst/>
              <a:cxnLst/>
              <a:rect l="l" t="t" r="r" b="b"/>
              <a:pathLst>
                <a:path w="14742" h="3993" extrusionOk="0">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1696650" y="1734125"/>
              <a:ext cx="330950" cy="94650"/>
            </a:xfrm>
            <a:custGeom>
              <a:avLst/>
              <a:gdLst/>
              <a:ahLst/>
              <a:cxnLst/>
              <a:rect l="l" t="t" r="r" b="b"/>
              <a:pathLst>
                <a:path w="13238" h="3786" extrusionOk="0">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1824425" y="2190850"/>
              <a:ext cx="217050" cy="708000"/>
            </a:xfrm>
            <a:custGeom>
              <a:avLst/>
              <a:gdLst/>
              <a:ahLst/>
              <a:cxnLst/>
              <a:rect l="l" t="t" r="r" b="b"/>
              <a:pathLst>
                <a:path w="8682" h="28320" extrusionOk="0">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1889850" y="1564300"/>
              <a:ext cx="119075" cy="53200"/>
            </a:xfrm>
            <a:custGeom>
              <a:avLst/>
              <a:gdLst/>
              <a:ahLst/>
              <a:cxnLst/>
              <a:rect l="l" t="t" r="r" b="b"/>
              <a:pathLst>
                <a:path w="4763" h="2128" extrusionOk="0">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1842525" y="1184300"/>
              <a:ext cx="45300" cy="61975"/>
            </a:xfrm>
            <a:custGeom>
              <a:avLst/>
              <a:gdLst/>
              <a:ahLst/>
              <a:cxnLst/>
              <a:rect l="l" t="t" r="r" b="b"/>
              <a:pathLst>
                <a:path w="1812" h="2479" extrusionOk="0">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1788350" y="1298350"/>
              <a:ext cx="82025" cy="80100"/>
            </a:xfrm>
            <a:custGeom>
              <a:avLst/>
              <a:gdLst/>
              <a:ahLst/>
              <a:cxnLst/>
              <a:rect l="l" t="t" r="r" b="b"/>
              <a:pathLst>
                <a:path w="3281" h="3204" extrusionOk="0">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1787875" y="1139275"/>
              <a:ext cx="69350" cy="65075"/>
            </a:xfrm>
            <a:custGeom>
              <a:avLst/>
              <a:gdLst/>
              <a:ahLst/>
              <a:cxnLst/>
              <a:rect l="l" t="t" r="r" b="b"/>
              <a:pathLst>
                <a:path w="2774" h="2603" extrusionOk="0">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1688050" y="1526225"/>
              <a:ext cx="195400" cy="233475"/>
            </a:xfrm>
            <a:custGeom>
              <a:avLst/>
              <a:gdLst/>
              <a:ahLst/>
              <a:cxnLst/>
              <a:rect l="l" t="t" r="r" b="b"/>
              <a:pathLst>
                <a:path w="7816" h="9339" extrusionOk="0">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1363200" y="2803350"/>
              <a:ext cx="237325" cy="176700"/>
            </a:xfrm>
            <a:custGeom>
              <a:avLst/>
              <a:gdLst/>
              <a:ahLst/>
              <a:cxnLst/>
              <a:rect l="l" t="t" r="r" b="b"/>
              <a:pathLst>
                <a:path w="9493" h="7068" extrusionOk="0">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6"/>
          <p:cNvSpPr txBox="1">
            <a:spLocks noGrp="1"/>
          </p:cNvSpPr>
          <p:nvPr>
            <p:ph type="ctrTitle"/>
          </p:nvPr>
        </p:nvSpPr>
        <p:spPr>
          <a:xfrm>
            <a:off x="202625" y="302428"/>
            <a:ext cx="8871841" cy="732900"/>
          </a:xfrm>
          <a:prstGeom prst="rect">
            <a:avLst/>
          </a:prstGeom>
        </p:spPr>
        <p:txBody>
          <a:bodyPr spcFirstLastPara="1" wrap="square" lIns="91425" tIns="91425" rIns="91425" bIns="91425" anchor="b" anchorCtr="0">
            <a:noAutofit/>
          </a:bodyPr>
          <a:lstStyle/>
          <a:p>
            <a:pPr lvl="0"/>
            <a:r>
              <a:rPr lang="en-US" dirty="0"/>
              <a:t>some in the security field feel that additional concepts are needed</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rotWithShape="1">
          <a:blip r:embed="rId3"/>
          <a:srcRect l="24844" t="19861" r="8360" b="13055"/>
          <a:stretch/>
        </p:blipFill>
        <p:spPr>
          <a:xfrm>
            <a:off x="0" y="-14288"/>
            <a:ext cx="9144000" cy="5157788"/>
          </a:xfrm>
          <a:prstGeom prst="rect">
            <a:avLst/>
          </a:prstGeom>
        </p:spPr>
      </p:pic>
      <p:pic>
        <p:nvPicPr>
          <p:cNvPr id="5" name="Picture 4"/>
          <p:cNvPicPr>
            <a:picLocks noChangeAspect="1"/>
          </p:cNvPicPr>
          <p:nvPr/>
        </p:nvPicPr>
        <p:blipFill rotWithShape="1">
          <a:blip r:embed="rId4"/>
          <a:srcRect l="22982" t="2640" r="5381" b="3261"/>
          <a:stretch/>
        </p:blipFill>
        <p:spPr>
          <a:xfrm>
            <a:off x="3732377" y="1328737"/>
            <a:ext cx="2780722" cy="2637117"/>
          </a:xfrm>
          <a:prstGeom prst="rect">
            <a:avLst/>
          </a:prstGeom>
        </p:spPr>
      </p:pic>
      <p:sp>
        <p:nvSpPr>
          <p:cNvPr id="6" name="Rectangle 5"/>
          <p:cNvSpPr/>
          <p:nvPr/>
        </p:nvSpPr>
        <p:spPr>
          <a:xfrm>
            <a:off x="2339346" y="1979830"/>
            <a:ext cx="1393031" cy="1169551"/>
          </a:xfrm>
          <a:prstGeom prst="rect">
            <a:avLst/>
          </a:prstGeom>
        </p:spPr>
        <p:txBody>
          <a:bodyPr wrap="square">
            <a:spAutoFit/>
          </a:bodyPr>
          <a:lstStyle/>
          <a:p>
            <a:r>
              <a:rPr lang="en-US" b="1" dirty="0">
                <a:latin typeface="TimesTenLTStd-Bold"/>
              </a:rPr>
              <a:t>Essential Network and</a:t>
            </a:r>
          </a:p>
          <a:p>
            <a:r>
              <a:rPr lang="en-US" b="1" dirty="0">
                <a:latin typeface="TimesTenLTStd-Bold"/>
              </a:rPr>
              <a:t>Computer</a:t>
            </a:r>
          </a:p>
          <a:p>
            <a:r>
              <a:rPr lang="en-US" b="1" dirty="0">
                <a:latin typeface="TimesTenLTStd-Bold"/>
              </a:rPr>
              <a:t>Security Requirements</a:t>
            </a:r>
            <a:endParaRPr lang="en-US" dirty="0"/>
          </a:p>
        </p:txBody>
      </p:sp>
    </p:spTree>
    <p:extLst>
      <p:ext uri="{BB962C8B-B14F-4D97-AF65-F5344CB8AC3E}">
        <p14:creationId xmlns:p14="http://schemas.microsoft.com/office/powerpoint/2010/main" val="2826263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2 Week 1</a:t>
            </a:r>
            <a:br>
              <a:rPr lang="en-US" dirty="0" smtClean="0"/>
            </a:br>
            <a:r>
              <a:rPr lang="en-US" dirty="0" smtClean="0"/>
              <a:t>Treats</a:t>
            </a:r>
            <a:r>
              <a:rPr lang="en-US" dirty="0"/>
              <a:t> </a:t>
            </a:r>
            <a:r>
              <a:rPr lang="en-US" dirty="0" smtClean="0"/>
              <a:t>&amp; Attacks</a:t>
            </a:r>
            <a:endParaRPr lang="en-US" dirty="0"/>
          </a:p>
        </p:txBody>
      </p:sp>
    </p:spTree>
    <p:extLst>
      <p:ext uri="{BB962C8B-B14F-4D97-AF65-F5344CB8AC3E}">
        <p14:creationId xmlns:p14="http://schemas.microsoft.com/office/powerpoint/2010/main" val="641941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A Model for Computer Security</a:t>
            </a:r>
            <a:endParaRPr lang="en-US" dirty="0"/>
          </a:p>
        </p:txBody>
      </p:sp>
      <p:pic>
        <p:nvPicPr>
          <p:cNvPr id="5" name="Picture 4"/>
          <p:cNvPicPr>
            <a:picLocks noChangeAspect="1"/>
          </p:cNvPicPr>
          <p:nvPr/>
        </p:nvPicPr>
        <p:blipFill rotWithShape="1">
          <a:blip r:embed="rId2"/>
          <a:srcRect t="3051"/>
          <a:stretch/>
        </p:blipFill>
        <p:spPr>
          <a:xfrm>
            <a:off x="1343025" y="1249750"/>
            <a:ext cx="5550694" cy="3405392"/>
          </a:xfrm>
          <a:prstGeom prst="rect">
            <a:avLst/>
          </a:prstGeom>
        </p:spPr>
      </p:pic>
    </p:spTree>
    <p:extLst>
      <p:ext uri="{BB962C8B-B14F-4D97-AF65-F5344CB8AC3E}">
        <p14:creationId xmlns:p14="http://schemas.microsoft.com/office/powerpoint/2010/main" val="1065086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Threat</a:t>
            </a:r>
            <a:endParaRPr lang="en-US" dirty="0"/>
          </a:p>
        </p:txBody>
      </p:sp>
      <p:sp>
        <p:nvSpPr>
          <p:cNvPr id="3" name="Text Placeholder 2"/>
          <p:cNvSpPr>
            <a:spLocks noGrp="1"/>
          </p:cNvSpPr>
          <p:nvPr>
            <p:ph type="body" idx="1"/>
          </p:nvPr>
        </p:nvSpPr>
        <p:spPr/>
        <p:txBody>
          <a:bodyPr/>
          <a:lstStyle/>
          <a:p>
            <a:r>
              <a:rPr lang="en-US" dirty="0"/>
              <a:t>A </a:t>
            </a:r>
            <a:r>
              <a:rPr lang="en-US" b="1" dirty="0">
                <a:solidFill>
                  <a:srgbClr val="FF0000"/>
                </a:solidFill>
              </a:rPr>
              <a:t>threat</a:t>
            </a:r>
            <a:r>
              <a:rPr lang="en-US" dirty="0"/>
              <a:t> represents </a:t>
            </a:r>
            <a:r>
              <a:rPr lang="en-US" dirty="0" smtClean="0"/>
              <a:t>a potential </a:t>
            </a:r>
            <a:r>
              <a:rPr lang="en-US" dirty="0"/>
              <a:t>security harm to an </a:t>
            </a:r>
            <a:r>
              <a:rPr lang="en-US" dirty="0" smtClean="0"/>
              <a:t>asset.</a:t>
            </a:r>
          </a:p>
          <a:p>
            <a:endParaRPr lang="en-US" dirty="0" smtClean="0"/>
          </a:p>
          <a:p>
            <a:r>
              <a:rPr lang="en-US" dirty="0"/>
              <a:t>An </a:t>
            </a:r>
            <a:r>
              <a:rPr lang="en-US" b="1" dirty="0">
                <a:solidFill>
                  <a:srgbClr val="FF0000"/>
                </a:solidFill>
              </a:rPr>
              <a:t>attack</a:t>
            </a:r>
            <a:r>
              <a:rPr lang="en-US" b="1" dirty="0"/>
              <a:t> </a:t>
            </a:r>
            <a:r>
              <a:rPr lang="en-US" dirty="0"/>
              <a:t>is a threat that is carried </a:t>
            </a:r>
            <a:r>
              <a:rPr lang="en-US" dirty="0" smtClean="0"/>
              <a:t>out </a:t>
            </a:r>
            <a:r>
              <a:rPr lang="en-US" dirty="0"/>
              <a:t>and, if successful, leads to an undesirable violation of security, or threat </a:t>
            </a:r>
            <a:r>
              <a:rPr lang="en-US" dirty="0" smtClean="0"/>
              <a:t>consequence.</a:t>
            </a:r>
          </a:p>
          <a:p>
            <a:endParaRPr lang="en-US" dirty="0" smtClean="0"/>
          </a:p>
          <a:p>
            <a:r>
              <a:rPr lang="en-US" dirty="0"/>
              <a:t>The agent </a:t>
            </a:r>
            <a:r>
              <a:rPr lang="en-US" dirty="0" smtClean="0"/>
              <a:t>carrying </a:t>
            </a:r>
            <a:r>
              <a:rPr lang="en-US" dirty="0"/>
              <a:t>out the attack is referred to as an attacker or </a:t>
            </a:r>
            <a:r>
              <a:rPr lang="en-US" b="1" dirty="0" smtClean="0">
                <a:solidFill>
                  <a:srgbClr val="FF0000"/>
                </a:solidFill>
              </a:rPr>
              <a:t>threat agent</a:t>
            </a:r>
            <a:r>
              <a:rPr lang="en-US" dirty="0" smtClean="0">
                <a:solidFill>
                  <a:srgbClr val="FF0000"/>
                </a:solidFill>
              </a:rPr>
              <a:t>.</a:t>
            </a:r>
          </a:p>
          <a:p>
            <a:endParaRPr lang="en-US" dirty="0">
              <a:solidFill>
                <a:srgbClr val="FF0000"/>
              </a:solidFill>
            </a:endParaRPr>
          </a:p>
          <a:p>
            <a:endParaRPr lang="en-US" dirty="0" smtClean="0">
              <a:solidFill>
                <a:srgbClr val="FF0000"/>
              </a:solidFill>
            </a:endParaRPr>
          </a:p>
          <a:p>
            <a:r>
              <a:rPr lang="en-US" sz="1600" b="1" dirty="0" smtClean="0">
                <a:solidFill>
                  <a:srgbClr val="FF0000"/>
                </a:solidFill>
              </a:rPr>
              <a:t>Vulnerabilities </a:t>
            </a:r>
            <a:r>
              <a:rPr lang="en-US" sz="1600" b="1" dirty="0">
                <a:solidFill>
                  <a:srgbClr val="FF0000"/>
                </a:solidFill>
              </a:rPr>
              <a:t>to a system resource </a:t>
            </a:r>
            <a:r>
              <a:rPr lang="en-US" sz="1600" b="1" dirty="0" smtClean="0">
                <a:solidFill>
                  <a:srgbClr val="FF0000"/>
                </a:solidFill>
              </a:rPr>
              <a:t>are threats</a:t>
            </a:r>
            <a:endParaRPr lang="en-US" sz="1600" b="1" dirty="0">
              <a:solidFill>
                <a:srgbClr val="FF0000"/>
              </a:solidFill>
            </a:endParaRPr>
          </a:p>
        </p:txBody>
      </p:sp>
    </p:spTree>
    <p:extLst>
      <p:ext uri="{BB962C8B-B14F-4D97-AF65-F5344CB8AC3E}">
        <p14:creationId xmlns:p14="http://schemas.microsoft.com/office/powerpoint/2010/main" val="453511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Attacks</a:t>
            </a:r>
            <a:endParaRPr lang="en-US" dirty="0"/>
          </a:p>
        </p:txBody>
      </p:sp>
      <p:sp>
        <p:nvSpPr>
          <p:cNvPr id="3" name="Text Placeholder 2"/>
          <p:cNvSpPr>
            <a:spLocks noGrp="1"/>
          </p:cNvSpPr>
          <p:nvPr>
            <p:ph type="body" idx="1"/>
          </p:nvPr>
        </p:nvSpPr>
        <p:spPr/>
        <p:txBody>
          <a:bodyPr/>
          <a:lstStyle/>
          <a:p>
            <a:r>
              <a:rPr lang="en-US" b="1" dirty="0">
                <a:solidFill>
                  <a:srgbClr val="FF0000"/>
                </a:solidFill>
              </a:rPr>
              <a:t>Active attack: </a:t>
            </a:r>
            <a:r>
              <a:rPr lang="en-US" dirty="0"/>
              <a:t>An attempt to alter system resources or affect their operation</a:t>
            </a:r>
            <a:r>
              <a:rPr lang="en-US" dirty="0" smtClean="0"/>
              <a:t>.</a:t>
            </a:r>
          </a:p>
          <a:p>
            <a:endParaRPr lang="en-US" dirty="0"/>
          </a:p>
          <a:p>
            <a:r>
              <a:rPr lang="en-US" b="1" dirty="0" smtClean="0">
                <a:solidFill>
                  <a:srgbClr val="FF0000"/>
                </a:solidFill>
              </a:rPr>
              <a:t>Passive </a:t>
            </a:r>
            <a:r>
              <a:rPr lang="en-US" b="1" dirty="0">
                <a:solidFill>
                  <a:srgbClr val="FF0000"/>
                </a:solidFill>
              </a:rPr>
              <a:t>attack:</a:t>
            </a:r>
            <a:r>
              <a:rPr lang="en-US" b="1" dirty="0"/>
              <a:t> </a:t>
            </a:r>
            <a:r>
              <a:rPr lang="en-US" dirty="0"/>
              <a:t>An attempt to learn or make use of information from the </a:t>
            </a:r>
            <a:r>
              <a:rPr lang="en-US" dirty="0" smtClean="0"/>
              <a:t>system that </a:t>
            </a:r>
            <a:r>
              <a:rPr lang="en-US" dirty="0"/>
              <a:t>does not affect system resources</a:t>
            </a:r>
            <a:r>
              <a:rPr lang="en-US" dirty="0" smtClean="0"/>
              <a:t>.</a:t>
            </a:r>
          </a:p>
          <a:p>
            <a:endParaRPr lang="en-US" dirty="0"/>
          </a:p>
          <a:p>
            <a:r>
              <a:rPr lang="en-US" b="1" dirty="0">
                <a:solidFill>
                  <a:srgbClr val="FF0000"/>
                </a:solidFill>
              </a:rPr>
              <a:t>Inside attack: </a:t>
            </a:r>
            <a:r>
              <a:rPr lang="en-US" dirty="0"/>
              <a:t>Initiated by an entity inside the security perimeter (an “insider</a:t>
            </a:r>
            <a:r>
              <a:rPr lang="en-US" dirty="0" smtClean="0"/>
              <a:t>”).The </a:t>
            </a:r>
            <a:r>
              <a:rPr lang="en-US" dirty="0"/>
              <a:t>insider is authorized to access system resources but uses them in a way </a:t>
            </a:r>
            <a:r>
              <a:rPr lang="en-US" dirty="0" smtClean="0"/>
              <a:t>not approved </a:t>
            </a:r>
            <a:r>
              <a:rPr lang="en-US" dirty="0"/>
              <a:t>by those who granted the authorization.</a:t>
            </a:r>
          </a:p>
          <a:p>
            <a:endParaRPr lang="en-US" dirty="0" smtClean="0"/>
          </a:p>
          <a:p>
            <a:r>
              <a:rPr lang="en-US" b="1" dirty="0" smtClean="0">
                <a:solidFill>
                  <a:srgbClr val="FF0000"/>
                </a:solidFill>
              </a:rPr>
              <a:t>Outside </a:t>
            </a:r>
            <a:r>
              <a:rPr lang="en-US" b="1" dirty="0">
                <a:solidFill>
                  <a:srgbClr val="FF0000"/>
                </a:solidFill>
              </a:rPr>
              <a:t>attack:</a:t>
            </a:r>
            <a:r>
              <a:rPr lang="en-US" b="1" dirty="0"/>
              <a:t> </a:t>
            </a:r>
            <a:r>
              <a:rPr lang="en-US" dirty="0"/>
              <a:t>Initiated from outside the perimeter, by an unauthorized or </a:t>
            </a:r>
            <a:r>
              <a:rPr lang="en-US" dirty="0" smtClean="0"/>
              <a:t>illegitimate user </a:t>
            </a:r>
            <a:r>
              <a:rPr lang="en-US" dirty="0"/>
              <a:t>of the system (an “outsider”). </a:t>
            </a:r>
            <a:endParaRPr lang="en-US" dirty="0"/>
          </a:p>
        </p:txBody>
      </p:sp>
    </p:spTree>
    <p:extLst>
      <p:ext uri="{BB962C8B-B14F-4D97-AF65-F5344CB8AC3E}">
        <p14:creationId xmlns:p14="http://schemas.microsoft.com/office/powerpoint/2010/main" val="3957660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4"/>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OF THIS </a:t>
            </a:r>
            <a:r>
              <a:rPr lang="en" dirty="0" smtClean="0"/>
              <a:t>Week</a:t>
            </a:r>
            <a:endParaRPr dirty="0"/>
          </a:p>
        </p:txBody>
      </p:sp>
      <p:sp>
        <p:nvSpPr>
          <p:cNvPr id="594" name="Google Shape;594;p24"/>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b="1" dirty="0" smtClean="0"/>
              <a:t>Class 1: </a:t>
            </a:r>
          </a:p>
          <a:p>
            <a:pPr indent="-171450">
              <a:spcAft>
                <a:spcPts val="1600"/>
              </a:spcAft>
            </a:pPr>
            <a:r>
              <a:rPr lang="en-US" sz="900" dirty="0"/>
              <a:t>	</a:t>
            </a:r>
            <a:r>
              <a:rPr lang="en-US" dirty="0" smtClean="0"/>
              <a:t>Course Outline</a:t>
            </a:r>
          </a:p>
          <a:p>
            <a:pPr indent="-171450">
              <a:spcAft>
                <a:spcPts val="1600"/>
              </a:spcAft>
            </a:pPr>
            <a:r>
              <a:rPr lang="en-US" dirty="0" smtClean="0"/>
              <a:t>	Why IS ?</a:t>
            </a:r>
            <a:endParaRPr lang="en-US" dirty="0"/>
          </a:p>
          <a:p>
            <a:pPr marL="0" lvl="0" indent="0" algn="l" rtl="0">
              <a:spcBef>
                <a:spcPts val="0"/>
              </a:spcBef>
              <a:spcAft>
                <a:spcPts val="1600"/>
              </a:spcAft>
              <a:buNone/>
            </a:pPr>
            <a:r>
              <a:rPr lang="en-US" sz="1200" b="1" dirty="0" smtClean="0"/>
              <a:t>Class 2:</a:t>
            </a:r>
          </a:p>
          <a:p>
            <a:pPr marL="0" lvl="0" indent="0" algn="l" rtl="0">
              <a:spcBef>
                <a:spcPts val="0"/>
              </a:spcBef>
              <a:spcAft>
                <a:spcPts val="1600"/>
              </a:spcAft>
              <a:buNone/>
            </a:pPr>
            <a:endParaRPr lang="en-US" sz="900" dirty="0"/>
          </a:p>
          <a:p>
            <a:pPr marL="0" lvl="0" indent="0" algn="l" rtl="0">
              <a:spcBef>
                <a:spcPts val="0"/>
              </a:spcBef>
              <a:spcAft>
                <a:spcPts val="1600"/>
              </a:spcAft>
              <a:buNone/>
            </a:pPr>
            <a:r>
              <a:rPr lang="en-US" sz="1200" b="1" dirty="0" smtClean="0"/>
              <a:t>Class 3:</a:t>
            </a:r>
            <a:endParaRPr sz="1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3"/>
          <p:cNvPicPr>
            <a:picLocks noChangeAspect="1"/>
          </p:cNvPicPr>
          <p:nvPr/>
        </p:nvPicPr>
        <p:blipFill rotWithShape="1">
          <a:blip r:embed="rId2"/>
          <a:srcRect l="12422" t="28889" r="41094" b="25139"/>
          <a:stretch/>
        </p:blipFill>
        <p:spPr>
          <a:xfrm>
            <a:off x="832368" y="516850"/>
            <a:ext cx="7661875" cy="4262319"/>
          </a:xfrm>
          <a:prstGeom prst="rect">
            <a:avLst/>
          </a:prstGeom>
        </p:spPr>
      </p:pic>
    </p:spTree>
    <p:extLst>
      <p:ext uri="{BB962C8B-B14F-4D97-AF65-F5344CB8AC3E}">
        <p14:creationId xmlns:p14="http://schemas.microsoft.com/office/powerpoint/2010/main" val="2214881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Text Placeholder 2"/>
          <p:cNvSpPr>
            <a:spLocks noGrp="1"/>
          </p:cNvSpPr>
          <p:nvPr>
            <p:ph type="body" idx="1"/>
          </p:nvPr>
        </p:nvSpPr>
        <p:spPr>
          <a:xfrm>
            <a:off x="939525" y="121444"/>
            <a:ext cx="6063900" cy="4402931"/>
          </a:xfrm>
        </p:spPr>
        <p:txBody>
          <a:bodyPr/>
          <a:lstStyle/>
          <a:p>
            <a:r>
              <a:rPr lang="en-US" b="1" dirty="0"/>
              <a:t>Interception</a:t>
            </a:r>
            <a:r>
              <a:rPr lang="en-US" b="1" dirty="0" smtClean="0"/>
              <a:t>:  </a:t>
            </a:r>
            <a:r>
              <a:rPr lang="en-US" dirty="0" smtClean="0"/>
              <a:t>receive </a:t>
            </a:r>
            <a:r>
              <a:rPr lang="en-US" dirty="0"/>
              <a:t>a copy </a:t>
            </a:r>
            <a:r>
              <a:rPr lang="en-US" dirty="0" smtClean="0"/>
              <a:t>of packets</a:t>
            </a:r>
            <a:endParaRPr lang="en-US" b="1" dirty="0" smtClean="0"/>
          </a:p>
          <a:p>
            <a:r>
              <a:rPr lang="en-US" b="1" dirty="0"/>
              <a:t>Inference</a:t>
            </a:r>
            <a:r>
              <a:rPr lang="en-US" b="1" dirty="0" smtClean="0"/>
              <a:t>:  </a:t>
            </a:r>
            <a:r>
              <a:rPr lang="en-US" dirty="0" smtClean="0"/>
              <a:t>traffic </a:t>
            </a:r>
            <a:r>
              <a:rPr lang="en-US" dirty="0"/>
              <a:t>analysis</a:t>
            </a:r>
            <a:endParaRPr lang="en-US" b="1" dirty="0" smtClean="0"/>
          </a:p>
          <a:p>
            <a:r>
              <a:rPr lang="en-US" b="1" dirty="0" smtClean="0"/>
              <a:t>Intrusion: </a:t>
            </a:r>
            <a:r>
              <a:rPr lang="en-US" dirty="0"/>
              <a:t>gaining unauthorized access</a:t>
            </a:r>
            <a:endParaRPr lang="en-US" b="1" dirty="0" smtClean="0"/>
          </a:p>
          <a:p>
            <a:r>
              <a:rPr lang="en-US" b="1" dirty="0" smtClean="0"/>
              <a:t>Deception: (</a:t>
            </a:r>
            <a:r>
              <a:rPr lang="en-US" b="1" dirty="0" err="1" smtClean="0"/>
              <a:t>Integerity</a:t>
            </a:r>
            <a:r>
              <a:rPr lang="en-US" b="1" dirty="0" smtClean="0"/>
              <a:t>)</a:t>
            </a:r>
          </a:p>
          <a:p>
            <a:pPr lvl="1"/>
            <a:r>
              <a:rPr lang="en-US" b="1" dirty="0" smtClean="0"/>
              <a:t>Masquerade: </a:t>
            </a:r>
            <a:r>
              <a:rPr lang="en-US" dirty="0"/>
              <a:t>posing as an authorized user</a:t>
            </a:r>
            <a:endParaRPr lang="en-US" b="1" dirty="0" smtClean="0"/>
          </a:p>
          <a:p>
            <a:pPr lvl="1"/>
            <a:r>
              <a:rPr lang="en-US" b="1" dirty="0" smtClean="0"/>
              <a:t>Falsification: </a:t>
            </a:r>
            <a:r>
              <a:rPr lang="en-US" dirty="0"/>
              <a:t>altering or replacing of valid </a:t>
            </a:r>
            <a:r>
              <a:rPr lang="en-US" dirty="0" smtClean="0"/>
              <a:t>data or false data in a file</a:t>
            </a:r>
            <a:endParaRPr lang="en-US" b="1" dirty="0" smtClean="0"/>
          </a:p>
          <a:p>
            <a:pPr lvl="1"/>
            <a:r>
              <a:rPr lang="en-US" b="1" dirty="0" smtClean="0"/>
              <a:t>Repudiation: </a:t>
            </a:r>
            <a:r>
              <a:rPr lang="en-US" dirty="0"/>
              <a:t>denies sending </a:t>
            </a:r>
            <a:r>
              <a:rPr lang="en-US" dirty="0" smtClean="0"/>
              <a:t>or receiving data</a:t>
            </a:r>
            <a:endParaRPr lang="en-US" b="1" dirty="0" smtClean="0"/>
          </a:p>
          <a:p>
            <a:r>
              <a:rPr lang="en-US" b="1" dirty="0"/>
              <a:t>Misappropriation</a:t>
            </a:r>
            <a:r>
              <a:rPr lang="en-US" b="1" dirty="0" smtClean="0"/>
              <a:t>: </a:t>
            </a:r>
            <a:r>
              <a:rPr lang="en-US" dirty="0"/>
              <a:t>theft of </a:t>
            </a:r>
            <a:r>
              <a:rPr lang="en-US" dirty="0" smtClean="0"/>
              <a:t>service</a:t>
            </a:r>
          </a:p>
          <a:p>
            <a:r>
              <a:rPr lang="en-US" b="1" dirty="0"/>
              <a:t>Misuse</a:t>
            </a:r>
            <a:endParaRPr lang="en-US" b="1" dirty="0" smtClean="0"/>
          </a:p>
          <a:p>
            <a:r>
              <a:rPr lang="en-US" b="1" dirty="0" smtClean="0"/>
              <a:t>Disruption: (Availability)</a:t>
            </a:r>
          </a:p>
          <a:p>
            <a:pPr lvl="1"/>
            <a:r>
              <a:rPr lang="en-US" b="1" dirty="0" smtClean="0"/>
              <a:t>Incapacitation: </a:t>
            </a:r>
            <a:r>
              <a:rPr lang="en-US" dirty="0"/>
              <a:t>physical destruction</a:t>
            </a:r>
            <a:endParaRPr lang="en-US" b="1" dirty="0" smtClean="0"/>
          </a:p>
          <a:p>
            <a:pPr lvl="1"/>
            <a:r>
              <a:rPr lang="en-US" b="1" dirty="0" smtClean="0"/>
              <a:t>Corruption: </a:t>
            </a:r>
            <a:r>
              <a:rPr lang="en-US" dirty="0" smtClean="0"/>
              <a:t>system </a:t>
            </a:r>
            <a:r>
              <a:rPr lang="en-US" dirty="0"/>
              <a:t>resources or services </a:t>
            </a:r>
            <a:r>
              <a:rPr lang="en-US" dirty="0" smtClean="0"/>
              <a:t>function in </a:t>
            </a:r>
            <a:r>
              <a:rPr lang="en-US" dirty="0"/>
              <a:t>an unintended manner</a:t>
            </a:r>
            <a:endParaRPr lang="en-US" b="1" dirty="0" smtClean="0"/>
          </a:p>
          <a:p>
            <a:pPr lvl="1"/>
            <a:r>
              <a:rPr lang="en-US" b="1" dirty="0" smtClean="0"/>
              <a:t>Obstruction: </a:t>
            </a:r>
            <a:r>
              <a:rPr lang="en-US" dirty="0"/>
              <a:t>disabling communication links</a:t>
            </a:r>
            <a:endParaRPr lang="en-US" dirty="0"/>
          </a:p>
        </p:txBody>
      </p:sp>
    </p:spTree>
    <p:extLst>
      <p:ext uri="{BB962C8B-B14F-4D97-AF65-F5344CB8AC3E}">
        <p14:creationId xmlns:p14="http://schemas.microsoft.com/office/powerpoint/2010/main" val="293288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3"/>
          <p:cNvPicPr>
            <a:picLocks noChangeAspect="1"/>
          </p:cNvPicPr>
          <p:nvPr/>
        </p:nvPicPr>
        <p:blipFill>
          <a:blip r:embed="rId2"/>
          <a:stretch>
            <a:fillRect/>
          </a:stretch>
        </p:blipFill>
        <p:spPr>
          <a:xfrm>
            <a:off x="1107281" y="126206"/>
            <a:ext cx="6529388" cy="497098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6220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5" name="Picture 4"/>
          <p:cNvPicPr>
            <a:picLocks noChangeAspect="1"/>
          </p:cNvPicPr>
          <p:nvPr/>
        </p:nvPicPr>
        <p:blipFill rotWithShape="1">
          <a:blip r:embed="rId2"/>
          <a:srcRect l="9688" t="28750" r="36953" b="26805"/>
          <a:stretch/>
        </p:blipFill>
        <p:spPr>
          <a:xfrm>
            <a:off x="685801" y="423978"/>
            <a:ext cx="8065898" cy="3779044"/>
          </a:xfrm>
          <a:prstGeom prst="rect">
            <a:avLst/>
          </a:prstGeom>
        </p:spPr>
      </p:pic>
    </p:spTree>
    <p:extLst>
      <p:ext uri="{BB962C8B-B14F-4D97-AF65-F5344CB8AC3E}">
        <p14:creationId xmlns:p14="http://schemas.microsoft.com/office/powerpoint/2010/main" val="3961895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Class 3 , Week 1</a:t>
            </a:r>
            <a:endParaRPr lang="en-US" dirty="0"/>
          </a:p>
        </p:txBody>
      </p:sp>
    </p:spTree>
    <p:extLst>
      <p:ext uri="{BB962C8B-B14F-4D97-AF65-F5344CB8AC3E}">
        <p14:creationId xmlns:p14="http://schemas.microsoft.com/office/powerpoint/2010/main" val="3965903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Scope</a:t>
            </a:r>
            <a:endParaRPr lang="en-US" dirty="0"/>
          </a:p>
        </p:txBody>
      </p:sp>
      <p:pic>
        <p:nvPicPr>
          <p:cNvPr id="4" name="Content Placeholder 3"/>
          <p:cNvPicPr>
            <a:picLocks noGrp="1" noChangeAspect="1"/>
          </p:cNvPicPr>
          <p:nvPr>
            <p:ph idx="1"/>
          </p:nvPr>
        </p:nvPicPr>
        <p:blipFill>
          <a:blip r:embed="rId2"/>
          <a:stretch>
            <a:fillRect/>
          </a:stretch>
        </p:blipFill>
        <p:spPr>
          <a:xfrm>
            <a:off x="1359570" y="1268016"/>
            <a:ext cx="5552950" cy="3288152"/>
          </a:xfrm>
          <a:prstGeom prst="rect">
            <a:avLst/>
          </a:prstGeom>
        </p:spPr>
      </p:pic>
    </p:spTree>
    <p:extLst>
      <p:ext uri="{BB962C8B-B14F-4D97-AF65-F5344CB8AC3E}">
        <p14:creationId xmlns:p14="http://schemas.microsoft.com/office/powerpoint/2010/main" val="210922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FUNCTIONAL REQUIREMENTS</a:t>
            </a:r>
            <a:endParaRPr lang="en-US" dirty="0"/>
          </a:p>
        </p:txBody>
      </p:sp>
      <p:sp>
        <p:nvSpPr>
          <p:cNvPr id="3" name="Content Placeholder 2"/>
          <p:cNvSpPr>
            <a:spLocks noGrp="1"/>
          </p:cNvSpPr>
          <p:nvPr>
            <p:ph idx="1"/>
          </p:nvPr>
        </p:nvSpPr>
        <p:spPr/>
        <p:txBody>
          <a:bodyPr/>
          <a:lstStyle/>
          <a:p>
            <a:r>
              <a:rPr lang="en-US" dirty="0" smtClean="0"/>
              <a:t>FIPS 200 (Minimum Security Requirements for Federal Information and Information Systems).</a:t>
            </a:r>
          </a:p>
          <a:p>
            <a:r>
              <a:rPr lang="en-US" dirty="0" smtClean="0"/>
              <a:t>This standard enumerates 17 security related areas with regard to protecting CIA</a:t>
            </a:r>
          </a:p>
          <a:p>
            <a:r>
              <a:rPr lang="en-US" dirty="0" smtClean="0"/>
              <a:t>Countermeasures are divided into two categories:</a:t>
            </a:r>
          </a:p>
          <a:p>
            <a:pPr lvl="1"/>
            <a:r>
              <a:rPr lang="en-US" dirty="0" smtClean="0"/>
              <a:t>Technical </a:t>
            </a:r>
          </a:p>
          <a:p>
            <a:pPr lvl="1"/>
            <a:r>
              <a:rPr lang="en-US" dirty="0" smtClean="0"/>
              <a:t>Management</a:t>
            </a:r>
          </a:p>
          <a:p>
            <a:endParaRPr lang="en-US" dirty="0"/>
          </a:p>
        </p:txBody>
      </p:sp>
    </p:spTree>
    <p:extLst>
      <p:ext uri="{BB962C8B-B14F-4D97-AF65-F5344CB8AC3E}">
        <p14:creationId xmlns:p14="http://schemas.microsoft.com/office/powerpoint/2010/main" val="151467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FIPS 200</a:t>
            </a:r>
            <a:endParaRPr lang="en-US" dirty="0"/>
          </a:p>
        </p:txBody>
      </p:sp>
      <p:sp>
        <p:nvSpPr>
          <p:cNvPr id="3" name="Content Placeholder 2"/>
          <p:cNvSpPr>
            <a:spLocks noGrp="1"/>
          </p:cNvSpPr>
          <p:nvPr>
            <p:ph idx="1"/>
          </p:nvPr>
        </p:nvSpPr>
        <p:spPr/>
        <p:txBody>
          <a:bodyPr>
            <a:normAutofit lnSpcReduction="10000"/>
          </a:bodyPr>
          <a:lstStyle/>
          <a:p>
            <a:pPr marL="385763" indent="-385763">
              <a:buFont typeface="+mj-lt"/>
              <a:buAutoNum type="arabicPeriod"/>
            </a:pPr>
            <a:r>
              <a:rPr lang="en-US" dirty="0" smtClean="0">
                <a:solidFill>
                  <a:srgbClr val="FF0000"/>
                </a:solidFill>
              </a:rPr>
              <a:t>Access Control: </a:t>
            </a:r>
            <a:r>
              <a:rPr lang="en-US" dirty="0" smtClean="0"/>
              <a:t>Limit information system access</a:t>
            </a:r>
          </a:p>
          <a:p>
            <a:pPr marL="385763" indent="-385763">
              <a:buFont typeface="+mj-lt"/>
              <a:buAutoNum type="arabicPeriod"/>
            </a:pPr>
            <a:r>
              <a:rPr lang="en-US" dirty="0" smtClean="0">
                <a:solidFill>
                  <a:srgbClr val="FF0000"/>
                </a:solidFill>
              </a:rPr>
              <a:t>Awareness and Training: </a:t>
            </a:r>
            <a:r>
              <a:rPr lang="en-US" dirty="0" smtClean="0"/>
              <a:t>Ensure people to educate regarding security risks associated with their activities and of the applicable laws, regulations, and policies related to the security of organizational information systems. Also assign roles &amp; responsibilities.</a:t>
            </a:r>
          </a:p>
          <a:p>
            <a:pPr marL="385763" indent="-385763">
              <a:buFont typeface="+mj-lt"/>
              <a:buAutoNum type="arabicPeriod"/>
            </a:pPr>
            <a:r>
              <a:rPr lang="en-US" dirty="0" smtClean="0">
                <a:solidFill>
                  <a:srgbClr val="FF0000"/>
                </a:solidFill>
              </a:rPr>
              <a:t>Audit and Accountability</a:t>
            </a:r>
          </a:p>
          <a:p>
            <a:pPr marL="385763" indent="-385763">
              <a:buFont typeface="+mj-lt"/>
              <a:buAutoNum type="arabicPeriod"/>
            </a:pPr>
            <a:r>
              <a:rPr lang="en-US" dirty="0" smtClean="0">
                <a:solidFill>
                  <a:srgbClr val="FF0000"/>
                </a:solidFill>
              </a:rPr>
              <a:t>Certification, Accreditation, and Security Assessments:</a:t>
            </a:r>
            <a:r>
              <a:rPr lang="en-US" dirty="0" smtClean="0"/>
              <a:t> Periodically assess the security controls in organizational</a:t>
            </a:r>
          </a:p>
          <a:p>
            <a:pPr marL="385763" indent="-385763">
              <a:buFont typeface="+mj-lt"/>
              <a:buAutoNum type="arabicPeriod"/>
            </a:pPr>
            <a:r>
              <a:rPr lang="en-US" dirty="0" smtClean="0">
                <a:solidFill>
                  <a:srgbClr val="FF0000"/>
                </a:solidFill>
              </a:rPr>
              <a:t>Configuration Management: </a:t>
            </a:r>
            <a:r>
              <a:rPr lang="en-US" dirty="0" smtClean="0"/>
              <a:t>Establish and maintain baseline configurations and inventories</a:t>
            </a:r>
            <a:r>
              <a:rPr lang="en-US" dirty="0" smtClean="0"/>
              <a:t>.</a:t>
            </a:r>
          </a:p>
          <a:p>
            <a:pPr marL="385763" indent="-385763">
              <a:buFont typeface="+mj-lt"/>
              <a:buAutoNum type="arabicPeriod" startAt="6"/>
            </a:pPr>
            <a:r>
              <a:rPr lang="en-US" dirty="0">
                <a:solidFill>
                  <a:srgbClr val="FF0000"/>
                </a:solidFill>
              </a:rPr>
              <a:t>Contingency Planning: </a:t>
            </a:r>
            <a:r>
              <a:rPr lang="en-US" dirty="0"/>
              <a:t>Establish, maintain, and implement plans for emergency response, backup operations, and post disaster recovery</a:t>
            </a:r>
          </a:p>
          <a:p>
            <a:pPr marL="385763" indent="-385763">
              <a:buFont typeface="+mj-lt"/>
              <a:buAutoNum type="arabicPeriod" startAt="6"/>
            </a:pPr>
            <a:r>
              <a:rPr lang="en-US" dirty="0">
                <a:solidFill>
                  <a:srgbClr val="FF0000"/>
                </a:solidFill>
              </a:rPr>
              <a:t>Identification and Authentication</a:t>
            </a:r>
          </a:p>
          <a:p>
            <a:pPr marL="385763" indent="-385763">
              <a:buFont typeface="+mj-lt"/>
              <a:buAutoNum type="arabicPeriod" startAt="6"/>
            </a:pPr>
            <a:r>
              <a:rPr lang="en-US" dirty="0">
                <a:solidFill>
                  <a:srgbClr val="FF0000"/>
                </a:solidFill>
              </a:rPr>
              <a:t>Incident Response: </a:t>
            </a:r>
            <a:r>
              <a:rPr lang="en-US" dirty="0"/>
              <a:t>Adequate preparation, detection, analysis, containment, recovery, and user-response activities.</a:t>
            </a:r>
          </a:p>
          <a:p>
            <a:pPr marL="385763" indent="-385763">
              <a:buFont typeface="+mj-lt"/>
              <a:buAutoNum type="arabicPeriod" startAt="6"/>
            </a:pPr>
            <a:r>
              <a:rPr lang="en-US" dirty="0">
                <a:solidFill>
                  <a:srgbClr val="FF0000"/>
                </a:solidFill>
              </a:rPr>
              <a:t>Maintenance</a:t>
            </a:r>
          </a:p>
          <a:p>
            <a:pPr marL="385763" indent="-385763">
              <a:buFont typeface="+mj-lt"/>
              <a:buAutoNum type="arabicPeriod" startAt="6"/>
            </a:pPr>
            <a:r>
              <a:rPr lang="en-US" dirty="0">
                <a:solidFill>
                  <a:srgbClr val="FF0000"/>
                </a:solidFill>
              </a:rPr>
              <a:t>Media Protection</a:t>
            </a:r>
          </a:p>
          <a:p>
            <a:pPr marL="385763" indent="-385763">
              <a:buFont typeface="+mj-lt"/>
              <a:buAutoNum type="arabicPeriod" startAt="6"/>
            </a:pPr>
            <a:r>
              <a:rPr lang="en-US" dirty="0">
                <a:solidFill>
                  <a:srgbClr val="FF0000"/>
                </a:solidFill>
              </a:rPr>
              <a:t>Physical and Environmental Protection</a:t>
            </a:r>
          </a:p>
          <a:p>
            <a:pPr marL="385763" indent="-385763">
              <a:buFont typeface="+mj-lt"/>
              <a:buAutoNum type="arabicPeriod" startAt="6"/>
            </a:pPr>
            <a:r>
              <a:rPr lang="en-US" dirty="0">
                <a:solidFill>
                  <a:srgbClr val="FF0000"/>
                </a:solidFill>
              </a:rPr>
              <a:t>Planning</a:t>
            </a:r>
          </a:p>
          <a:p>
            <a:pPr marL="385763" indent="-385763">
              <a:buFont typeface="+mj-lt"/>
              <a:buAutoNum type="arabicPeriod" startAt="6"/>
            </a:pPr>
            <a:r>
              <a:rPr lang="en-US" dirty="0">
                <a:solidFill>
                  <a:srgbClr val="FF0000"/>
                </a:solidFill>
              </a:rPr>
              <a:t>Personnel Security: </a:t>
            </a:r>
            <a:r>
              <a:rPr lang="en-US" dirty="0" err="1" smtClean="0"/>
              <a:t>Trustworthyness</a:t>
            </a:r>
            <a:endParaRPr lang="en-US" dirty="0"/>
          </a:p>
        </p:txBody>
      </p:sp>
    </p:spTree>
    <p:extLst>
      <p:ext uri="{BB962C8B-B14F-4D97-AF65-F5344CB8AC3E}">
        <p14:creationId xmlns:p14="http://schemas.microsoft.com/office/powerpoint/2010/main" val="2970460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FIPS 200</a:t>
            </a:r>
            <a:endParaRPr lang="en-US" dirty="0"/>
          </a:p>
        </p:txBody>
      </p:sp>
      <p:sp>
        <p:nvSpPr>
          <p:cNvPr id="3" name="Content Placeholder 2"/>
          <p:cNvSpPr>
            <a:spLocks noGrp="1"/>
          </p:cNvSpPr>
          <p:nvPr>
            <p:ph idx="1"/>
          </p:nvPr>
        </p:nvSpPr>
        <p:spPr/>
        <p:txBody>
          <a:bodyPr/>
          <a:lstStyle/>
          <a:p>
            <a:pPr marL="385763" indent="-385763">
              <a:buFont typeface="+mj-lt"/>
              <a:buAutoNum type="arabicPeriod" startAt="14"/>
            </a:pPr>
            <a:r>
              <a:rPr lang="en-US" dirty="0" smtClean="0">
                <a:solidFill>
                  <a:srgbClr val="FF0000"/>
                </a:solidFill>
              </a:rPr>
              <a:t>Risk Assessment</a:t>
            </a:r>
          </a:p>
          <a:p>
            <a:pPr marL="385763" indent="-385763">
              <a:buFont typeface="+mj-lt"/>
              <a:buAutoNum type="arabicPeriod" startAt="14"/>
            </a:pPr>
            <a:r>
              <a:rPr lang="en-US" dirty="0" smtClean="0">
                <a:solidFill>
                  <a:srgbClr val="FF0000"/>
                </a:solidFill>
              </a:rPr>
              <a:t>Systems and Services Acquisition</a:t>
            </a:r>
          </a:p>
          <a:p>
            <a:pPr marL="385763" indent="-385763">
              <a:buFont typeface="+mj-lt"/>
              <a:buAutoNum type="arabicPeriod" startAt="14"/>
            </a:pPr>
            <a:r>
              <a:rPr lang="en-US" dirty="0" smtClean="0">
                <a:solidFill>
                  <a:srgbClr val="FF0000"/>
                </a:solidFill>
              </a:rPr>
              <a:t>System and Communications Protection</a:t>
            </a:r>
          </a:p>
          <a:p>
            <a:pPr marL="385763" indent="-385763">
              <a:buFont typeface="+mj-lt"/>
              <a:buAutoNum type="arabicPeriod" startAt="14"/>
            </a:pPr>
            <a:r>
              <a:rPr lang="en-US" dirty="0" smtClean="0">
                <a:solidFill>
                  <a:srgbClr val="FF0000"/>
                </a:solidFill>
              </a:rPr>
              <a:t>System and Information Integrity</a:t>
            </a:r>
            <a:endParaRPr lang="en-US" dirty="0">
              <a:solidFill>
                <a:srgbClr val="FF0000"/>
              </a:solidFill>
            </a:endParaRPr>
          </a:p>
        </p:txBody>
      </p:sp>
    </p:spTree>
    <p:extLst>
      <p:ext uri="{BB962C8B-B14F-4D97-AF65-F5344CB8AC3E}">
        <p14:creationId xmlns:p14="http://schemas.microsoft.com/office/powerpoint/2010/main" val="1335131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SECURITY DESIGN PRINCIPLES</a:t>
            </a:r>
            <a:endParaRPr lang="en-US" dirty="0"/>
          </a:p>
        </p:txBody>
      </p:sp>
      <p:sp>
        <p:nvSpPr>
          <p:cNvPr id="3" name="Content Placeholder 2"/>
          <p:cNvSpPr>
            <a:spLocks noGrp="1"/>
          </p:cNvSpPr>
          <p:nvPr>
            <p:ph idx="1"/>
          </p:nvPr>
        </p:nvSpPr>
        <p:spPr/>
        <p:txBody>
          <a:bodyPr>
            <a:noAutofit/>
          </a:bodyPr>
          <a:lstStyle/>
          <a:p>
            <a:r>
              <a:rPr lang="en-US" sz="1400" dirty="0" smtClean="0"/>
              <a:t>US-National Centers of Academic Excellence [NCAE13</a:t>
            </a:r>
            <a:r>
              <a:rPr lang="en-US" sz="1400" dirty="0" smtClean="0"/>
              <a:t>]:</a:t>
            </a:r>
          </a:p>
          <a:p>
            <a:pPr marL="615950" lvl="1" indent="0">
              <a:buNone/>
            </a:pPr>
            <a:r>
              <a:rPr lang="en-US" sz="1400" dirty="0" smtClean="0"/>
              <a:t>Economy of </a:t>
            </a:r>
            <a:r>
              <a:rPr lang="en-US" sz="1400" dirty="0"/>
              <a:t>mechanism		Least common </a:t>
            </a:r>
            <a:r>
              <a:rPr lang="en-US" sz="1400" dirty="0" smtClean="0"/>
              <a:t>mechanism</a:t>
            </a:r>
            <a:endParaRPr lang="en-US" sz="1400" dirty="0" smtClean="0"/>
          </a:p>
          <a:p>
            <a:pPr marL="615950" lvl="1" indent="0">
              <a:buNone/>
            </a:pPr>
            <a:r>
              <a:rPr lang="en-US" sz="1400" dirty="0"/>
              <a:t>Fail-safe defaults			Psychological </a:t>
            </a:r>
            <a:r>
              <a:rPr lang="en-US" sz="1400" dirty="0" smtClean="0"/>
              <a:t>acceptability</a:t>
            </a:r>
            <a:endParaRPr lang="en-US" sz="1400" dirty="0" smtClean="0"/>
          </a:p>
          <a:p>
            <a:pPr marL="615950" lvl="1" indent="0">
              <a:buNone/>
            </a:pPr>
            <a:r>
              <a:rPr lang="en-US" sz="1400" dirty="0" smtClean="0"/>
              <a:t>Complete </a:t>
            </a:r>
            <a:r>
              <a:rPr lang="en-US" sz="1400" dirty="0"/>
              <a:t>mediation			</a:t>
            </a:r>
            <a:r>
              <a:rPr lang="en-US" sz="1400" dirty="0" smtClean="0"/>
              <a:t>Isolation</a:t>
            </a:r>
            <a:endParaRPr lang="en-US" sz="1400" dirty="0" smtClean="0"/>
          </a:p>
          <a:p>
            <a:pPr marL="615950" lvl="1" indent="0">
              <a:buNone/>
            </a:pPr>
            <a:r>
              <a:rPr lang="en-US" sz="1400" dirty="0" smtClean="0"/>
              <a:t>Open </a:t>
            </a:r>
            <a:r>
              <a:rPr lang="en-US" sz="1400" dirty="0"/>
              <a:t>design			</a:t>
            </a:r>
            <a:r>
              <a:rPr lang="en-US" sz="1400" dirty="0" smtClean="0"/>
              <a:t>	Encapsulation</a:t>
            </a:r>
            <a:endParaRPr lang="en-US" sz="1400" dirty="0"/>
          </a:p>
          <a:p>
            <a:pPr marL="615950" lvl="1" indent="0">
              <a:buNone/>
            </a:pPr>
            <a:r>
              <a:rPr lang="en-US" sz="1400" dirty="0" smtClean="0"/>
              <a:t>Separation </a:t>
            </a:r>
            <a:r>
              <a:rPr lang="en-US" sz="1400" dirty="0" smtClean="0"/>
              <a:t>of </a:t>
            </a:r>
            <a:r>
              <a:rPr lang="en-US" sz="1400" dirty="0"/>
              <a:t>privilege			Modularity</a:t>
            </a:r>
          </a:p>
          <a:p>
            <a:pPr marL="615950" lvl="1" indent="0">
              <a:buNone/>
            </a:pPr>
            <a:r>
              <a:rPr lang="en-US" sz="1400" dirty="0"/>
              <a:t>Least privilege			Layering</a:t>
            </a:r>
          </a:p>
          <a:p>
            <a:pPr marL="615950" lvl="1" indent="0">
              <a:buNone/>
            </a:pPr>
            <a:r>
              <a:rPr lang="en-US" sz="1400" dirty="0" smtClean="0"/>
              <a:t>Least </a:t>
            </a:r>
            <a:r>
              <a:rPr lang="en-US" sz="1400" dirty="0" smtClean="0"/>
              <a:t>astonishment</a:t>
            </a:r>
            <a:endParaRPr lang="en-US" sz="1400" dirty="0"/>
          </a:p>
        </p:txBody>
      </p:sp>
    </p:spTree>
    <p:extLst>
      <p:ext uri="{BB962C8B-B14F-4D97-AF65-F5344CB8AC3E}">
        <p14:creationId xmlns:p14="http://schemas.microsoft.com/office/powerpoint/2010/main" val="169179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ACKNOWLEDGMENT</a:t>
            </a:r>
            <a:endParaRPr lang="en-US" dirty="0"/>
          </a:p>
        </p:txBody>
      </p:sp>
      <p:sp>
        <p:nvSpPr>
          <p:cNvPr id="3" name="Text Placeholder 2"/>
          <p:cNvSpPr>
            <a:spLocks noGrp="1"/>
          </p:cNvSpPr>
          <p:nvPr>
            <p:ph type="body" idx="1"/>
          </p:nvPr>
        </p:nvSpPr>
        <p:spPr/>
        <p:txBody>
          <a:bodyPr/>
          <a:lstStyle/>
          <a:p>
            <a:r>
              <a:rPr lang="en-US" dirty="0" smtClean="0"/>
              <a:t>The content is provided by Dr. Nadeem </a:t>
            </a:r>
            <a:r>
              <a:rPr lang="en-US" dirty="0" err="1" smtClean="0"/>
              <a:t>Kafi</a:t>
            </a:r>
            <a:r>
              <a:rPr lang="en-US" dirty="0" smtClean="0"/>
              <a:t>, who is also the coordinator of this course.</a:t>
            </a:r>
            <a:endParaRPr lang="en-US" dirty="0"/>
          </a:p>
        </p:txBody>
      </p:sp>
    </p:spTree>
    <p:extLst>
      <p:ext uri="{BB962C8B-B14F-4D97-AF65-F5344CB8AC3E}">
        <p14:creationId xmlns:p14="http://schemas.microsoft.com/office/powerpoint/2010/main" val="1842448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SECURITY STRATEGY</a:t>
            </a:r>
            <a:endParaRPr lang="en-US" dirty="0"/>
          </a:p>
        </p:txBody>
      </p:sp>
      <p:sp>
        <p:nvSpPr>
          <p:cNvPr id="3" name="Content Placeholder 2"/>
          <p:cNvSpPr>
            <a:spLocks noGrp="1"/>
          </p:cNvSpPr>
          <p:nvPr>
            <p:ph idx="1"/>
          </p:nvPr>
        </p:nvSpPr>
        <p:spPr/>
        <p:txBody>
          <a:bodyPr/>
          <a:lstStyle/>
          <a:p>
            <a:r>
              <a:rPr lang="en-US" b="1" dirty="0"/>
              <a:t>Specification/policy: </a:t>
            </a:r>
            <a:r>
              <a:rPr lang="en-US" dirty="0"/>
              <a:t>What is the security scheme supposed to do?</a:t>
            </a:r>
          </a:p>
          <a:p>
            <a:endParaRPr lang="en-US" b="1" dirty="0" smtClean="0"/>
          </a:p>
          <a:p>
            <a:r>
              <a:rPr lang="en-US" b="1" dirty="0" smtClean="0"/>
              <a:t>Implementation/mechanisms</a:t>
            </a:r>
            <a:r>
              <a:rPr lang="en-US" b="1" dirty="0"/>
              <a:t>: </a:t>
            </a:r>
            <a:r>
              <a:rPr lang="en-US" dirty="0"/>
              <a:t>How does it do it?</a:t>
            </a:r>
          </a:p>
          <a:p>
            <a:endParaRPr lang="en-US" b="1" dirty="0" smtClean="0"/>
          </a:p>
          <a:p>
            <a:r>
              <a:rPr lang="en-US" b="1" dirty="0" smtClean="0"/>
              <a:t>Correctness/assurance</a:t>
            </a:r>
            <a:r>
              <a:rPr lang="en-US" b="1" dirty="0"/>
              <a:t>: </a:t>
            </a:r>
            <a:r>
              <a:rPr lang="en-US" dirty="0"/>
              <a:t>Does it really work</a:t>
            </a:r>
            <a:r>
              <a:rPr lang="en-US" dirty="0" smtClean="0"/>
              <a:t>?</a:t>
            </a:r>
          </a:p>
          <a:p>
            <a:endParaRPr lang="en-US" dirty="0"/>
          </a:p>
          <a:p>
            <a:r>
              <a:rPr lang="en-US" dirty="0" smtClean="0"/>
              <a:t>In Security </a:t>
            </a:r>
            <a:r>
              <a:rPr lang="en-US" dirty="0"/>
              <a:t>policy</a:t>
            </a:r>
            <a:r>
              <a:rPr lang="en-US" dirty="0" smtClean="0"/>
              <a:t>, we must consider:</a:t>
            </a:r>
          </a:p>
          <a:p>
            <a:pPr lvl="1"/>
            <a:r>
              <a:rPr lang="en-US" dirty="0"/>
              <a:t>The value of the assets being protected</a:t>
            </a:r>
          </a:p>
          <a:p>
            <a:pPr lvl="1"/>
            <a:r>
              <a:rPr lang="en-US" dirty="0" smtClean="0"/>
              <a:t>The </a:t>
            </a:r>
            <a:r>
              <a:rPr lang="en-US" dirty="0"/>
              <a:t>vulnerabilities of the system</a:t>
            </a:r>
          </a:p>
          <a:p>
            <a:pPr lvl="1"/>
            <a:r>
              <a:rPr lang="en-US" dirty="0" smtClean="0"/>
              <a:t>Potential </a:t>
            </a:r>
            <a:r>
              <a:rPr lang="en-US" dirty="0"/>
              <a:t>threats </a:t>
            </a:r>
            <a:r>
              <a:rPr lang="en-US" dirty="0" smtClean="0"/>
              <a:t>and </a:t>
            </a:r>
            <a:r>
              <a:rPr lang="en-US" dirty="0"/>
              <a:t>the likelihood of </a:t>
            </a:r>
            <a:r>
              <a:rPr lang="en-US" dirty="0" smtClean="0"/>
              <a:t>attacks</a:t>
            </a:r>
          </a:p>
          <a:p>
            <a:pPr lvl="1"/>
            <a:r>
              <a:rPr lang="en-US" dirty="0"/>
              <a:t>Ease of use versus </a:t>
            </a:r>
            <a:r>
              <a:rPr lang="en-US" dirty="0" smtClean="0"/>
              <a:t>security</a:t>
            </a:r>
            <a:endParaRPr lang="en-US" dirty="0"/>
          </a:p>
          <a:p>
            <a:pPr lvl="1"/>
            <a:r>
              <a:rPr lang="en-US" dirty="0"/>
              <a:t>Cost of security versus cost of failure and recovery</a:t>
            </a:r>
          </a:p>
        </p:txBody>
      </p:sp>
    </p:spTree>
    <p:extLst>
      <p:ext uri="{BB962C8B-B14F-4D97-AF65-F5344CB8AC3E}">
        <p14:creationId xmlns:p14="http://schemas.microsoft.com/office/powerpoint/2010/main" val="388128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Implementation</a:t>
            </a:r>
            <a:endParaRPr lang="en-US" dirty="0"/>
          </a:p>
        </p:txBody>
      </p:sp>
      <p:sp>
        <p:nvSpPr>
          <p:cNvPr id="3" name="Content Placeholder 2"/>
          <p:cNvSpPr>
            <a:spLocks noGrp="1"/>
          </p:cNvSpPr>
          <p:nvPr>
            <p:ph idx="1"/>
          </p:nvPr>
        </p:nvSpPr>
        <p:spPr>
          <a:xfrm>
            <a:off x="311700" y="1123900"/>
            <a:ext cx="8520600" cy="3416400"/>
          </a:xfrm>
        </p:spPr>
        <p:txBody>
          <a:bodyPr/>
          <a:lstStyle/>
          <a:p>
            <a:r>
              <a:rPr lang="en-US" b="1" dirty="0" smtClean="0"/>
              <a:t>Prevention</a:t>
            </a:r>
          </a:p>
          <a:p>
            <a:endParaRPr lang="en-US" b="1" dirty="0" smtClean="0"/>
          </a:p>
          <a:p>
            <a:r>
              <a:rPr lang="en-US" b="1" dirty="0" smtClean="0"/>
              <a:t>Detection</a:t>
            </a:r>
          </a:p>
          <a:p>
            <a:endParaRPr lang="en-US" b="1" dirty="0" smtClean="0"/>
          </a:p>
          <a:p>
            <a:r>
              <a:rPr lang="en-US" b="1" dirty="0" smtClean="0"/>
              <a:t>Response</a:t>
            </a:r>
          </a:p>
          <a:p>
            <a:endParaRPr lang="en-US" b="1" dirty="0" smtClean="0"/>
          </a:p>
          <a:p>
            <a:r>
              <a:rPr lang="en-US" b="1" dirty="0" smtClean="0"/>
              <a:t>Recovery</a:t>
            </a:r>
          </a:p>
          <a:p>
            <a:endParaRPr lang="en-US" b="1" dirty="0"/>
          </a:p>
          <a:p>
            <a:r>
              <a:rPr lang="en-US" b="1" dirty="0" smtClean="0"/>
              <a:t>STANDARDS:</a:t>
            </a:r>
          </a:p>
          <a:p>
            <a:pPr lvl="1"/>
            <a:r>
              <a:rPr lang="en-US" b="1" dirty="0"/>
              <a:t>National Institute of Standards and </a:t>
            </a:r>
            <a:r>
              <a:rPr lang="en-US" b="1" dirty="0" smtClean="0"/>
              <a:t>Technology</a:t>
            </a:r>
            <a:r>
              <a:rPr lang="en-US" b="1" dirty="0"/>
              <a:t> </a:t>
            </a:r>
            <a:r>
              <a:rPr lang="en-US" b="1" dirty="0" smtClean="0"/>
              <a:t>(NIST)</a:t>
            </a:r>
          </a:p>
          <a:p>
            <a:pPr lvl="1"/>
            <a:r>
              <a:rPr lang="en-US" b="1" dirty="0"/>
              <a:t>Internet </a:t>
            </a:r>
            <a:r>
              <a:rPr lang="en-US" b="1" dirty="0" smtClean="0"/>
              <a:t>Society (ISOC)</a:t>
            </a:r>
          </a:p>
          <a:p>
            <a:pPr lvl="1"/>
            <a:r>
              <a:rPr lang="en-US" b="1" dirty="0"/>
              <a:t>International Telecommunication Union (ITU</a:t>
            </a:r>
            <a:r>
              <a:rPr lang="en-US" b="1" dirty="0" smtClean="0"/>
              <a:t>)</a:t>
            </a:r>
          </a:p>
          <a:p>
            <a:pPr lvl="1"/>
            <a:r>
              <a:rPr lang="en-US" b="1" dirty="0"/>
              <a:t>International Organization for Standardization (ISO)</a:t>
            </a:r>
            <a:endParaRPr lang="en-US" b="1" dirty="0"/>
          </a:p>
        </p:txBody>
      </p:sp>
    </p:spTree>
    <p:extLst>
      <p:ext uri="{BB962C8B-B14F-4D97-AF65-F5344CB8AC3E}">
        <p14:creationId xmlns:p14="http://schemas.microsoft.com/office/powerpoint/2010/main" val="170394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 AND ATTACK TREES</a:t>
            </a:r>
            <a:endParaRPr lang="en-US" dirty="0"/>
          </a:p>
        </p:txBody>
      </p:sp>
      <p:sp>
        <p:nvSpPr>
          <p:cNvPr id="3" name="Content Placeholder 2"/>
          <p:cNvSpPr>
            <a:spLocks noGrp="1"/>
          </p:cNvSpPr>
          <p:nvPr>
            <p:ph idx="1"/>
          </p:nvPr>
        </p:nvSpPr>
        <p:spPr/>
        <p:txBody>
          <a:bodyPr>
            <a:normAutofit/>
          </a:bodyPr>
          <a:lstStyle/>
          <a:p>
            <a:r>
              <a:rPr lang="en-US" dirty="0" smtClean="0"/>
              <a:t>Two concepts that are useful in evaluating and classifying threats:</a:t>
            </a:r>
          </a:p>
          <a:p>
            <a:pPr lvl="1"/>
            <a:r>
              <a:rPr lang="en-US" dirty="0" smtClean="0"/>
              <a:t>Attack surfaces and </a:t>
            </a:r>
          </a:p>
          <a:p>
            <a:pPr lvl="1"/>
            <a:r>
              <a:rPr lang="en-US" dirty="0" smtClean="0"/>
              <a:t>Attack trees.</a:t>
            </a:r>
          </a:p>
          <a:p>
            <a:pPr marL="342900" lvl="1" indent="0">
              <a:buNone/>
            </a:pPr>
            <a:endParaRPr lang="en-US" b="1" dirty="0" smtClean="0">
              <a:solidFill>
                <a:srgbClr val="FF0000"/>
              </a:solidFill>
            </a:endParaRPr>
          </a:p>
          <a:p>
            <a:pPr marL="342900" lvl="1" indent="0">
              <a:buNone/>
            </a:pPr>
            <a:r>
              <a:rPr lang="en-US" b="1" dirty="0" smtClean="0">
                <a:solidFill>
                  <a:srgbClr val="FF0000"/>
                </a:solidFill>
              </a:rPr>
              <a:t>Attack Surfaces: </a:t>
            </a:r>
            <a:r>
              <a:rPr lang="en-US" dirty="0" smtClean="0"/>
              <a:t>Reachable and exploitable vulnerabilities/weaknesses in a system.</a:t>
            </a:r>
          </a:p>
          <a:p>
            <a:pPr marL="342900" lvl="1" indent="0">
              <a:buNone/>
            </a:pPr>
            <a:r>
              <a:rPr lang="en-US" b="1" dirty="0" smtClean="0">
                <a:solidFill>
                  <a:srgbClr val="FF0000"/>
                </a:solidFill>
              </a:rPr>
              <a:t>Attack tree: </a:t>
            </a:r>
            <a:r>
              <a:rPr lang="en-US" dirty="0" smtClean="0"/>
              <a:t>Is a branching, hierarchical data structure that represents a set of</a:t>
            </a:r>
          </a:p>
          <a:p>
            <a:pPr marL="342900" lvl="1" indent="0">
              <a:buNone/>
            </a:pPr>
            <a:r>
              <a:rPr lang="en-US" dirty="0" smtClean="0"/>
              <a:t>potential techniques for exploiting security vulnerabilities.</a:t>
            </a:r>
          </a:p>
          <a:p>
            <a:pPr marL="342900" lvl="1" indent="0">
              <a:buNone/>
            </a:pPr>
            <a:endParaRPr lang="en-US" b="1" dirty="0">
              <a:solidFill>
                <a:srgbClr val="FF0000"/>
              </a:solidFill>
            </a:endParaRPr>
          </a:p>
        </p:txBody>
      </p:sp>
    </p:spTree>
    <p:extLst>
      <p:ext uri="{BB962C8B-B14F-4D97-AF65-F5344CB8AC3E}">
        <p14:creationId xmlns:p14="http://schemas.microsoft.com/office/powerpoint/2010/main" val="1282674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Attack Surfaces</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Network attack surface: </a:t>
            </a:r>
            <a:r>
              <a:rPr lang="en-US" dirty="0" smtClean="0"/>
              <a:t>This category refers to vulnerabilities over an enterprise network, wide-area network, or the Internet. Included in this category are net-work protocol vulnerabilities, such as those used for a denial-of-service attack, disruption of communications links, and various forms of intruder attacks.</a:t>
            </a:r>
          </a:p>
          <a:p>
            <a:endParaRPr lang="en-US" dirty="0" smtClean="0"/>
          </a:p>
          <a:p>
            <a:r>
              <a:rPr lang="en-US" dirty="0" smtClean="0">
                <a:solidFill>
                  <a:srgbClr val="FF0000"/>
                </a:solidFill>
              </a:rPr>
              <a:t>Software attack surface:</a:t>
            </a:r>
            <a:r>
              <a:rPr lang="en-US" dirty="0" smtClean="0"/>
              <a:t> This refers to vulnerabilities in application, utility, or operating system code. A particular focus in this category is Web server software.</a:t>
            </a:r>
          </a:p>
          <a:p>
            <a:endParaRPr lang="en-US" dirty="0" smtClean="0"/>
          </a:p>
          <a:p>
            <a:r>
              <a:rPr lang="en-US" dirty="0" smtClean="0">
                <a:solidFill>
                  <a:srgbClr val="FF0000"/>
                </a:solidFill>
              </a:rPr>
              <a:t>Human attack surface: </a:t>
            </a:r>
            <a:r>
              <a:rPr lang="en-US" dirty="0" smtClean="0"/>
              <a:t>This category refers to vulnerabilities created by person-</a:t>
            </a:r>
            <a:r>
              <a:rPr lang="en-US" dirty="0" err="1" smtClean="0"/>
              <a:t>nel</a:t>
            </a:r>
            <a:r>
              <a:rPr lang="en-US" dirty="0" smtClean="0"/>
              <a:t> or outsiders, such as social engineering, human error, and trusted insiders.</a:t>
            </a:r>
            <a:endParaRPr lang="en-US" dirty="0"/>
          </a:p>
        </p:txBody>
      </p:sp>
    </p:spTree>
    <p:extLst>
      <p:ext uri="{BB962C8B-B14F-4D97-AF65-F5344CB8AC3E}">
        <p14:creationId xmlns:p14="http://schemas.microsoft.com/office/powerpoint/2010/main" val="3103751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lstStyle/>
          <a:p>
            <a:pPr lvl="1"/>
            <a:r>
              <a:rPr lang="en-US" dirty="0" smtClean="0">
                <a:solidFill>
                  <a:srgbClr val="FF0000"/>
                </a:solidFill>
              </a:rPr>
              <a:t>Open ports </a:t>
            </a:r>
            <a:r>
              <a:rPr lang="en-US" dirty="0" smtClean="0"/>
              <a:t>on outward facing Web and other servers, and code listening </a:t>
            </a:r>
            <a:r>
              <a:rPr lang="en-US" dirty="0" smtClean="0"/>
              <a:t>on those </a:t>
            </a:r>
            <a:r>
              <a:rPr lang="en-US" dirty="0" smtClean="0"/>
              <a:t>ports</a:t>
            </a:r>
          </a:p>
          <a:p>
            <a:pPr lvl="1"/>
            <a:r>
              <a:rPr lang="en-US" dirty="0" smtClean="0">
                <a:solidFill>
                  <a:srgbClr val="FF0000"/>
                </a:solidFill>
              </a:rPr>
              <a:t>Services</a:t>
            </a:r>
            <a:r>
              <a:rPr lang="en-US" dirty="0" smtClean="0"/>
              <a:t> available on the inside of a firewall</a:t>
            </a:r>
          </a:p>
          <a:p>
            <a:pPr lvl="1"/>
            <a:r>
              <a:rPr lang="en-US" dirty="0" smtClean="0">
                <a:solidFill>
                  <a:srgbClr val="FF0000"/>
                </a:solidFill>
              </a:rPr>
              <a:t>Code</a:t>
            </a:r>
            <a:r>
              <a:rPr lang="en-US" dirty="0" smtClean="0"/>
              <a:t> that processes incoming data, e-mail, XML, office documents, </a:t>
            </a:r>
            <a:r>
              <a:rPr lang="en-US" dirty="0" smtClean="0"/>
              <a:t>and industry-specific </a:t>
            </a:r>
            <a:r>
              <a:rPr lang="en-US" dirty="0" smtClean="0"/>
              <a:t>custom data exchange formats </a:t>
            </a:r>
          </a:p>
          <a:p>
            <a:pPr lvl="1"/>
            <a:r>
              <a:rPr lang="en-US" dirty="0" smtClean="0">
                <a:solidFill>
                  <a:srgbClr val="FF0000"/>
                </a:solidFill>
              </a:rPr>
              <a:t>Interfaces</a:t>
            </a:r>
            <a:r>
              <a:rPr lang="en-US" dirty="0" smtClean="0"/>
              <a:t>, </a:t>
            </a:r>
            <a:r>
              <a:rPr lang="en-US" dirty="0" smtClean="0">
                <a:solidFill>
                  <a:srgbClr val="FF0000"/>
                </a:solidFill>
              </a:rPr>
              <a:t>SQL</a:t>
            </a:r>
            <a:r>
              <a:rPr lang="en-US" dirty="0" smtClean="0"/>
              <a:t>, and </a:t>
            </a:r>
            <a:r>
              <a:rPr lang="en-US" dirty="0" smtClean="0">
                <a:solidFill>
                  <a:srgbClr val="FF0000"/>
                </a:solidFill>
              </a:rPr>
              <a:t>web forms</a:t>
            </a:r>
          </a:p>
          <a:p>
            <a:pPr lvl="1"/>
            <a:r>
              <a:rPr lang="en-US" dirty="0" smtClean="0"/>
              <a:t>An </a:t>
            </a:r>
            <a:r>
              <a:rPr lang="en-US" dirty="0" smtClean="0">
                <a:solidFill>
                  <a:srgbClr val="FF0000"/>
                </a:solidFill>
              </a:rPr>
              <a:t>employee</a:t>
            </a:r>
            <a:r>
              <a:rPr lang="en-US" dirty="0" smtClean="0"/>
              <a:t> with access to sensitive information vulnerable to a social engineering attack</a:t>
            </a:r>
          </a:p>
          <a:p>
            <a:endParaRPr lang="en-US" dirty="0"/>
          </a:p>
        </p:txBody>
      </p:sp>
    </p:spTree>
    <p:extLst>
      <p:ext uri="{BB962C8B-B14F-4D97-AF65-F5344CB8AC3E}">
        <p14:creationId xmlns:p14="http://schemas.microsoft.com/office/powerpoint/2010/main" val="2607755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Attack Trees</a:t>
            </a:r>
            <a:endParaRPr lang="en-US" dirty="0"/>
          </a:p>
        </p:txBody>
      </p:sp>
      <p:sp>
        <p:nvSpPr>
          <p:cNvPr id="3" name="Text Placeholder 2"/>
          <p:cNvSpPr>
            <a:spLocks noGrp="1"/>
          </p:cNvSpPr>
          <p:nvPr>
            <p:ph type="body" idx="1"/>
          </p:nvPr>
        </p:nvSpPr>
        <p:spPr>
          <a:xfrm>
            <a:off x="939525" y="1476375"/>
            <a:ext cx="6597132" cy="3048000"/>
          </a:xfrm>
        </p:spPr>
        <p:txBody>
          <a:bodyPr/>
          <a:lstStyle/>
          <a:p>
            <a:r>
              <a:rPr lang="en-US" dirty="0"/>
              <a:t>An attack tree is a branching, hierarchical data structure that represents a set </a:t>
            </a:r>
            <a:r>
              <a:rPr lang="en-US" dirty="0" smtClean="0"/>
              <a:t>of potential </a:t>
            </a:r>
            <a:r>
              <a:rPr lang="en-US" dirty="0"/>
              <a:t>techniques for exploiting security </a:t>
            </a:r>
            <a:r>
              <a:rPr lang="en-US" dirty="0" smtClean="0"/>
              <a:t>vulnerabilities</a:t>
            </a:r>
          </a:p>
          <a:p>
            <a:endParaRPr lang="en-US" dirty="0" smtClean="0"/>
          </a:p>
          <a:p>
            <a:r>
              <a:rPr lang="en-US" dirty="0"/>
              <a:t>The security incident that is the goal of the attack is represented as </a:t>
            </a:r>
            <a:r>
              <a:rPr lang="en-US" dirty="0" smtClean="0"/>
              <a:t>the root </a:t>
            </a:r>
            <a:r>
              <a:rPr lang="en-US" dirty="0"/>
              <a:t>node of the tree, and the ways by which an attacker could reach that goal </a:t>
            </a:r>
            <a:r>
              <a:rPr lang="en-US" dirty="0" smtClean="0"/>
              <a:t>are iteratively </a:t>
            </a:r>
            <a:r>
              <a:rPr lang="en-US" dirty="0"/>
              <a:t>and incrementally represented as branches and </a:t>
            </a:r>
            <a:r>
              <a:rPr lang="en-US" dirty="0" smtClean="0"/>
              <a:t>sub-nodes </a:t>
            </a:r>
            <a:r>
              <a:rPr lang="en-US" dirty="0"/>
              <a:t>of the tree</a:t>
            </a:r>
            <a:r>
              <a:rPr lang="en-US" dirty="0" smtClean="0"/>
              <a:t>.</a:t>
            </a:r>
          </a:p>
          <a:p>
            <a:endParaRPr lang="en-US" dirty="0" smtClean="0"/>
          </a:p>
          <a:p>
            <a:r>
              <a:rPr lang="en-US" dirty="0" smtClean="0"/>
              <a:t>Each </a:t>
            </a:r>
            <a:r>
              <a:rPr lang="en-US" dirty="0" err="1" smtClean="0"/>
              <a:t>subnode</a:t>
            </a:r>
            <a:r>
              <a:rPr lang="en-US" dirty="0" smtClean="0"/>
              <a:t> </a:t>
            </a:r>
            <a:r>
              <a:rPr lang="en-US" dirty="0"/>
              <a:t>defines a </a:t>
            </a:r>
            <a:r>
              <a:rPr lang="en-US" dirty="0" err="1"/>
              <a:t>subgoal</a:t>
            </a:r>
            <a:r>
              <a:rPr lang="en-US" dirty="0"/>
              <a:t>, and each </a:t>
            </a:r>
            <a:r>
              <a:rPr lang="en-US" dirty="0" err="1"/>
              <a:t>subgoal</a:t>
            </a:r>
            <a:r>
              <a:rPr lang="en-US" dirty="0"/>
              <a:t> may have its own set of further </a:t>
            </a:r>
            <a:r>
              <a:rPr lang="en-US" dirty="0" err="1" smtClean="0"/>
              <a:t>subgoals</a:t>
            </a:r>
            <a:r>
              <a:rPr lang="en-US" dirty="0" smtClean="0"/>
              <a:t>, and </a:t>
            </a:r>
            <a:r>
              <a:rPr lang="en-US" dirty="0"/>
              <a:t>so on</a:t>
            </a:r>
            <a:r>
              <a:rPr lang="en-US" dirty="0" smtClean="0"/>
              <a:t>.</a:t>
            </a:r>
            <a:endParaRPr lang="en-US" dirty="0"/>
          </a:p>
        </p:txBody>
      </p:sp>
    </p:spTree>
    <p:extLst>
      <p:ext uri="{BB962C8B-B14F-4D97-AF65-F5344CB8AC3E}">
        <p14:creationId xmlns:p14="http://schemas.microsoft.com/office/powerpoint/2010/main" val="406777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OUTLINE </a:t>
            </a:r>
            <a:endParaRPr lang="en-US" dirty="0"/>
          </a:p>
        </p:txBody>
      </p:sp>
      <p:sp>
        <p:nvSpPr>
          <p:cNvPr id="3" name="Text Placeholder 2"/>
          <p:cNvSpPr>
            <a:spLocks noGrp="1"/>
          </p:cNvSpPr>
          <p:nvPr>
            <p:ph type="body" idx="1"/>
          </p:nvPr>
        </p:nvSpPr>
        <p:spPr/>
        <p:txBody>
          <a:bodyPr/>
          <a:lstStyle/>
          <a:p>
            <a:r>
              <a:rPr lang="en-US" sz="1200" dirty="0"/>
              <a:t>Information Security </a:t>
            </a:r>
            <a:r>
              <a:rPr lang="en-US" sz="1200" dirty="0" smtClean="0"/>
              <a:t>Foundations</a:t>
            </a:r>
            <a:r>
              <a:rPr lang="en-US" sz="1200" dirty="0"/>
              <a:t>: </a:t>
            </a:r>
            <a:r>
              <a:rPr lang="en-US" sz="1200" dirty="0" smtClean="0"/>
              <a:t>Concepts</a:t>
            </a:r>
          </a:p>
          <a:p>
            <a:r>
              <a:rPr lang="en-US" sz="1200" dirty="0" smtClean="0"/>
              <a:t>Cryptographic Tools</a:t>
            </a:r>
          </a:p>
          <a:p>
            <a:r>
              <a:rPr lang="en-US" sz="1200" dirty="0"/>
              <a:t>User </a:t>
            </a:r>
            <a:r>
              <a:rPr lang="en-US" sz="1200" dirty="0" smtClean="0"/>
              <a:t>Authentication</a:t>
            </a:r>
          </a:p>
          <a:p>
            <a:r>
              <a:rPr lang="en-US" sz="1200" dirty="0"/>
              <a:t>Access </a:t>
            </a:r>
            <a:r>
              <a:rPr lang="en-US" sz="1200" dirty="0" smtClean="0"/>
              <a:t>Control</a:t>
            </a:r>
          </a:p>
          <a:p>
            <a:r>
              <a:rPr lang="en-US" sz="1200" dirty="0"/>
              <a:t>IT Security </a:t>
            </a:r>
            <a:r>
              <a:rPr lang="en-US" sz="1200" dirty="0" smtClean="0"/>
              <a:t>Management</a:t>
            </a:r>
          </a:p>
          <a:p>
            <a:r>
              <a:rPr lang="en-US" sz="1200" dirty="0" smtClean="0"/>
              <a:t>Risk Assessment</a:t>
            </a:r>
          </a:p>
          <a:p>
            <a:r>
              <a:rPr lang="en-US" sz="1200" dirty="0"/>
              <a:t>Legal and Ethical Aspects:</a:t>
            </a:r>
            <a:endParaRPr lang="en-US" sz="1200" dirty="0" smtClean="0"/>
          </a:p>
          <a:p>
            <a:r>
              <a:rPr lang="en-US" sz="1200" dirty="0" smtClean="0"/>
              <a:t>Introduction to:</a:t>
            </a:r>
          </a:p>
          <a:p>
            <a:pPr marL="914400" indent="-228600"/>
            <a:r>
              <a:rPr lang="en-US" sz="1200" dirty="0" smtClean="0"/>
              <a:t>Database Security</a:t>
            </a:r>
            <a:endParaRPr lang="en-US" sz="1200" dirty="0"/>
          </a:p>
          <a:p>
            <a:pPr marL="914400" indent="-228600"/>
            <a:r>
              <a:rPr lang="en-US" sz="1200" dirty="0"/>
              <a:t>Malicious </a:t>
            </a:r>
            <a:r>
              <a:rPr lang="en-US" sz="1200" dirty="0" smtClean="0"/>
              <a:t>Software</a:t>
            </a:r>
          </a:p>
          <a:p>
            <a:pPr marL="914400" indent="-228600"/>
            <a:r>
              <a:rPr lang="en-US" sz="1200" dirty="0"/>
              <a:t>Cloud </a:t>
            </a:r>
            <a:r>
              <a:rPr lang="en-US" sz="1200" dirty="0" smtClean="0"/>
              <a:t>Security</a:t>
            </a:r>
          </a:p>
          <a:p>
            <a:pPr marL="914400" indent="-228600"/>
            <a:r>
              <a:rPr lang="en-US" sz="1200" dirty="0"/>
              <a:t>Intrusion </a:t>
            </a:r>
            <a:r>
              <a:rPr lang="en-US" sz="1200" dirty="0" smtClean="0"/>
              <a:t>Detection</a:t>
            </a:r>
          </a:p>
          <a:p>
            <a:pPr marL="914400" indent="-228600"/>
            <a:r>
              <a:rPr lang="en-US" sz="1200" dirty="0" smtClean="0"/>
              <a:t>Firewalls</a:t>
            </a:r>
          </a:p>
          <a:p>
            <a:pPr marL="914400" indent="-228600"/>
            <a:r>
              <a:rPr lang="en-US" sz="1200" dirty="0"/>
              <a:t>Software </a:t>
            </a:r>
            <a:r>
              <a:rPr lang="en-US" sz="1200" dirty="0" smtClean="0"/>
              <a:t>Security</a:t>
            </a:r>
          </a:p>
        </p:txBody>
      </p:sp>
    </p:spTree>
    <p:extLst>
      <p:ext uri="{BB962C8B-B14F-4D97-AF65-F5344CB8AC3E}">
        <p14:creationId xmlns:p14="http://schemas.microsoft.com/office/powerpoint/2010/main" val="50351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rotWithShape="1">
          <a:blip r:embed="rId3"/>
          <a:srcRect l="24844" t="19861" r="8360" b="13055"/>
          <a:stretch/>
        </p:blipFill>
        <p:spPr>
          <a:xfrm>
            <a:off x="0" y="-14288"/>
            <a:ext cx="9144000" cy="5157788"/>
          </a:xfrm>
          <a:prstGeom prst="rect">
            <a:avLst/>
          </a:prstGeom>
        </p:spPr>
      </p:pic>
      <p:pic>
        <p:nvPicPr>
          <p:cNvPr id="4" name="Picture 3"/>
          <p:cNvPicPr>
            <a:picLocks noChangeAspect="1"/>
          </p:cNvPicPr>
          <p:nvPr/>
        </p:nvPicPr>
        <p:blipFill>
          <a:blip r:embed="rId4"/>
          <a:stretch>
            <a:fillRect/>
          </a:stretch>
        </p:blipFill>
        <p:spPr>
          <a:xfrm>
            <a:off x="2357438" y="1282264"/>
            <a:ext cx="4321968" cy="2732524"/>
          </a:xfrm>
          <a:prstGeom prst="rect">
            <a:avLst/>
          </a:prstGeom>
        </p:spPr>
      </p:pic>
    </p:spTree>
    <p:extLst>
      <p:ext uri="{BB962C8B-B14F-4D97-AF65-F5344CB8AC3E}">
        <p14:creationId xmlns:p14="http://schemas.microsoft.com/office/powerpoint/2010/main" val="152448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4469" y="969431"/>
            <a:ext cx="2926500" cy="732900"/>
          </a:xfrm>
        </p:spPr>
        <p:txBody>
          <a:bodyPr/>
          <a:lstStyle/>
          <a:p>
            <a:r>
              <a:rPr lang="en-US" dirty="0" smtClean="0"/>
              <a:t>Textbook</a:t>
            </a:r>
            <a:endParaRPr lang="en-US" dirty="0"/>
          </a:p>
        </p:txBody>
      </p:sp>
      <p:pic>
        <p:nvPicPr>
          <p:cNvPr id="4" name="Picture 3"/>
          <p:cNvPicPr>
            <a:picLocks noChangeAspect="1"/>
          </p:cNvPicPr>
          <p:nvPr/>
        </p:nvPicPr>
        <p:blipFill rotWithShape="1">
          <a:blip r:embed="rId2"/>
          <a:srcRect l="22154" t="8591" r="1065" b="7447"/>
          <a:stretch/>
        </p:blipFill>
        <p:spPr>
          <a:xfrm>
            <a:off x="544538" y="2094271"/>
            <a:ext cx="8126361" cy="914400"/>
          </a:xfrm>
          <a:prstGeom prst="rect">
            <a:avLst/>
          </a:prstGeom>
        </p:spPr>
      </p:pic>
    </p:spTree>
    <p:extLst>
      <p:ext uri="{BB962C8B-B14F-4D97-AF65-F5344CB8AC3E}">
        <p14:creationId xmlns:p14="http://schemas.microsoft.com/office/powerpoint/2010/main" val="351581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252" y="288009"/>
            <a:ext cx="5460064" cy="732900"/>
          </a:xfrm>
        </p:spPr>
        <p:txBody>
          <a:bodyPr/>
          <a:lstStyle/>
          <a:p>
            <a:r>
              <a:rPr lang="en-US" b="1" dirty="0"/>
              <a:t>A Definition of Computer Security</a:t>
            </a:r>
            <a:endParaRPr lang="en-US" dirty="0"/>
          </a:p>
        </p:txBody>
      </p:sp>
      <p:sp>
        <p:nvSpPr>
          <p:cNvPr id="3" name="Rectangle 2"/>
          <p:cNvSpPr/>
          <p:nvPr/>
        </p:nvSpPr>
        <p:spPr>
          <a:xfrm>
            <a:off x="1681315" y="1458924"/>
            <a:ext cx="6526161" cy="1169551"/>
          </a:xfrm>
          <a:prstGeom prst="rect">
            <a:avLst/>
          </a:prstGeom>
        </p:spPr>
        <p:txBody>
          <a:bodyPr wrap="square">
            <a:spAutoFit/>
          </a:bodyPr>
          <a:lstStyle/>
          <a:p>
            <a:pPr marL="285750" indent="-285750">
              <a:buFont typeface="Arial" panose="020B0604020202020204" pitchFamily="34" charset="0"/>
              <a:buChar char="•"/>
            </a:pPr>
            <a:r>
              <a:rPr lang="en-US" dirty="0">
                <a:latin typeface="TimesTenLTStd-Roman"/>
              </a:rPr>
              <a:t>Measures and controls that ensure </a:t>
            </a:r>
            <a:endParaRPr lang="en-US" dirty="0" smtClean="0">
              <a:latin typeface="TimesTenLTStd-Roman"/>
            </a:endParaRPr>
          </a:p>
          <a:p>
            <a:r>
              <a:rPr lang="en-US" dirty="0">
                <a:latin typeface="TimesTenLTStd-Roman"/>
              </a:rPr>
              <a:t>	</a:t>
            </a:r>
            <a:r>
              <a:rPr lang="en-US" dirty="0" smtClean="0">
                <a:latin typeface="TimesTenLTStd-Roman"/>
              </a:rPr>
              <a:t>confidentiality</a:t>
            </a:r>
            <a:r>
              <a:rPr lang="en-US" dirty="0">
                <a:latin typeface="TimesTenLTStd-Roman"/>
              </a:rPr>
              <a:t>, </a:t>
            </a:r>
            <a:endParaRPr lang="en-US" dirty="0" smtClean="0">
              <a:latin typeface="TimesTenLTStd-Roman"/>
            </a:endParaRPr>
          </a:p>
          <a:p>
            <a:r>
              <a:rPr lang="en-US" dirty="0">
                <a:latin typeface="TimesTenLTStd-Roman"/>
              </a:rPr>
              <a:t>	</a:t>
            </a:r>
            <a:r>
              <a:rPr lang="en-US" dirty="0" smtClean="0">
                <a:latin typeface="TimesTenLTStd-Roman"/>
              </a:rPr>
              <a:t>integrity, and </a:t>
            </a:r>
          </a:p>
          <a:p>
            <a:r>
              <a:rPr lang="en-US" dirty="0">
                <a:latin typeface="TimesTenLTStd-Roman"/>
              </a:rPr>
              <a:t>	</a:t>
            </a:r>
            <a:r>
              <a:rPr lang="en-US" dirty="0" smtClean="0">
                <a:latin typeface="TimesTenLTStd-Roman"/>
              </a:rPr>
              <a:t>availability </a:t>
            </a:r>
          </a:p>
          <a:p>
            <a:r>
              <a:rPr lang="en-US" dirty="0">
                <a:latin typeface="TimesTenLTStd-Roman"/>
              </a:rPr>
              <a:t>o</a:t>
            </a:r>
            <a:r>
              <a:rPr lang="en-US" dirty="0" smtClean="0">
                <a:latin typeface="TimesTenLTStd-Roman"/>
              </a:rPr>
              <a:t>f </a:t>
            </a:r>
            <a:r>
              <a:rPr lang="en-US" dirty="0">
                <a:latin typeface="TimesTenLTStd-Roman"/>
              </a:rPr>
              <a:t>information system </a:t>
            </a:r>
            <a:r>
              <a:rPr lang="en-US" dirty="0" smtClean="0">
                <a:latin typeface="TimesTenLTStd-Roman"/>
              </a:rPr>
              <a:t>assets.</a:t>
            </a:r>
            <a:endParaRPr lang="en-US" dirty="0"/>
          </a:p>
        </p:txBody>
      </p:sp>
      <p:sp>
        <p:nvSpPr>
          <p:cNvPr id="4" name="Rectangle 3"/>
          <p:cNvSpPr/>
          <p:nvPr/>
        </p:nvSpPr>
        <p:spPr>
          <a:xfrm>
            <a:off x="1681315" y="3006206"/>
            <a:ext cx="5906730" cy="1169551"/>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TenLTStd-Roman"/>
              </a:rPr>
              <a:t>Assets including:</a:t>
            </a:r>
          </a:p>
          <a:p>
            <a:r>
              <a:rPr lang="en-US" dirty="0" smtClean="0">
                <a:latin typeface="TimesTenLTStd-Roman"/>
              </a:rPr>
              <a:t> 	hardware</a:t>
            </a:r>
            <a:r>
              <a:rPr lang="en-US" dirty="0">
                <a:latin typeface="TimesTenLTStd-Roman"/>
              </a:rPr>
              <a:t>, </a:t>
            </a:r>
            <a:endParaRPr lang="en-US" dirty="0" smtClean="0">
              <a:latin typeface="TimesTenLTStd-Roman"/>
            </a:endParaRPr>
          </a:p>
          <a:p>
            <a:r>
              <a:rPr lang="en-US" dirty="0">
                <a:latin typeface="TimesTenLTStd-Roman"/>
              </a:rPr>
              <a:t>	</a:t>
            </a:r>
            <a:r>
              <a:rPr lang="en-US" dirty="0" smtClean="0">
                <a:latin typeface="TimesTenLTStd-Roman"/>
              </a:rPr>
              <a:t>software</a:t>
            </a:r>
            <a:r>
              <a:rPr lang="en-US" dirty="0">
                <a:latin typeface="TimesTenLTStd-Roman"/>
              </a:rPr>
              <a:t>, </a:t>
            </a:r>
            <a:endParaRPr lang="en-US" dirty="0" smtClean="0">
              <a:latin typeface="TimesTenLTStd-Roman"/>
            </a:endParaRPr>
          </a:p>
          <a:p>
            <a:r>
              <a:rPr lang="en-US" dirty="0">
                <a:latin typeface="TimesTenLTStd-Roman"/>
              </a:rPr>
              <a:t>	</a:t>
            </a:r>
            <a:r>
              <a:rPr lang="en-US" dirty="0" smtClean="0">
                <a:latin typeface="TimesTenLTStd-Roman"/>
              </a:rPr>
              <a:t>firmware, and</a:t>
            </a:r>
            <a:endParaRPr lang="en-US" dirty="0">
              <a:latin typeface="TimesTenLTStd-Roman"/>
            </a:endParaRPr>
          </a:p>
          <a:p>
            <a:r>
              <a:rPr lang="en-US" dirty="0" smtClean="0">
                <a:latin typeface="TimesTenLTStd-Roman"/>
              </a:rPr>
              <a:t>	information (being </a:t>
            </a:r>
            <a:r>
              <a:rPr lang="en-US" dirty="0">
                <a:latin typeface="TimesTenLTStd-Roman"/>
              </a:rPr>
              <a:t>processed, stored, and </a:t>
            </a:r>
            <a:r>
              <a:rPr lang="en-US" dirty="0" smtClean="0">
                <a:latin typeface="TimesTenLTStd-Roman"/>
              </a:rPr>
              <a:t>communicated).</a:t>
            </a:r>
            <a:endParaRPr lang="en-US" dirty="0"/>
          </a:p>
        </p:txBody>
      </p:sp>
    </p:spTree>
    <p:extLst>
      <p:ext uri="{BB962C8B-B14F-4D97-AF65-F5344CB8AC3E}">
        <p14:creationId xmlns:p14="http://schemas.microsoft.com/office/powerpoint/2010/main" val="260190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5811" y="269344"/>
            <a:ext cx="3963563" cy="732900"/>
          </a:xfrm>
        </p:spPr>
        <p:txBody>
          <a:bodyPr/>
          <a:lstStyle/>
          <a:p>
            <a:r>
              <a:rPr lang="en-US" dirty="0" smtClean="0"/>
              <a:t>Information Security</a:t>
            </a:r>
            <a:endParaRPr lang="en-US" dirty="0"/>
          </a:p>
        </p:txBody>
      </p:sp>
      <p:sp>
        <p:nvSpPr>
          <p:cNvPr id="3" name="Rectangle 2"/>
          <p:cNvSpPr/>
          <p:nvPr/>
        </p:nvSpPr>
        <p:spPr>
          <a:xfrm>
            <a:off x="192881" y="1002244"/>
            <a:ext cx="8951119" cy="738664"/>
          </a:xfrm>
          <a:prstGeom prst="rect">
            <a:avLst/>
          </a:prstGeom>
        </p:spPr>
        <p:txBody>
          <a:bodyPr wrap="square">
            <a:spAutoFit/>
          </a:bodyPr>
          <a:lstStyle/>
          <a:p>
            <a:r>
              <a:rPr lang="en-US" dirty="0" smtClean="0">
                <a:solidFill>
                  <a:srgbClr val="2A2A2A"/>
                </a:solidFill>
                <a:latin typeface="myriad-pro"/>
              </a:rPr>
              <a:t>“</a:t>
            </a:r>
            <a:r>
              <a:rPr lang="en-US" dirty="0">
                <a:solidFill>
                  <a:srgbClr val="2A2A2A"/>
                </a:solidFill>
                <a:latin typeface="myriad-pro"/>
              </a:rPr>
              <a:t>the processes and methodologies which are designed and implemented to protect print, electronic, or any other form of confidential, private and sensitive information or data from unauthorized access, use, misuse, disclosure, destruction, modification, or disruption</a:t>
            </a:r>
            <a:r>
              <a:rPr lang="en-US" dirty="0" smtClean="0">
                <a:solidFill>
                  <a:srgbClr val="2A2A2A"/>
                </a:solidFill>
                <a:latin typeface="myriad-pro"/>
              </a:rPr>
              <a:t>.”</a:t>
            </a:r>
            <a:endParaRPr lang="en-US" dirty="0"/>
          </a:p>
        </p:txBody>
      </p:sp>
      <p:sp>
        <p:nvSpPr>
          <p:cNvPr id="4" name="Title 1"/>
          <p:cNvSpPr txBox="1">
            <a:spLocks/>
          </p:cNvSpPr>
          <p:nvPr/>
        </p:nvSpPr>
        <p:spPr>
          <a:xfrm>
            <a:off x="2686658" y="3006981"/>
            <a:ext cx="3963563"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a:buNone/>
              <a:defRPr sz="2400" b="0" i="0" u="none" strike="noStrike" cap="none">
                <a:solidFill>
                  <a:srgbClr val="000000"/>
                </a:solidFill>
                <a:latin typeface="Permanent Marker"/>
                <a:ea typeface="Permanent Marker"/>
                <a:cs typeface="Permanent Marker"/>
                <a:sym typeface="Permanent Marker"/>
              </a:defRPr>
            </a:lvl1pPr>
            <a:lvl2pPr marR="0" lvl="1"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9pPr>
          </a:lstStyle>
          <a:p>
            <a:r>
              <a:rPr lang="en-US" b="1" dirty="0"/>
              <a:t>Network security</a:t>
            </a:r>
            <a:endParaRPr lang="en-US" dirty="0"/>
          </a:p>
        </p:txBody>
      </p:sp>
      <p:sp>
        <p:nvSpPr>
          <p:cNvPr id="5" name="Rectangle 4"/>
          <p:cNvSpPr/>
          <p:nvPr/>
        </p:nvSpPr>
        <p:spPr>
          <a:xfrm>
            <a:off x="378617" y="3654156"/>
            <a:ext cx="8579644" cy="954107"/>
          </a:xfrm>
          <a:prstGeom prst="rect">
            <a:avLst/>
          </a:prstGeom>
        </p:spPr>
        <p:txBody>
          <a:bodyPr wrap="square">
            <a:spAutoFit/>
          </a:bodyPr>
          <a:lstStyle/>
          <a:p>
            <a:r>
              <a:rPr lang="en-US" dirty="0">
                <a:solidFill>
                  <a:srgbClr val="2A2A2A"/>
                </a:solidFill>
                <a:latin typeface="myriad-pro"/>
              </a:rPr>
              <a:t>“the process of taking physical and software preventative measures to protect the underlying networking infrastructure from unauthorized access, misuse, malfunction, modification, destruction, or improper disclosure, thereby creating a secure platform for computers, users and programs to perform their permitted critical functions within a secure environment.”</a:t>
            </a:r>
            <a:endParaRPr lang="en-US" dirty="0"/>
          </a:p>
        </p:txBody>
      </p:sp>
      <p:sp>
        <p:nvSpPr>
          <p:cNvPr id="8" name="Title 1"/>
          <p:cNvSpPr txBox="1">
            <a:spLocks/>
          </p:cNvSpPr>
          <p:nvPr/>
        </p:nvSpPr>
        <p:spPr>
          <a:xfrm>
            <a:off x="2542621" y="1740908"/>
            <a:ext cx="3963563"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a:buNone/>
              <a:defRPr sz="2400" b="0" i="0" u="none" strike="noStrike" cap="none">
                <a:solidFill>
                  <a:srgbClr val="000000"/>
                </a:solidFill>
                <a:latin typeface="Permanent Marker"/>
                <a:ea typeface="Permanent Marker"/>
                <a:cs typeface="Permanent Marker"/>
                <a:sym typeface="Permanent Marker"/>
              </a:defRPr>
            </a:lvl1pPr>
            <a:lvl2pPr marR="0" lvl="1"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rgbClr val="000000"/>
              </a:buClr>
              <a:buSzPts val="3000"/>
              <a:buFont typeface="Permanent Marker"/>
              <a:buNone/>
              <a:defRPr sz="3000" b="0" i="0" u="none" strike="noStrike" cap="none">
                <a:solidFill>
                  <a:srgbClr val="000000"/>
                </a:solidFill>
                <a:latin typeface="Permanent Marker"/>
                <a:ea typeface="Permanent Marker"/>
                <a:cs typeface="Permanent Marker"/>
                <a:sym typeface="Permanent Marker"/>
              </a:defRPr>
            </a:lvl9pPr>
          </a:lstStyle>
          <a:p>
            <a:r>
              <a:rPr lang="en-US" b="1" dirty="0"/>
              <a:t>Cybersecurity</a:t>
            </a:r>
            <a:endParaRPr lang="en-US" dirty="0"/>
          </a:p>
        </p:txBody>
      </p:sp>
      <p:sp>
        <p:nvSpPr>
          <p:cNvPr id="9" name="Rectangle 8"/>
          <p:cNvSpPr/>
          <p:nvPr/>
        </p:nvSpPr>
        <p:spPr>
          <a:xfrm>
            <a:off x="234581" y="2375425"/>
            <a:ext cx="8579644" cy="523220"/>
          </a:xfrm>
          <a:prstGeom prst="rect">
            <a:avLst/>
          </a:prstGeom>
        </p:spPr>
        <p:txBody>
          <a:bodyPr wrap="square">
            <a:spAutoFit/>
          </a:bodyPr>
          <a:lstStyle/>
          <a:p>
            <a:r>
              <a:rPr lang="en-US" dirty="0">
                <a:solidFill>
                  <a:srgbClr val="2A2A2A"/>
                </a:solidFill>
                <a:latin typeface="myriad-pro"/>
              </a:rPr>
              <a:t>“the practice of protecting systems, networks and programs from digital </a:t>
            </a:r>
            <a:r>
              <a:rPr lang="en-US" dirty="0" smtClean="0">
                <a:solidFill>
                  <a:srgbClr val="2A2A2A"/>
                </a:solidFill>
                <a:latin typeface="myriad-pro"/>
              </a:rPr>
              <a:t>attacks on internet or </a:t>
            </a:r>
            <a:r>
              <a:rPr lang="en-US" dirty="0"/>
              <a:t>internet-connected systems</a:t>
            </a:r>
            <a:r>
              <a:rPr lang="en-US" dirty="0" smtClean="0">
                <a:solidFill>
                  <a:srgbClr val="2A2A2A"/>
                </a:solidFill>
                <a:latin typeface="myriad-pro"/>
              </a:rPr>
              <a:t>”</a:t>
            </a:r>
            <a:endParaRPr lang="en-US" dirty="0"/>
          </a:p>
        </p:txBody>
      </p:sp>
    </p:spTree>
    <p:extLst>
      <p:ext uri="{BB962C8B-B14F-4D97-AF65-F5344CB8AC3E}">
        <p14:creationId xmlns:p14="http://schemas.microsoft.com/office/powerpoint/2010/main" val="147707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rotWithShape="1">
          <a:blip r:embed="rId3"/>
          <a:srcRect l="24844" t="19861" r="8360" b="13055"/>
          <a:stretch/>
        </p:blipFill>
        <p:spPr>
          <a:xfrm>
            <a:off x="0" y="-14288"/>
            <a:ext cx="9144000" cy="5157788"/>
          </a:xfrm>
          <a:prstGeom prst="rect">
            <a:avLst/>
          </a:prstGeom>
        </p:spPr>
      </p:pic>
      <p:pic>
        <p:nvPicPr>
          <p:cNvPr id="5" name="Picture 2" descr="Cybersecurity vs Network Security vs Information Security ..."/>
          <p:cNvPicPr>
            <a:picLocks noChangeAspect="1" noChangeArrowheads="1"/>
          </p:cNvPicPr>
          <p:nvPr/>
        </p:nvPicPr>
        <p:blipFill rotWithShape="1">
          <a:blip r:embed="rId4">
            <a:extLst>
              <a:ext uri="{28A0092B-C50C-407E-A947-70E740481C1C}">
                <a14:useLocalDpi xmlns:a14="http://schemas.microsoft.com/office/drawing/2010/main" val="0"/>
              </a:ext>
            </a:extLst>
          </a:blip>
          <a:srcRect l="8555" t="8823" r="9194" b="9425"/>
          <a:stretch/>
        </p:blipFill>
        <p:spPr bwMode="auto">
          <a:xfrm>
            <a:off x="3280057" y="1353740"/>
            <a:ext cx="2583886" cy="256817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052325"/>
      </p:ext>
    </p:extLst>
  </p:cSld>
  <p:clrMapOvr>
    <a:masterClrMapping/>
  </p:clrMapOvr>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1677</TotalTime>
  <Words>1325</Words>
  <Application>Microsoft Office PowerPoint</Application>
  <PresentationFormat>On-screen Show (16:9)</PresentationFormat>
  <Paragraphs>207</Paragraphs>
  <Slides>35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Permanent Marker</vt:lpstr>
      <vt:lpstr>TimesTenLTStd-Bold</vt:lpstr>
      <vt:lpstr>Comfortaa Light</vt:lpstr>
      <vt:lpstr>Comfortaa</vt:lpstr>
      <vt:lpstr>myriad-pro</vt:lpstr>
      <vt:lpstr>Arial</vt:lpstr>
      <vt:lpstr>TimesTenLTStd-Roman</vt:lpstr>
      <vt:lpstr>SKETCH LESSON</vt:lpstr>
      <vt:lpstr>CS 3002  Information Security</vt:lpstr>
      <vt:lpstr>CONTENTS OF THIS Week</vt:lpstr>
      <vt:lpstr>ACKNOWLEDGMENT</vt:lpstr>
      <vt:lpstr>OUTLINE </vt:lpstr>
      <vt:lpstr>PowerPoint Presentation</vt:lpstr>
      <vt:lpstr>Textbook</vt:lpstr>
      <vt:lpstr>A Definition of Computer Security</vt:lpstr>
      <vt:lpstr>Information Security</vt:lpstr>
      <vt:lpstr>PowerPoint Presentation</vt:lpstr>
      <vt:lpstr>PowerPoint Presentation</vt:lpstr>
      <vt:lpstr>Why to perform  IS ?</vt:lpstr>
      <vt:lpstr>CIA triad</vt:lpstr>
      <vt:lpstr>Confidentiality</vt:lpstr>
      <vt:lpstr>some in the security field feel that additional concepts are needed</vt:lpstr>
      <vt:lpstr>PowerPoint Presentation</vt:lpstr>
      <vt:lpstr>Class 2 Week 1 Treats &amp; Attacks</vt:lpstr>
      <vt:lpstr>A Model for Computer Security</vt:lpstr>
      <vt:lpstr>Threat</vt:lpstr>
      <vt:lpstr>Types of Attacks</vt:lpstr>
      <vt:lpstr>PowerPoint Presentation</vt:lpstr>
      <vt:lpstr>PowerPoint Presentation</vt:lpstr>
      <vt:lpstr>PowerPoint Presentation</vt:lpstr>
      <vt:lpstr>PowerPoint Presentation</vt:lpstr>
      <vt:lpstr>Class 3 , Week 1</vt:lpstr>
      <vt:lpstr>Software Scope</vt:lpstr>
      <vt:lpstr>SECURITY FUNCTIONAL REQUIREMENTS</vt:lpstr>
      <vt:lpstr>FIPS 200</vt:lpstr>
      <vt:lpstr>FIPS 200</vt:lpstr>
      <vt:lpstr>FUNDAMENTAL SECURITY DESIGN PRINCIPLES</vt:lpstr>
      <vt:lpstr>COMPUTER SECURITY STRATEGY</vt:lpstr>
      <vt:lpstr>Security Implementation</vt:lpstr>
      <vt:lpstr>ATTACK SURFACES AND ATTACK TREES</vt:lpstr>
      <vt:lpstr>Attack Surfaces</vt:lpstr>
      <vt:lpstr>Some Examples</vt:lpstr>
      <vt:lpstr>Attack Trees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3002  Information Security</dc:title>
  <dc:creator>Administrator</dc:creator>
  <cp:lastModifiedBy>Administrator</cp:lastModifiedBy>
  <cp:revision>20</cp:revision>
  <dcterms:modified xsi:type="dcterms:W3CDTF">2023-08-25T05:06:22Z</dcterms:modified>
</cp:coreProperties>
</file>