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.jpeg" ContentType="image/jpeg"/>
  <Override PartName="/ppt/notesSlides/notesSlide20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P529 of Stalling for details of TTL</a:t>
            </a:r>
          </a:p>
          <a:p>
            <a: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RFC 3032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Shape 3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1" name="Shape 3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6" name="Shape 3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1" name="Shape 4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7" name="Shape 4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P529 of Stalling for details of TTL</a:t>
            </a:r>
          </a:p>
          <a:p>
            <a: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RFC 3032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3" name="Shape 4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457200"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In IP, FEC is destination network</a:t>
            </a:r>
          </a:p>
          <a:p>
            <a:pPr>
              <a:spcBef>
                <a:spcPts val="4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1" name="Shape 3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1" name="Shape 3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0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Once a packet is assigned to a FEC, no further header analysis is done by subsequent routers; all forwarding is driven by the labels.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2209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35200" indent="-40640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9700262" y="6248400"/>
            <a:ext cx="281939" cy="287085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rcRect l="971" t="3974" r="3957" b="556"/>
          <a:stretch>
            <a:fillRect/>
          </a:stretch>
        </p:blipFill>
        <p:spPr>
          <a:xfrm>
            <a:off x="-1" y="-1"/>
            <a:ext cx="12192002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/>
          <p:nvPr>
            <p:ph type="title"/>
          </p:nvPr>
        </p:nvSpPr>
        <p:spPr>
          <a:xfrm>
            <a:off x="1104899" y="3715199"/>
            <a:ext cx="10001253" cy="554851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b="1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104900" y="4289399"/>
            <a:ext cx="10001251" cy="3618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228600" indent="228600"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228600" indent="685800"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228600" indent="1143000"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228600" indent="1600200"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Google Shape;15;p2" descr="Google Shape;15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" y="525797"/>
            <a:ext cx="4027200" cy="80725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Google Shape;16;p2"/>
          <p:cNvSpPr txBox="1"/>
          <p:nvPr>
            <p:ph type="body" sz="quarter" idx="13"/>
          </p:nvPr>
        </p:nvSpPr>
        <p:spPr>
          <a:xfrm>
            <a:off x="1104900" y="5481749"/>
            <a:ext cx="6239102" cy="979375"/>
          </a:xfrm>
          <a:prstGeom prst="rect">
            <a:avLst/>
          </a:prstGeom>
        </p:spPr>
        <p:txBody>
          <a:bodyPr lIns="91424" tIns="91424" rIns="91424" bIns="91424"/>
          <a:lstStyle/>
          <a:p>
            <a:pPr indent="0">
              <a:spcBef>
                <a:spcPts val="0"/>
              </a:spcBef>
              <a:buSzTx/>
              <a:buFontTx/>
              <a:buNone/>
              <a:defRPr b="1" sz="1400">
                <a:solidFill>
                  <a:srgbClr val="FFFFFF"/>
                </a:solidFill>
              </a:defRPr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1104899" y="359999"/>
            <a:ext cx="10001253" cy="561602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b="1" sz="2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1104900" y="1881074"/>
            <a:ext cx="10001251" cy="4040189"/>
          </a:xfrm>
          <a:prstGeom prst="rect">
            <a:avLst/>
          </a:prstGeom>
        </p:spPr>
        <p:txBody>
          <a:bodyPr lIns="91424" tIns="91424" rIns="91424" bIns="91424"/>
          <a:lstStyle>
            <a:lvl1pPr indent="0">
              <a:spcBef>
                <a:spcPts val="1400"/>
              </a:spcBef>
              <a:buSzTx/>
              <a:buFontTx/>
              <a:buNone/>
              <a:defRPr b="1" sz="2000"/>
            </a:lvl1pPr>
            <a:lvl2pPr marL="914400" indent="-355600">
              <a:spcBef>
                <a:spcPts val="1400"/>
              </a:spcBef>
              <a:buSzPts val="2000"/>
              <a:buFontTx/>
              <a:buChar char="–"/>
              <a:defRPr b="1" sz="2000"/>
            </a:lvl2pPr>
            <a:lvl3pPr marL="1371600" indent="-355600">
              <a:spcBef>
                <a:spcPts val="1400"/>
              </a:spcBef>
              <a:buSzPts val="2000"/>
              <a:buFontTx/>
              <a:defRPr b="1" sz="2000"/>
            </a:lvl3pPr>
            <a:lvl4pPr marL="1828800">
              <a:spcBef>
                <a:spcPts val="1400"/>
              </a:spcBef>
              <a:buSzPts val="2000"/>
              <a:buFontTx/>
              <a:buChar char="‒"/>
              <a:defRPr b="1" sz="2000"/>
            </a:lvl4pPr>
            <a:lvl5pPr marL="2286000">
              <a:spcBef>
                <a:spcPts val="1400"/>
              </a:spcBef>
              <a:buSzPts val="2000"/>
              <a:buFontTx/>
              <a:buChar char="»"/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Google Shape;27;p4"/>
          <p:cNvSpPr txBox="1"/>
          <p:nvPr>
            <p:ph type="body" sz="quarter" idx="13"/>
          </p:nvPr>
        </p:nvSpPr>
        <p:spPr>
          <a:xfrm>
            <a:off x="1104900" y="914400"/>
            <a:ext cx="10001251" cy="276226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91440" indent="0" defTabSz="365760">
              <a:spcBef>
                <a:spcPts val="500"/>
              </a:spcBef>
              <a:buSzTx/>
              <a:buFontTx/>
              <a:buNone/>
              <a:defRPr sz="800"/>
            </a:pP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59;p10"/>
          <p:cNvSpPr txBox="1"/>
          <p:nvPr>
            <p:ph type="title"/>
          </p:nvPr>
        </p:nvSpPr>
        <p:spPr>
          <a:xfrm>
            <a:off x="2345523" y="2975999"/>
            <a:ext cx="7500902" cy="554701"/>
          </a:xfrm>
          <a:prstGeom prst="rect">
            <a:avLst/>
          </a:prstGeom>
        </p:spPr>
        <p:txBody>
          <a:bodyPr lIns="0" tIns="0" rIns="0" bIns="0"/>
          <a:lstStyle>
            <a:lvl1pPr defTabSz="713231">
              <a:defRPr sz="2027"/>
            </a:lvl1pPr>
          </a:lstStyle>
          <a:p>
            <a:pPr/>
            <a:r>
              <a:t>Proof Of Concept For Opportunistic Security in MPLS Network</a:t>
            </a:r>
          </a:p>
        </p:txBody>
      </p:sp>
      <p:sp>
        <p:nvSpPr>
          <p:cNvPr id="126" name="Google Shape;60;p10"/>
          <p:cNvSpPr txBox="1"/>
          <p:nvPr>
            <p:ph type="body" sz="quarter" idx="1"/>
          </p:nvPr>
        </p:nvSpPr>
        <p:spPr>
          <a:xfrm>
            <a:off x="2345499" y="3604950"/>
            <a:ext cx="7500902" cy="66360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</a:pPr>
            <a:r>
              <a:t>Dissertation</a:t>
            </a:r>
          </a:p>
          <a:p>
            <a:pPr marL="0" indent="0">
              <a:spcBef>
                <a:spcPts val="0"/>
              </a:spcBef>
            </a:pPr>
            <a:r>
              <a:t>CS7CS5</a:t>
            </a:r>
          </a:p>
        </p:txBody>
      </p:sp>
      <p:sp>
        <p:nvSpPr>
          <p:cNvPr id="127" name="Google Shape;61;p10"/>
          <p:cNvSpPr txBox="1"/>
          <p:nvPr>
            <p:ph type="body" idx="13"/>
          </p:nvPr>
        </p:nvSpPr>
        <p:spPr>
          <a:xfrm>
            <a:off x="2345500" y="4674125"/>
            <a:ext cx="4679401" cy="1854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FontTx/>
              <a:buNone/>
              <a:defRPr b="1" sz="1400">
                <a:solidFill>
                  <a:srgbClr val="FFFFFF"/>
                </a:solidFill>
              </a:defRPr>
            </a:pPr>
            <a:r>
              <a:t>Student:</a:t>
            </a:r>
          </a:p>
          <a:p>
            <a:pPr lvl="1" marL="0" indent="0">
              <a:spcBef>
                <a:spcPts val="0"/>
              </a:spcBef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r>
              <a:t>Salil Ajgaonkar</a:t>
            </a:r>
          </a:p>
          <a:p>
            <a:pPr lvl="1" marL="0" indent="0">
              <a:spcBef>
                <a:spcPts val="0"/>
              </a:spcBef>
              <a:buSzTx/>
              <a:buFontTx/>
              <a:buNone/>
              <a:defRPr sz="1400">
                <a:solidFill>
                  <a:srgbClr val="FFFFFF"/>
                </a:solidFill>
              </a:defRPr>
            </a:pPr>
          </a:p>
          <a:p>
            <a:pPr lvl="1" marL="0" indent="0">
              <a:spcBef>
                <a:spcPts val="0"/>
              </a:spcBef>
              <a:buSzTx/>
              <a:buFontTx/>
              <a:buNone/>
              <a:defRPr b="1" sz="1400">
                <a:solidFill>
                  <a:srgbClr val="FFFFFF"/>
                </a:solidFill>
              </a:defRPr>
            </a:pPr>
            <a:r>
              <a:t>Supervisor:</a:t>
            </a:r>
            <a:endParaRPr b="0"/>
          </a:p>
          <a:p>
            <a:pPr lvl="1" marL="0" indent="0">
              <a:spcBef>
                <a:spcPts val="0"/>
              </a:spcBef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r>
              <a:t>Prof. Stephen Farrell</a:t>
            </a:r>
          </a:p>
          <a:p>
            <a:pPr lvl="2" marL="0" indent="0">
              <a:spcBef>
                <a:spcPts val="500"/>
              </a:spcBef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r>
              <a:t>Date 20/08/2018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MPLS Operation"/>
          <p:cNvSpPr txBox="1"/>
          <p:nvPr>
            <p:ph type="title"/>
          </p:nvPr>
        </p:nvSpPr>
        <p:spPr>
          <a:xfrm>
            <a:off x="2209800" y="762000"/>
            <a:ext cx="7772400" cy="891539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Issues with available Security Tools</a:t>
            </a:r>
          </a:p>
        </p:txBody>
      </p:sp>
      <p:sp>
        <p:nvSpPr>
          <p:cNvPr id="344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xfrm>
            <a:off x="2209800" y="2225039"/>
            <a:ext cx="7772400" cy="3870960"/>
          </a:xfrm>
          <a:prstGeom prst="rect">
            <a:avLst/>
          </a:prstGeom>
        </p:spPr>
        <p:txBody>
          <a:bodyPr/>
          <a:lstStyle/>
          <a:p>
            <a:pPr marL="457200" indent="-35560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  <a:r>
              <a:t>There are tools available to tap interfaces which does brute force attack even though the network is isolated</a:t>
            </a:r>
            <a:endParaRPr sz="2400"/>
          </a:p>
          <a:p>
            <a:pPr marL="0" indent="101600">
              <a:lnSpc>
                <a:spcPct val="140000"/>
              </a:lnSpc>
              <a:spcBef>
                <a:spcPts val="0"/>
              </a:spcBef>
              <a:buSzTx/>
              <a:buNone/>
              <a:defRPr sz="1900"/>
            </a:pPr>
          </a:p>
          <a:p>
            <a:pPr marL="457200" indent="-35560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  <a:r>
              <a:t>SSL and TLS leaves metadata like IP destination</a:t>
            </a:r>
            <a:endParaRPr sz="2400"/>
          </a:p>
          <a:p>
            <a:pPr marL="457200" indent="-35560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</a:p>
          <a:p>
            <a:pPr marL="457200" indent="-35560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  <a:r>
              <a:t>MACSec is a layer2 security protocol which works with ethernet and its a hop-by-hop solution and not advised for end to end coverage.</a:t>
            </a:r>
            <a:endParaRPr sz="2400"/>
          </a:p>
          <a:p>
            <a:pPr marL="457200" indent="-35560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</a:p>
          <a:p>
            <a:pPr marL="457200" indent="-35560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  <a:r>
              <a:t>IPSec works only with IP in Layer3 and not with other protocols.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MPLS Operation"/>
          <p:cNvSpPr txBox="1"/>
          <p:nvPr>
            <p:ph type="title"/>
          </p:nvPr>
        </p:nvSpPr>
        <p:spPr>
          <a:xfrm>
            <a:off x="2209800" y="762000"/>
            <a:ext cx="7772400" cy="1158240"/>
          </a:xfrm>
          <a:prstGeom prst="rect">
            <a:avLst/>
          </a:prstGeom>
        </p:spPr>
        <p:txBody>
          <a:bodyPr/>
          <a:lstStyle>
            <a:lvl1pPr defTabSz="850391">
              <a:defRPr sz="3627"/>
            </a:lvl1pPr>
          </a:lstStyle>
          <a:p>
            <a:pPr/>
            <a:r>
              <a:t>Opportunistic Security in MPLS (MPLSOS)</a:t>
            </a:r>
          </a:p>
        </p:txBody>
      </p:sp>
      <p:sp>
        <p:nvSpPr>
          <p:cNvPr id="349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xfrm>
            <a:off x="2209799" y="2266535"/>
            <a:ext cx="7772401" cy="3829464"/>
          </a:xfrm>
          <a:prstGeom prst="rect">
            <a:avLst/>
          </a:prstGeom>
        </p:spPr>
        <p:txBody>
          <a:bodyPr/>
          <a:lstStyle/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/>
              <a:buChar char="•"/>
              <a:defRPr sz="1700"/>
            </a:pPr>
            <a:r>
              <a:t>Its an end to end Security protocol design proposal for MPLS</a:t>
            </a:r>
            <a:endParaRPr sz="2200"/>
          </a:p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</a:p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/>
              <a:buChar char="•"/>
              <a:defRPr sz="1700"/>
            </a:pPr>
            <a:r>
              <a:t>LSRs can send packets between as Cipher text</a:t>
            </a:r>
            <a:endParaRPr sz="2200"/>
          </a:p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</a:p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/>
              <a:buChar char="•"/>
              <a:defRPr sz="1700"/>
            </a:pPr>
            <a:r>
              <a:t>Payloads can be authenticated using Auth Tags</a:t>
            </a:r>
            <a:endParaRPr sz="2200"/>
          </a:p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</a:p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/>
              <a:buChar char="•"/>
              <a:defRPr sz="1700"/>
            </a:pPr>
            <a:r>
              <a:t>Encryption and Decryption Keys are generated out of Diffie-Hellman Key Exchange</a:t>
            </a:r>
            <a:endParaRPr sz="2200"/>
          </a:p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 sz="1900"/>
            </a:pPr>
          </a:p>
          <a:p>
            <a:pPr marL="457200" indent="-355600">
              <a:lnSpc>
                <a:spcPct val="116999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/>
              <a:buChar char="•"/>
              <a:defRPr sz="1700"/>
            </a:pPr>
            <a:r>
              <a:t>Encryption/Decryption is performed by a minimum AES-128-GCM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MPLS Operation"/>
          <p:cNvSpPr txBox="1"/>
          <p:nvPr>
            <p:ph type="title"/>
          </p:nvPr>
        </p:nvSpPr>
        <p:spPr>
          <a:xfrm>
            <a:off x="2209800" y="762000"/>
            <a:ext cx="7772400" cy="1158240"/>
          </a:xfrm>
          <a:prstGeom prst="rect">
            <a:avLst/>
          </a:prstGeom>
        </p:spPr>
        <p:txBody>
          <a:bodyPr/>
          <a:lstStyle/>
          <a:p>
            <a:pPr/>
            <a:r>
              <a:t>Initial Works</a:t>
            </a:r>
          </a:p>
        </p:txBody>
      </p:sp>
      <p:sp>
        <p:nvSpPr>
          <p:cNvPr id="354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xfrm>
            <a:off x="2209800" y="2225039"/>
            <a:ext cx="7772400" cy="3870960"/>
          </a:xfrm>
          <a:prstGeom prst="rect">
            <a:avLst/>
          </a:prstGeom>
        </p:spPr>
        <p:txBody>
          <a:bodyPr/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An Extensive research is already conducted by Professor Stephen Farrell from TCD and  Adrian Farrell from Juniper Networks</a:t>
            </a:r>
          </a:p>
          <a:p>
            <a:pPr marL="0" indent="101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p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A detailed functional specification is published in ietf with title “Opportunistic Security in MPLS Networks draft-ietf-mpls-opportunistic-encrypt-03”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MPLS Operation"/>
          <p:cNvSpPr txBox="1"/>
          <p:nvPr>
            <p:ph type="title"/>
          </p:nvPr>
        </p:nvSpPr>
        <p:spPr>
          <a:xfrm>
            <a:off x="2209800" y="762000"/>
            <a:ext cx="7772400" cy="1158240"/>
          </a:xfrm>
          <a:prstGeom prst="rect">
            <a:avLst/>
          </a:prstGeom>
        </p:spPr>
        <p:txBody>
          <a:bodyPr/>
          <a:lstStyle/>
          <a:p>
            <a:pPr/>
            <a:r>
              <a:t>Goals of the Dissertation</a:t>
            </a:r>
          </a:p>
        </p:txBody>
      </p:sp>
      <p:sp>
        <p:nvSpPr>
          <p:cNvPr id="359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xfrm>
            <a:off x="2209800" y="2225039"/>
            <a:ext cx="7772400" cy="3870960"/>
          </a:xfrm>
          <a:prstGeom prst="rect">
            <a:avLst/>
          </a:prstGeom>
        </p:spPr>
        <p:txBody>
          <a:bodyPr/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Implement the functional specification of draft published in IETF with title “Opportunistic Security in MPLS Networks draft-ietf-mpls-opportunistic-encrypt-03”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Test the functionality and measure the Network performance such as scalability, latency, throughput etc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Document the finding in the form of proof of concept with detailed analysis of feature, performance overhead, gains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MPLS Operation"/>
          <p:cNvSpPr txBox="1"/>
          <p:nvPr>
            <p:ph type="title"/>
          </p:nvPr>
        </p:nvSpPr>
        <p:spPr>
          <a:xfrm>
            <a:off x="2209800" y="762000"/>
            <a:ext cx="7772400" cy="1158240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364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xfrm>
            <a:off x="2209800" y="2225039"/>
            <a:ext cx="7772400" cy="3870960"/>
          </a:xfrm>
          <a:prstGeom prst="rect">
            <a:avLst/>
          </a:prstGeom>
        </p:spPr>
        <p:txBody>
          <a:bodyPr/>
          <a:lstStyle/>
          <a:p>
            <a:pPr marL="359918" indent="-285750" defTabSz="667512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Install OpenVSwitch in a Ubuntu Machine</a:t>
            </a:r>
            <a:endParaRPr sz="1700"/>
          </a:p>
          <a:p>
            <a:pPr marL="359918" indent="-285750" defTabSz="667512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Install multiple dockers or install mininet to create Virtual Network Topology</a:t>
            </a:r>
            <a:endParaRPr sz="1700"/>
          </a:p>
          <a:p>
            <a:pPr marL="359918" indent="-285750" defTabSz="667512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Initialise the Dockers or Mininet nodes with Installed OpenVswitch kernel</a:t>
            </a:r>
            <a:endParaRPr sz="1700"/>
          </a:p>
          <a:p>
            <a:pPr marL="359918" indent="-285750" defTabSz="667512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Configure the ARP and MPLS OpenFlows for each Switches </a:t>
            </a:r>
            <a:endParaRPr sz="1700"/>
          </a:p>
          <a:p>
            <a:pPr marL="359918" indent="-285750" defTabSz="667512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Modify the data path package in the OpenVswitch to support MPLS OS</a:t>
            </a:r>
            <a:endParaRPr sz="1700"/>
          </a:p>
          <a:p>
            <a:pPr marL="359918" indent="-285750" defTabSz="667512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Send Traffic Through the Switches with MPLS OS and measure performance</a:t>
            </a:r>
            <a:endParaRPr sz="1700"/>
          </a:p>
          <a:p>
            <a:pPr marL="359918" indent="-285750" defTabSz="667512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Send Traffic Through the Switches without MPLS OS and measure performance</a:t>
            </a:r>
            <a:endParaRPr sz="1700"/>
          </a:p>
          <a:p>
            <a:pPr marL="359918" indent="-285750" defTabSz="667512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Document the test results and compare it in the form of Proof Of Concept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MPLS Operation"/>
          <p:cNvSpPr txBox="1"/>
          <p:nvPr>
            <p:ph type="title"/>
          </p:nvPr>
        </p:nvSpPr>
        <p:spPr>
          <a:xfrm>
            <a:off x="2209800" y="762000"/>
            <a:ext cx="7772400" cy="1158240"/>
          </a:xfrm>
          <a:prstGeom prst="rect">
            <a:avLst/>
          </a:prstGeom>
        </p:spPr>
        <p:txBody>
          <a:bodyPr/>
          <a:lstStyle/>
          <a:p>
            <a:pPr/>
            <a:r>
              <a:t>Tools used in the experiment </a:t>
            </a:r>
          </a:p>
        </p:txBody>
      </p:sp>
      <p:sp>
        <p:nvSpPr>
          <p:cNvPr id="369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xfrm>
            <a:off x="2209800" y="2225039"/>
            <a:ext cx="7772400" cy="3870960"/>
          </a:xfrm>
          <a:prstGeom prst="rect">
            <a:avLst/>
          </a:prstGeom>
        </p:spPr>
        <p:txBody>
          <a:bodyPr/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•"/>
              <a:defRPr sz="3600"/>
            </a:pPr>
            <a:r>
              <a:t>Ubuntu 18.04 with Kernel 4.13</a:t>
            </a:r>
            <a:endParaRPr sz="2400"/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•"/>
              <a:defRPr sz="3600"/>
            </a:pPr>
            <a:r>
              <a:t>Mininet </a:t>
            </a:r>
            <a:endParaRPr sz="2400"/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•"/>
              <a:defRPr sz="3600"/>
            </a:pPr>
            <a:r>
              <a:t>OpenVswitch </a:t>
            </a:r>
            <a:endParaRPr sz="2400"/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•"/>
              <a:defRPr sz="3600"/>
            </a:pPr>
            <a:r>
              <a:t>Wireshark</a:t>
            </a:r>
            <a:endParaRPr sz="2400"/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•"/>
              <a:defRPr sz="3600"/>
            </a:pPr>
            <a:r>
              <a:t>TCPDUMP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Mininet</a:t>
            </a:r>
          </a:p>
        </p:txBody>
      </p:sp>
      <p:sp>
        <p:nvSpPr>
          <p:cNvPr id="374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xfrm>
            <a:off x="2058971" y="1849224"/>
            <a:ext cx="7772401" cy="4114801"/>
          </a:xfrm>
          <a:prstGeom prst="rect">
            <a:avLst/>
          </a:prstGeom>
        </p:spPr>
        <p:txBody>
          <a:bodyPr/>
          <a:lstStyle/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Creates a realistic network, running real kernel, switch and application code on a single machine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Interact with the network using Mininet Command Line Interface (CLI)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Support OpenFlow switches (OpenVSwitch)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Support custom topologies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OpenVswitch</a:t>
            </a:r>
          </a:p>
        </p:txBody>
      </p:sp>
      <p:sp>
        <p:nvSpPr>
          <p:cNvPr id="379" name="At ingress LSR of an MPLS domain, an MPLS header is inserted to a packet before the packet is forwarded…"/>
          <p:cNvSpPr txBox="1"/>
          <p:nvPr>
            <p:ph type="body" idx="1"/>
          </p:nvPr>
        </p:nvSpPr>
        <p:spPr>
          <a:xfrm>
            <a:off x="2058971" y="1849224"/>
            <a:ext cx="7772401" cy="5008775"/>
          </a:xfrm>
          <a:prstGeom prst="rect">
            <a:avLst/>
          </a:prstGeom>
        </p:spPr>
        <p:txBody>
          <a:bodyPr/>
          <a:lstStyle/>
          <a:p>
            <a:pPr marL="0" indent="101600">
              <a:lnSpc>
                <a:spcPct val="135000"/>
              </a:lnSpc>
              <a:spcBef>
                <a:spcPts val="0"/>
              </a:spcBef>
              <a:buSzTx/>
              <a:buNone/>
              <a:defRPr sz="2400"/>
            </a:pPr>
          </a:p>
          <a:p>
            <a:pPr marL="457200" indent="-3556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Open vSwitch is a production quality, multilayer virtual switch licensed under the open source Apache 2.0 license</a:t>
            </a:r>
          </a:p>
          <a:p>
            <a:pPr marL="457200" indent="-3556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Mostly used for network automation</a:t>
            </a:r>
          </a:p>
          <a:p>
            <a:pPr marL="457200" indent="-3556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supports standard management interfaces and protocols (e.g. NetFlow, sFlow, SPAN, RSPAN, CLI, LACP, 802.1ag)</a:t>
            </a:r>
          </a:p>
          <a:p>
            <a:pPr marL="457200" indent="-355600">
              <a:lnSpc>
                <a:spcPct val="135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Broad support:</a:t>
            </a:r>
          </a:p>
          <a:p>
            <a:pPr marL="0" indent="101600">
              <a:lnSpc>
                <a:spcPct val="135000"/>
              </a:lnSpc>
              <a:spcBef>
                <a:spcPts val="0"/>
              </a:spcBef>
              <a:buSzTx/>
              <a:buNone/>
              <a:defRPr sz="2200"/>
            </a:pPr>
            <a:r>
              <a:t>   –Linux, FreeBSD, NetBSD, Windows, ESX–KVM, Xen,    </a:t>
            </a:r>
          </a:p>
          <a:p>
            <a:pPr marL="0" indent="101600">
              <a:lnSpc>
                <a:spcPct val="135000"/>
              </a:lnSpc>
              <a:spcBef>
                <a:spcPts val="0"/>
              </a:spcBef>
              <a:buSzTx/>
              <a:buNone/>
              <a:defRPr sz="2200"/>
            </a:pPr>
            <a:r>
              <a:t>     Docker, VirtualBox, Hyper-V,   </a:t>
            </a:r>
          </a:p>
          <a:p>
            <a:pPr marL="0" indent="101600">
              <a:lnSpc>
                <a:spcPct val="135000"/>
              </a:lnSpc>
              <a:spcBef>
                <a:spcPts val="0"/>
              </a:spcBef>
              <a:buSzTx/>
              <a:buNone/>
              <a:defRPr sz="2200"/>
            </a:pPr>
            <a:r>
              <a:t>     OpenStack,CloudStack,OpenNebula,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Diffie-Hellman Key Exchange</a:t>
            </a:r>
          </a:p>
        </p:txBody>
      </p:sp>
      <p:sp>
        <p:nvSpPr>
          <p:cNvPr id="384" name="At ingress LSR of an MPLS domain, an MPLS header is inserted to a packet before the packet is forwarded…"/>
          <p:cNvSpPr txBox="1"/>
          <p:nvPr>
            <p:ph type="body" idx="1"/>
          </p:nvPr>
        </p:nvSpPr>
        <p:spPr>
          <a:xfrm>
            <a:off x="2058971" y="1691639"/>
            <a:ext cx="7772401" cy="5166360"/>
          </a:xfrm>
          <a:prstGeom prst="rect">
            <a:avLst/>
          </a:prstGeom>
        </p:spPr>
        <p:txBody>
          <a:bodyPr/>
          <a:lstStyle/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Exponential key agreement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Allows two users to exchange a secret key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Requires no prior secrets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Real-time over an untrusted network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No known successful attack strategies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Requires two large numbers, one prime (P), and (G), a   </a:t>
            </a:r>
            <a:endParaRPr sz="2400"/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  <a:r>
              <a:t>     primitive root of 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DH Key Exchange Implementation</a:t>
            </a:r>
          </a:p>
        </p:txBody>
      </p:sp>
      <p:sp>
        <p:nvSpPr>
          <p:cNvPr id="389" name="At ingress LSR of an MPLS domain, an MPLS header is inserted to a packet before the packet is forwarded…"/>
          <p:cNvSpPr txBox="1"/>
          <p:nvPr>
            <p:ph type="body" idx="1"/>
          </p:nvPr>
        </p:nvSpPr>
        <p:spPr>
          <a:xfrm>
            <a:off x="1898950" y="1620624"/>
            <a:ext cx="7772401" cy="5008775"/>
          </a:xfrm>
          <a:prstGeom prst="rect">
            <a:avLst/>
          </a:prstGeom>
        </p:spPr>
        <p:txBody>
          <a:bodyPr/>
          <a:lstStyle/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P and G are both publicly available numbers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Users pick private values a and b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Compute public values</a:t>
            </a:r>
            <a:endParaRPr sz="2400"/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  <a:r>
              <a:t>     x = ga mod p</a:t>
            </a:r>
            <a:endParaRPr sz="2400"/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  <a:r>
              <a:t>     y = gb mod p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Public values x and y are exchanged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PLS Header Format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>
            <a:lvl1pPr defTabSz="868680">
              <a:defRPr sz="3705"/>
            </a:lvl1pPr>
          </a:lstStyle>
          <a:p>
            <a:pPr/>
            <a:r>
              <a:t>Multi Protocol Label Switching (MPLS)</a:t>
            </a:r>
          </a:p>
        </p:txBody>
      </p:sp>
      <p:sp>
        <p:nvSpPr>
          <p:cNvPr id="130" name="Label: 20-bit label value…"/>
          <p:cNvSpPr txBox="1"/>
          <p:nvPr>
            <p:ph type="body" idx="1"/>
          </p:nvPr>
        </p:nvSpPr>
        <p:spPr>
          <a:xfrm>
            <a:off x="1536569" y="1904999"/>
            <a:ext cx="8445632" cy="467490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•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It’s a transport protocol, meaning that it can be used to transport different types of network protocols (both packet switching - IP, Ethernet- and older circuit switching - SONET)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•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Uses “Labels” appended to packets for transport of data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• MPLS packets can run on other layer2 technologies such as ATM, FR, PPP, POS, Ethernet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• Other layer2 technologies can be run over an MPLS network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DH Key Exchange Implementation</a:t>
            </a:r>
          </a:p>
        </p:txBody>
      </p:sp>
      <p:sp>
        <p:nvSpPr>
          <p:cNvPr id="394" name="At ingress LSR of an MPLS domain, an MPLS header is inserted to a packet before the packet is forwarded…"/>
          <p:cNvSpPr txBox="1"/>
          <p:nvPr>
            <p:ph type="body" idx="1"/>
          </p:nvPr>
        </p:nvSpPr>
        <p:spPr>
          <a:xfrm>
            <a:off x="2020871" y="1752601"/>
            <a:ext cx="7772401" cy="5008775"/>
          </a:xfrm>
          <a:prstGeom prst="rect">
            <a:avLst/>
          </a:prstGeom>
        </p:spPr>
        <p:txBody>
          <a:bodyPr/>
          <a:lstStyle/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Compute shared, private key</a:t>
            </a:r>
            <a:endParaRPr sz="2400"/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  <a:r>
              <a:t>     ka = ya mod p</a:t>
            </a:r>
            <a:endParaRPr sz="2400"/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  <a:r>
              <a:t>     kb = xb mod p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Mathematically it can be shown that ka = kb  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ka and kb are the generated symmetric secret key for encryption/decryption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AES-128-GCM Encryption Algorithm</a:t>
            </a:r>
          </a:p>
        </p:txBody>
      </p:sp>
      <p:sp>
        <p:nvSpPr>
          <p:cNvPr id="399" name="At ingress LSR of an MPLS domain, an MPLS header is inserted to a packet before the packet is forwarded…"/>
          <p:cNvSpPr txBox="1"/>
          <p:nvPr>
            <p:ph type="body" idx="1"/>
          </p:nvPr>
        </p:nvSpPr>
        <p:spPr>
          <a:xfrm>
            <a:off x="2020871" y="1874520"/>
            <a:ext cx="7772401" cy="4886857"/>
          </a:xfrm>
          <a:prstGeom prst="rect">
            <a:avLst/>
          </a:prstGeom>
        </p:spPr>
        <p:txBody>
          <a:bodyPr/>
          <a:lstStyle/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2200"/>
            </a:pPr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Performs Encryption and data authentication 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Key Size is 128 bits in 16 Hexadecimal number format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Initialisation Vector is of 12 bytes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Input is plain text data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Output is Cipher text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  <a:r>
              <a:t>16 bytes authentication tag is used for authentication after decryption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MPLS OS Packet Format</a:t>
            </a:r>
          </a:p>
        </p:txBody>
      </p:sp>
      <p:sp>
        <p:nvSpPr>
          <p:cNvPr id="404" name="At ingress LSR of an MPLS domain, an MPLS header is inserted to a packet before the packet is forwarded…"/>
          <p:cNvSpPr txBox="1"/>
          <p:nvPr>
            <p:ph type="body" idx="1"/>
          </p:nvPr>
        </p:nvSpPr>
        <p:spPr>
          <a:xfrm>
            <a:off x="2020871" y="1663848"/>
            <a:ext cx="8857188" cy="4058992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</a:p>
        </p:txBody>
      </p:sp>
      <p:pic>
        <p:nvPicPr>
          <p:cNvPr id="405" name="Packet Format.jpg" descr="Packet Forma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4734" y="1964564"/>
            <a:ext cx="8077201" cy="217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Network Topology</a:t>
            </a:r>
          </a:p>
        </p:txBody>
      </p:sp>
      <p:sp>
        <p:nvSpPr>
          <p:cNvPr id="410" name="At ingress LSR of an MPLS domain, an MPLS header is inserted to a packet before the packet is forwarded…"/>
          <p:cNvSpPr txBox="1"/>
          <p:nvPr>
            <p:ph type="body" idx="1"/>
          </p:nvPr>
        </p:nvSpPr>
        <p:spPr>
          <a:xfrm>
            <a:off x="2020871" y="1874520"/>
            <a:ext cx="7772401" cy="4886857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sz="2200"/>
            </a:pPr>
          </a:p>
        </p:txBody>
      </p:sp>
      <p:pic>
        <p:nvPicPr>
          <p:cNvPr id="411" name="Untitled Diagram.jpg" descr="Untitled Diagra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8167" y="1972477"/>
            <a:ext cx="5854701" cy="445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66;p11"/>
          <p:cNvSpPr txBox="1"/>
          <p:nvPr>
            <p:ph type="title"/>
          </p:nvPr>
        </p:nvSpPr>
        <p:spPr>
          <a:xfrm>
            <a:off x="2338818" y="484690"/>
            <a:ext cx="7500902" cy="561602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Performance Metrics</a:t>
            </a:r>
          </a:p>
        </p:txBody>
      </p:sp>
      <p:sp>
        <p:nvSpPr>
          <p:cNvPr id="416" name="Google Shape;67;p11"/>
          <p:cNvSpPr txBox="1"/>
          <p:nvPr>
            <p:ph type="body" idx="1"/>
          </p:nvPr>
        </p:nvSpPr>
        <p:spPr>
          <a:xfrm>
            <a:off x="2324939" y="1607129"/>
            <a:ext cx="7500902" cy="4738256"/>
          </a:xfrm>
          <a:prstGeom prst="rect">
            <a:avLst/>
          </a:prstGeom>
        </p:spPr>
        <p:txBody>
          <a:bodyPr lIns="0" tIns="0" rIns="0" bIns="0"/>
          <a:lstStyle/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b="0" sz="2200"/>
            </a:pPr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b="0" sz="2200"/>
            </a:pPr>
            <a:r>
              <a:t>Throughput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b="0" sz="2200"/>
            </a:pPr>
            <a:r>
              <a:t>Scalability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b="0" sz="2200"/>
            </a:pPr>
            <a:r>
              <a:t>Latency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b="0" sz="2200"/>
            </a:pPr>
            <a:r>
              <a:t>CPU and Memory Utilization</a:t>
            </a:r>
            <a:endParaRPr sz="2400"/>
          </a:p>
          <a:p>
            <a:pPr lvl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  <a:defRPr b="0" sz="2200"/>
            </a:pPr>
            <a:r>
              <a:t>Robustness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66;p11"/>
          <p:cNvSpPr txBox="1"/>
          <p:nvPr>
            <p:ph type="title"/>
          </p:nvPr>
        </p:nvSpPr>
        <p:spPr>
          <a:xfrm>
            <a:off x="2338818" y="484690"/>
            <a:ext cx="7500902" cy="561602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Completion Status</a:t>
            </a:r>
          </a:p>
        </p:txBody>
      </p:sp>
      <p:sp>
        <p:nvSpPr>
          <p:cNvPr id="419" name="Google Shape;67;p11"/>
          <p:cNvSpPr txBox="1"/>
          <p:nvPr>
            <p:ph type="body" idx="1"/>
          </p:nvPr>
        </p:nvSpPr>
        <p:spPr>
          <a:xfrm>
            <a:off x="2324939" y="1607129"/>
            <a:ext cx="7500902" cy="4738256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  <a:r>
              <a:t>Emulated the Topology</a:t>
            </a: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  <a:r>
              <a:t>Installed OpenVswitch</a:t>
            </a: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  <a:r>
              <a:t>Implemented DH Key Exchange in OVS Datapath</a:t>
            </a: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  <a:r>
              <a:t>Created the shared key after DH Exchange</a:t>
            </a: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  <a:r>
              <a:t>Implemented Encryption/Decryption </a:t>
            </a:r>
          </a:p>
          <a:p>
            <a:pPr marL="0" indent="101600">
              <a:spcBef>
                <a:spcPts val="0"/>
              </a:spcBef>
              <a:defRPr b="0" sz="2400"/>
            </a:pPr>
          </a:p>
          <a:p>
            <a:pPr marL="457200" indent="-355600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b="0" sz="2400"/>
            </a:pPr>
            <a:r>
              <a:t>Collected RTT Figures for Comparison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66;p11"/>
          <p:cNvSpPr txBox="1"/>
          <p:nvPr>
            <p:ph type="title"/>
          </p:nvPr>
        </p:nvSpPr>
        <p:spPr>
          <a:xfrm>
            <a:off x="2338818" y="484690"/>
            <a:ext cx="7500902" cy="561602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422" name="Google Shape;67;p11"/>
          <p:cNvSpPr txBox="1"/>
          <p:nvPr>
            <p:ph type="body" idx="1"/>
          </p:nvPr>
        </p:nvSpPr>
        <p:spPr>
          <a:xfrm>
            <a:off x="2324939" y="1607129"/>
            <a:ext cx="7500902" cy="4738256"/>
          </a:xfrm>
          <a:prstGeom prst="rect">
            <a:avLst/>
          </a:prstGeom>
        </p:spPr>
        <p:txBody>
          <a:bodyPr lIns="0" tIns="0" rIns="0" bIns="0"/>
          <a:lstStyle/>
          <a:p>
            <a:pPr marL="0" indent="101600">
              <a:spcBef>
                <a:spcPts val="0"/>
              </a:spcBef>
              <a:defRPr b="0" sz="2400"/>
            </a:pPr>
          </a:p>
          <a:p>
            <a:pPr marL="0" indent="101600">
              <a:spcBef>
                <a:spcPts val="0"/>
              </a:spcBef>
              <a:defRPr b="0" sz="2400"/>
            </a:pPr>
          </a:p>
          <a:p>
            <a:pPr marL="0" indent="101600">
              <a:spcBef>
                <a:spcPts val="0"/>
              </a:spcBef>
              <a:defRPr b="0" sz="2400"/>
            </a:pPr>
            <a:r>
              <a:t>                                 </a:t>
            </a:r>
          </a:p>
          <a:p>
            <a:pPr marL="0" indent="101600">
              <a:spcBef>
                <a:spcPts val="0"/>
              </a:spcBef>
              <a:defRPr b="0" sz="2400"/>
            </a:pPr>
            <a:r>
              <a:t>                            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PLS Header Format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MPLS Header Format</a:t>
            </a:r>
          </a:p>
        </p:txBody>
      </p:sp>
      <p:sp>
        <p:nvSpPr>
          <p:cNvPr id="135" name="Label: 20-bit label value…"/>
          <p:cNvSpPr txBox="1"/>
          <p:nvPr>
            <p:ph type="body" sz="half" idx="1"/>
          </p:nvPr>
        </p:nvSpPr>
        <p:spPr>
          <a:xfrm>
            <a:off x="2209800" y="1905000"/>
            <a:ext cx="7239000" cy="251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Label: 20-bit label value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Exp: experimental use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Can indicate class of service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S: bottom of stack indicator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1 for the bottom label, 0 otherwise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TTL: time to live</a:t>
            </a:r>
          </a:p>
        </p:txBody>
      </p:sp>
      <p:sp>
        <p:nvSpPr>
          <p:cNvPr id="136" name="Rectangle"/>
          <p:cNvSpPr/>
          <p:nvPr/>
        </p:nvSpPr>
        <p:spPr>
          <a:xfrm>
            <a:off x="2743200" y="5362575"/>
            <a:ext cx="6019800" cy="685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6172200" y="5362575"/>
            <a:ext cx="0" cy="6858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Line"/>
          <p:cNvSpPr/>
          <p:nvPr/>
        </p:nvSpPr>
        <p:spPr>
          <a:xfrm>
            <a:off x="6934200" y="5362575"/>
            <a:ext cx="0" cy="6858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Line"/>
          <p:cNvSpPr/>
          <p:nvPr/>
        </p:nvSpPr>
        <p:spPr>
          <a:xfrm>
            <a:off x="7467600" y="5362575"/>
            <a:ext cx="0" cy="6858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Label"/>
          <p:cNvSpPr txBox="1"/>
          <p:nvPr/>
        </p:nvSpPr>
        <p:spPr>
          <a:xfrm>
            <a:off x="3733800" y="5486399"/>
            <a:ext cx="2209800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141" name="Exp"/>
          <p:cNvSpPr txBox="1"/>
          <p:nvPr/>
        </p:nvSpPr>
        <p:spPr>
          <a:xfrm>
            <a:off x="6248400" y="5486399"/>
            <a:ext cx="685800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</a:t>
            </a:r>
          </a:p>
        </p:txBody>
      </p:sp>
      <p:sp>
        <p:nvSpPr>
          <p:cNvPr id="142" name="S"/>
          <p:cNvSpPr txBox="1"/>
          <p:nvPr/>
        </p:nvSpPr>
        <p:spPr>
          <a:xfrm>
            <a:off x="7010400" y="5486399"/>
            <a:ext cx="304800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43" name="TTL"/>
          <p:cNvSpPr txBox="1"/>
          <p:nvPr/>
        </p:nvSpPr>
        <p:spPr>
          <a:xfrm>
            <a:off x="7696200" y="5486399"/>
            <a:ext cx="1066800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TTL</a:t>
            </a:r>
          </a:p>
        </p:txBody>
      </p:sp>
      <p:sp>
        <p:nvSpPr>
          <p:cNvPr id="144" name="20"/>
          <p:cNvSpPr txBox="1"/>
          <p:nvPr/>
        </p:nvSpPr>
        <p:spPr>
          <a:xfrm>
            <a:off x="4038600" y="4876799"/>
            <a:ext cx="762000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45" name="3"/>
          <p:cNvSpPr txBox="1"/>
          <p:nvPr/>
        </p:nvSpPr>
        <p:spPr>
          <a:xfrm>
            <a:off x="6324600" y="4876799"/>
            <a:ext cx="457200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6" name="1"/>
          <p:cNvSpPr txBox="1"/>
          <p:nvPr/>
        </p:nvSpPr>
        <p:spPr>
          <a:xfrm>
            <a:off x="7010400" y="4876799"/>
            <a:ext cx="381000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" name="8"/>
          <p:cNvSpPr txBox="1"/>
          <p:nvPr/>
        </p:nvSpPr>
        <p:spPr>
          <a:xfrm>
            <a:off x="7848600" y="4876799"/>
            <a:ext cx="762000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4294967295"/>
          </p:nvPr>
        </p:nvSpPr>
        <p:spPr>
          <a:xfrm>
            <a:off x="9789162" y="6248400"/>
            <a:ext cx="193039" cy="2870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Forwarding Equivalence Class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Forwarding Equivalence Class</a:t>
            </a:r>
          </a:p>
        </p:txBody>
      </p:sp>
      <p:sp>
        <p:nvSpPr>
          <p:cNvPr id="153" name="An MPLS capable router is called a label switching router (LSR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An MPLS capable router is called a </a:t>
            </a:r>
            <a:r>
              <a:rPr i="1"/>
              <a:t>label switching router (LSR)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Forwarding Equivalence Class (FEC): A subset of packets that are all treated the same way by an LSR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A packet is assigned to an FEC at the ingress of an MPLS domain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rwarding Equivalence Class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Forwarding Equivalence Class</a:t>
            </a:r>
          </a:p>
        </p:txBody>
      </p:sp>
      <p:sp>
        <p:nvSpPr>
          <p:cNvPr id="156" name="A packet’s FEC can be determined by one or more of the following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A packet’s FEC can be determined by one or more of the following: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Source and/or destination IP address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Source and/or destination port number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Protocol ID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Differentiated services code point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Incoming interface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A particular PHB (scheduling and discard policy) can be defined for a given FEC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MPLS Operation</a:t>
            </a:r>
          </a:p>
        </p:txBody>
      </p:sp>
      <p:sp>
        <p:nvSpPr>
          <p:cNvPr id="161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har char="•"/>
              <a:defRPr sz="24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At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ingress LSR of an MPLS domain</a:t>
            </a:r>
            <a:r>
              <a:t>, an MPLS header is inserted to a packet before the packet is forwarded</a:t>
            </a:r>
          </a:p>
          <a:p>
            <a:pPr lvl="1" marL="742950" indent="-285750">
              <a:spcBef>
                <a:spcPts val="0"/>
              </a:spcBef>
              <a:defRPr sz="20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Label in the MPLS header encodes the packet’s FEC</a:t>
            </a:r>
          </a:p>
          <a:p>
            <a:pPr>
              <a:spcBef>
                <a:spcPts val="500"/>
              </a:spcBef>
              <a:buChar char="•"/>
              <a:defRPr sz="24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At subsequent LSRs</a:t>
            </a:r>
          </a:p>
          <a:p>
            <a:pPr lvl="1" marL="742950" indent="-285750">
              <a:spcBef>
                <a:spcPts val="0"/>
              </a:spcBef>
              <a:defRPr sz="20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The label is used as an index into a forwarding table that specifies the next hop and a new label. </a:t>
            </a:r>
          </a:p>
          <a:p>
            <a:pPr lvl="1" marL="742950" indent="-285750">
              <a:spcBef>
                <a:spcPts val="0"/>
              </a:spcBef>
              <a:defRPr sz="20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The old label is replaced with the new label, and the packet is forwarded to the next hop.</a:t>
            </a:r>
          </a:p>
          <a:p>
            <a:pPr>
              <a:spcBef>
                <a:spcPts val="500"/>
              </a:spcBef>
              <a:buChar char="•"/>
              <a:defRPr sz="2400"/>
            </a:pPr>
            <a:r>
              <a:t>Egress LSR strips the label and forwards the packet to final destination based on the IP packet header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4294967295"/>
          </p:nvPr>
        </p:nvSpPr>
        <p:spPr>
          <a:xfrm>
            <a:off x="9789159" y="6248399"/>
            <a:ext cx="193039" cy="2870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6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MPLS Operation</a:t>
            </a:r>
          </a:p>
        </p:txBody>
      </p:sp>
      <p:pic>
        <p:nvPicPr>
          <p:cNvPr id="16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4386" y="2208211"/>
            <a:ext cx="2389189" cy="992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562" y="2209800"/>
            <a:ext cx="2611439" cy="1009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7" name="Group"/>
          <p:cNvGrpSpPr/>
          <p:nvPr/>
        </p:nvGrpSpPr>
        <p:grpSpPr>
          <a:xfrm>
            <a:off x="3219449" y="3908424"/>
            <a:ext cx="976203" cy="536579"/>
            <a:chOff x="0" y="0"/>
            <a:chExt cx="976201" cy="536577"/>
          </a:xfrm>
        </p:grpSpPr>
        <p:grpSp>
          <p:nvGrpSpPr>
            <p:cNvPr id="172" name="Group"/>
            <p:cNvGrpSpPr/>
            <p:nvPr/>
          </p:nvGrpSpPr>
          <p:grpSpPr>
            <a:xfrm>
              <a:off x="19394" y="28745"/>
              <a:ext cx="956808" cy="507833"/>
              <a:chOff x="0" y="0"/>
              <a:chExt cx="956807" cy="507832"/>
            </a:xfrm>
          </p:grpSpPr>
          <p:sp>
            <p:nvSpPr>
              <p:cNvPr id="169" name="Rectangle"/>
              <p:cNvSpPr/>
              <p:nvPr/>
            </p:nvSpPr>
            <p:spPr>
              <a:xfrm>
                <a:off x="0" y="162888"/>
                <a:ext cx="956806" cy="18205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0" name="Oval"/>
              <p:cNvSpPr/>
              <p:nvPr/>
            </p:nvSpPr>
            <p:spPr>
              <a:xfrm>
                <a:off x="12928" y="182052"/>
                <a:ext cx="943880" cy="3257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1" name="Oval"/>
              <p:cNvSpPr/>
              <p:nvPr/>
            </p:nvSpPr>
            <p:spPr>
              <a:xfrm>
                <a:off x="12928" y="0"/>
                <a:ext cx="943880" cy="32578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73" name="Rectangle"/>
            <p:cNvSpPr/>
            <p:nvPr/>
          </p:nvSpPr>
          <p:spPr>
            <a:xfrm>
              <a:off x="-1" y="167679"/>
              <a:ext cx="963270" cy="177264"/>
            </a:xfrm>
            <a:prstGeom prst="rect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74" name="Oval"/>
            <p:cNvSpPr/>
            <p:nvPr/>
          </p:nvSpPr>
          <p:spPr>
            <a:xfrm>
              <a:off x="12928" y="182052"/>
              <a:ext cx="950342" cy="330571"/>
            </a:xfrm>
            <a:prstGeom prst="ellipse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75" name="Oval"/>
            <p:cNvSpPr/>
            <p:nvPr/>
          </p:nvSpPr>
          <p:spPr>
            <a:xfrm>
              <a:off x="12928" y="-1"/>
              <a:ext cx="950342" cy="330572"/>
            </a:xfrm>
            <a:prstGeom prst="ellipse">
              <a:avLst/>
            </a:prstGeom>
            <a:solidFill>
              <a:srgbClr val="00CD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186" name="Group"/>
            <p:cNvGrpSpPr/>
            <p:nvPr/>
          </p:nvGrpSpPr>
          <p:grpSpPr>
            <a:xfrm>
              <a:off x="187481" y="47908"/>
              <a:ext cx="601238" cy="239546"/>
              <a:chOff x="0" y="0"/>
              <a:chExt cx="601237" cy="239545"/>
            </a:xfrm>
          </p:grpSpPr>
          <p:grpSp>
            <p:nvGrpSpPr>
              <p:cNvPr id="180" name="Group"/>
              <p:cNvGrpSpPr/>
              <p:nvPr/>
            </p:nvGrpSpPr>
            <p:grpSpPr>
              <a:xfrm>
                <a:off x="0" y="0"/>
                <a:ext cx="601238" cy="239546"/>
                <a:chOff x="0" y="0"/>
                <a:chExt cx="601237" cy="239545"/>
              </a:xfrm>
            </p:grpSpPr>
            <p:sp>
              <p:nvSpPr>
                <p:cNvPr id="176" name="Shape"/>
                <p:cNvSpPr/>
                <p:nvPr/>
              </p:nvSpPr>
              <p:spPr>
                <a:xfrm>
                  <a:off x="-1" y="0"/>
                  <a:ext cx="265064" cy="910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7" name="Shape"/>
                <p:cNvSpPr/>
                <p:nvPr/>
              </p:nvSpPr>
              <p:spPr>
                <a:xfrm>
                  <a:off x="-1" y="0"/>
                  <a:ext cx="265064" cy="910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8" name="Shape"/>
                <p:cNvSpPr/>
                <p:nvPr/>
              </p:nvSpPr>
              <p:spPr>
                <a:xfrm>
                  <a:off x="310315" y="153308"/>
                  <a:ext cx="290923" cy="8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9" name="Shape"/>
                <p:cNvSpPr/>
                <p:nvPr/>
              </p:nvSpPr>
              <p:spPr>
                <a:xfrm>
                  <a:off x="310315" y="153308"/>
                  <a:ext cx="290923" cy="8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185" name="Group"/>
              <p:cNvGrpSpPr/>
              <p:nvPr/>
            </p:nvGrpSpPr>
            <p:grpSpPr>
              <a:xfrm>
                <a:off x="12929" y="0"/>
                <a:ext cx="568914" cy="239546"/>
                <a:chOff x="0" y="0"/>
                <a:chExt cx="568913" cy="239545"/>
              </a:xfrm>
            </p:grpSpPr>
            <p:sp>
              <p:nvSpPr>
                <p:cNvPr id="181" name="Shape"/>
                <p:cNvSpPr/>
                <p:nvPr/>
              </p:nvSpPr>
              <p:spPr>
                <a:xfrm>
                  <a:off x="284455" y="0"/>
                  <a:ext cx="284459" cy="910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2" name="Shape"/>
                <p:cNvSpPr/>
                <p:nvPr/>
              </p:nvSpPr>
              <p:spPr>
                <a:xfrm>
                  <a:off x="284455" y="0"/>
                  <a:ext cx="284459" cy="910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3" name="Shape"/>
                <p:cNvSpPr/>
                <p:nvPr/>
              </p:nvSpPr>
              <p:spPr>
                <a:xfrm>
                  <a:off x="-1" y="134144"/>
                  <a:ext cx="271529" cy="105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4" name="Shape"/>
                <p:cNvSpPr/>
                <p:nvPr/>
              </p:nvSpPr>
              <p:spPr>
                <a:xfrm>
                  <a:off x="-1" y="134144"/>
                  <a:ext cx="271529" cy="105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grpSp>
        <p:nvGrpSpPr>
          <p:cNvPr id="206" name="Group"/>
          <p:cNvGrpSpPr/>
          <p:nvPr/>
        </p:nvGrpSpPr>
        <p:grpSpPr>
          <a:xfrm>
            <a:off x="5354637" y="3141661"/>
            <a:ext cx="976202" cy="538167"/>
            <a:chOff x="0" y="0"/>
            <a:chExt cx="976201" cy="538165"/>
          </a:xfrm>
        </p:grpSpPr>
        <p:grpSp>
          <p:nvGrpSpPr>
            <p:cNvPr id="191" name="Group"/>
            <p:cNvGrpSpPr/>
            <p:nvPr/>
          </p:nvGrpSpPr>
          <p:grpSpPr>
            <a:xfrm>
              <a:off x="19394" y="28830"/>
              <a:ext cx="956808" cy="509336"/>
              <a:chOff x="0" y="0"/>
              <a:chExt cx="956807" cy="509335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-1" y="163370"/>
                <a:ext cx="956808" cy="18259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9" name="Oval"/>
              <p:cNvSpPr/>
              <p:nvPr/>
            </p:nvSpPr>
            <p:spPr>
              <a:xfrm>
                <a:off x="12929" y="182591"/>
                <a:ext cx="943879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0" name="Oval"/>
              <p:cNvSpPr/>
              <p:nvPr/>
            </p:nvSpPr>
            <p:spPr>
              <a:xfrm>
                <a:off x="12929" y="0"/>
                <a:ext cx="943879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192" name="Rectangle"/>
            <p:cNvSpPr/>
            <p:nvPr/>
          </p:nvSpPr>
          <p:spPr>
            <a:xfrm>
              <a:off x="0" y="168175"/>
              <a:ext cx="963271" cy="177788"/>
            </a:xfrm>
            <a:prstGeom prst="rect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3" name="Oval"/>
            <p:cNvSpPr/>
            <p:nvPr/>
          </p:nvSpPr>
          <p:spPr>
            <a:xfrm>
              <a:off x="12929" y="182590"/>
              <a:ext cx="950341" cy="331551"/>
            </a:xfrm>
            <a:prstGeom prst="ellipse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4" name="Oval"/>
            <p:cNvSpPr/>
            <p:nvPr/>
          </p:nvSpPr>
          <p:spPr>
            <a:xfrm>
              <a:off x="12929" y="0"/>
              <a:ext cx="950341" cy="331549"/>
            </a:xfrm>
            <a:prstGeom prst="ellipse">
              <a:avLst/>
            </a:prstGeom>
            <a:solidFill>
              <a:srgbClr val="00CD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205" name="Group"/>
            <p:cNvGrpSpPr/>
            <p:nvPr/>
          </p:nvGrpSpPr>
          <p:grpSpPr>
            <a:xfrm>
              <a:off x="187481" y="48050"/>
              <a:ext cx="601239" cy="240256"/>
              <a:chOff x="0" y="0"/>
              <a:chExt cx="601238" cy="240254"/>
            </a:xfrm>
          </p:grpSpPr>
          <p:grpSp>
            <p:nvGrpSpPr>
              <p:cNvPr id="199" name="Group"/>
              <p:cNvGrpSpPr/>
              <p:nvPr/>
            </p:nvGrpSpPr>
            <p:grpSpPr>
              <a:xfrm>
                <a:off x="-1" y="0"/>
                <a:ext cx="601240" cy="240255"/>
                <a:chOff x="0" y="0"/>
                <a:chExt cx="601238" cy="240254"/>
              </a:xfrm>
            </p:grpSpPr>
            <p:sp>
              <p:nvSpPr>
                <p:cNvPr id="195" name="Shape"/>
                <p:cNvSpPr/>
                <p:nvPr/>
              </p:nvSpPr>
              <p:spPr>
                <a:xfrm>
                  <a:off x="0" y="0"/>
                  <a:ext cx="265063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96" name="Shape"/>
                <p:cNvSpPr/>
                <p:nvPr/>
              </p:nvSpPr>
              <p:spPr>
                <a:xfrm>
                  <a:off x="0" y="0"/>
                  <a:ext cx="265063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97" name="Shape"/>
                <p:cNvSpPr/>
                <p:nvPr/>
              </p:nvSpPr>
              <p:spPr>
                <a:xfrm>
                  <a:off x="310315" y="153761"/>
                  <a:ext cx="290924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98" name="Shape"/>
                <p:cNvSpPr/>
                <p:nvPr/>
              </p:nvSpPr>
              <p:spPr>
                <a:xfrm>
                  <a:off x="310315" y="153761"/>
                  <a:ext cx="290924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204" name="Group"/>
              <p:cNvGrpSpPr/>
              <p:nvPr/>
            </p:nvGrpSpPr>
            <p:grpSpPr>
              <a:xfrm>
                <a:off x="12929" y="0"/>
                <a:ext cx="568915" cy="240255"/>
                <a:chOff x="0" y="0"/>
                <a:chExt cx="568914" cy="240254"/>
              </a:xfrm>
            </p:grpSpPr>
            <p:sp>
              <p:nvSpPr>
                <p:cNvPr id="200" name="Shape"/>
                <p:cNvSpPr/>
                <p:nvPr/>
              </p:nvSpPr>
              <p:spPr>
                <a:xfrm>
                  <a:off x="284456" y="0"/>
                  <a:ext cx="284459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1" name="Shape"/>
                <p:cNvSpPr/>
                <p:nvPr/>
              </p:nvSpPr>
              <p:spPr>
                <a:xfrm>
                  <a:off x="284456" y="0"/>
                  <a:ext cx="284459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2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3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grpSp>
        <p:nvGrpSpPr>
          <p:cNvPr id="225" name="Group"/>
          <p:cNvGrpSpPr/>
          <p:nvPr/>
        </p:nvGrpSpPr>
        <p:grpSpPr>
          <a:xfrm>
            <a:off x="4624387" y="4908549"/>
            <a:ext cx="976202" cy="536579"/>
            <a:chOff x="0" y="0"/>
            <a:chExt cx="976201" cy="536577"/>
          </a:xfrm>
        </p:grpSpPr>
        <p:grpSp>
          <p:nvGrpSpPr>
            <p:cNvPr id="210" name="Group"/>
            <p:cNvGrpSpPr/>
            <p:nvPr/>
          </p:nvGrpSpPr>
          <p:grpSpPr>
            <a:xfrm>
              <a:off x="19394" y="28745"/>
              <a:ext cx="956808" cy="507833"/>
              <a:chOff x="0" y="0"/>
              <a:chExt cx="956807" cy="507832"/>
            </a:xfrm>
          </p:grpSpPr>
          <p:sp>
            <p:nvSpPr>
              <p:cNvPr id="207" name="Rectangle"/>
              <p:cNvSpPr/>
              <p:nvPr/>
            </p:nvSpPr>
            <p:spPr>
              <a:xfrm>
                <a:off x="-1" y="162888"/>
                <a:ext cx="956808" cy="18205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08" name="Oval"/>
              <p:cNvSpPr/>
              <p:nvPr/>
            </p:nvSpPr>
            <p:spPr>
              <a:xfrm>
                <a:off x="12929" y="182052"/>
                <a:ext cx="943879" cy="3257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09" name="Oval"/>
              <p:cNvSpPr/>
              <p:nvPr/>
            </p:nvSpPr>
            <p:spPr>
              <a:xfrm>
                <a:off x="12929" y="0"/>
                <a:ext cx="943879" cy="32578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11" name="Rectangle"/>
            <p:cNvSpPr/>
            <p:nvPr/>
          </p:nvSpPr>
          <p:spPr>
            <a:xfrm>
              <a:off x="0" y="167679"/>
              <a:ext cx="963271" cy="177264"/>
            </a:xfrm>
            <a:prstGeom prst="rect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2" name="Oval"/>
            <p:cNvSpPr/>
            <p:nvPr/>
          </p:nvSpPr>
          <p:spPr>
            <a:xfrm>
              <a:off x="12929" y="182052"/>
              <a:ext cx="950341" cy="330571"/>
            </a:xfrm>
            <a:prstGeom prst="ellipse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3" name="Oval"/>
            <p:cNvSpPr/>
            <p:nvPr/>
          </p:nvSpPr>
          <p:spPr>
            <a:xfrm>
              <a:off x="12929" y="-1"/>
              <a:ext cx="950341" cy="330572"/>
            </a:xfrm>
            <a:prstGeom prst="ellipse">
              <a:avLst/>
            </a:prstGeom>
            <a:solidFill>
              <a:srgbClr val="00CD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224" name="Group"/>
            <p:cNvGrpSpPr/>
            <p:nvPr/>
          </p:nvGrpSpPr>
          <p:grpSpPr>
            <a:xfrm>
              <a:off x="187481" y="47908"/>
              <a:ext cx="601239" cy="239546"/>
              <a:chOff x="0" y="0"/>
              <a:chExt cx="601238" cy="239545"/>
            </a:xfrm>
          </p:grpSpPr>
          <p:grpSp>
            <p:nvGrpSpPr>
              <p:cNvPr id="218" name="Group"/>
              <p:cNvGrpSpPr/>
              <p:nvPr/>
            </p:nvGrpSpPr>
            <p:grpSpPr>
              <a:xfrm>
                <a:off x="-1" y="0"/>
                <a:ext cx="601240" cy="239546"/>
                <a:chOff x="0" y="0"/>
                <a:chExt cx="601238" cy="239545"/>
              </a:xfrm>
            </p:grpSpPr>
            <p:sp>
              <p:nvSpPr>
                <p:cNvPr id="214" name="Shape"/>
                <p:cNvSpPr/>
                <p:nvPr/>
              </p:nvSpPr>
              <p:spPr>
                <a:xfrm>
                  <a:off x="0" y="0"/>
                  <a:ext cx="265063" cy="910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15" name="Shape"/>
                <p:cNvSpPr/>
                <p:nvPr/>
              </p:nvSpPr>
              <p:spPr>
                <a:xfrm>
                  <a:off x="0" y="0"/>
                  <a:ext cx="265063" cy="910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16" name="Shape"/>
                <p:cNvSpPr/>
                <p:nvPr/>
              </p:nvSpPr>
              <p:spPr>
                <a:xfrm>
                  <a:off x="310315" y="153308"/>
                  <a:ext cx="290924" cy="8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17" name="Shape"/>
                <p:cNvSpPr/>
                <p:nvPr/>
              </p:nvSpPr>
              <p:spPr>
                <a:xfrm>
                  <a:off x="310315" y="153308"/>
                  <a:ext cx="290924" cy="8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223" name="Group"/>
              <p:cNvGrpSpPr/>
              <p:nvPr/>
            </p:nvGrpSpPr>
            <p:grpSpPr>
              <a:xfrm>
                <a:off x="12929" y="0"/>
                <a:ext cx="568915" cy="239546"/>
                <a:chOff x="0" y="0"/>
                <a:chExt cx="568914" cy="239545"/>
              </a:xfrm>
            </p:grpSpPr>
            <p:sp>
              <p:nvSpPr>
                <p:cNvPr id="219" name="Shape"/>
                <p:cNvSpPr/>
                <p:nvPr/>
              </p:nvSpPr>
              <p:spPr>
                <a:xfrm>
                  <a:off x="284456" y="0"/>
                  <a:ext cx="284459" cy="910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0" name="Shape"/>
                <p:cNvSpPr/>
                <p:nvPr/>
              </p:nvSpPr>
              <p:spPr>
                <a:xfrm>
                  <a:off x="284456" y="0"/>
                  <a:ext cx="284459" cy="910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1" name="Shape"/>
                <p:cNvSpPr/>
                <p:nvPr/>
              </p:nvSpPr>
              <p:spPr>
                <a:xfrm>
                  <a:off x="-1" y="134144"/>
                  <a:ext cx="271529" cy="105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2" name="Shape"/>
                <p:cNvSpPr/>
                <p:nvPr/>
              </p:nvSpPr>
              <p:spPr>
                <a:xfrm>
                  <a:off x="-1" y="134144"/>
                  <a:ext cx="271529" cy="105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grpSp>
        <p:nvGrpSpPr>
          <p:cNvPr id="244" name="Group"/>
          <p:cNvGrpSpPr/>
          <p:nvPr/>
        </p:nvGrpSpPr>
        <p:grpSpPr>
          <a:xfrm>
            <a:off x="7842249" y="2925761"/>
            <a:ext cx="976203" cy="538167"/>
            <a:chOff x="0" y="0"/>
            <a:chExt cx="976201" cy="538165"/>
          </a:xfrm>
        </p:grpSpPr>
        <p:grpSp>
          <p:nvGrpSpPr>
            <p:cNvPr id="229" name="Group"/>
            <p:cNvGrpSpPr/>
            <p:nvPr/>
          </p:nvGrpSpPr>
          <p:grpSpPr>
            <a:xfrm>
              <a:off x="19394" y="28830"/>
              <a:ext cx="956808" cy="509336"/>
              <a:chOff x="0" y="0"/>
              <a:chExt cx="956807" cy="509335"/>
            </a:xfrm>
          </p:grpSpPr>
          <p:sp>
            <p:nvSpPr>
              <p:cNvPr id="226" name="Rectangle"/>
              <p:cNvSpPr/>
              <p:nvPr/>
            </p:nvSpPr>
            <p:spPr>
              <a:xfrm>
                <a:off x="0" y="163370"/>
                <a:ext cx="956806" cy="18259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27" name="Oval"/>
              <p:cNvSpPr/>
              <p:nvPr/>
            </p:nvSpPr>
            <p:spPr>
              <a:xfrm>
                <a:off x="12928" y="182591"/>
                <a:ext cx="943880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28" name="Oval"/>
              <p:cNvSpPr/>
              <p:nvPr/>
            </p:nvSpPr>
            <p:spPr>
              <a:xfrm>
                <a:off x="12928" y="0"/>
                <a:ext cx="943880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30" name="Rectangle"/>
            <p:cNvSpPr/>
            <p:nvPr/>
          </p:nvSpPr>
          <p:spPr>
            <a:xfrm>
              <a:off x="-1" y="168175"/>
              <a:ext cx="963270" cy="177788"/>
            </a:xfrm>
            <a:prstGeom prst="rect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1" name="Oval"/>
            <p:cNvSpPr/>
            <p:nvPr/>
          </p:nvSpPr>
          <p:spPr>
            <a:xfrm>
              <a:off x="12928" y="182590"/>
              <a:ext cx="950342" cy="331551"/>
            </a:xfrm>
            <a:prstGeom prst="ellipse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2" name="Oval"/>
            <p:cNvSpPr/>
            <p:nvPr/>
          </p:nvSpPr>
          <p:spPr>
            <a:xfrm>
              <a:off x="12928" y="0"/>
              <a:ext cx="950342" cy="331549"/>
            </a:xfrm>
            <a:prstGeom prst="ellipse">
              <a:avLst/>
            </a:prstGeom>
            <a:solidFill>
              <a:srgbClr val="00CD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187481" y="48050"/>
              <a:ext cx="601238" cy="240256"/>
              <a:chOff x="0" y="0"/>
              <a:chExt cx="601237" cy="240254"/>
            </a:xfrm>
          </p:grpSpPr>
          <p:grpSp>
            <p:nvGrpSpPr>
              <p:cNvPr id="237" name="Group"/>
              <p:cNvGrpSpPr/>
              <p:nvPr/>
            </p:nvGrpSpPr>
            <p:grpSpPr>
              <a:xfrm>
                <a:off x="0" y="0"/>
                <a:ext cx="601238" cy="240255"/>
                <a:chOff x="0" y="0"/>
                <a:chExt cx="601237" cy="240254"/>
              </a:xfrm>
            </p:grpSpPr>
            <p:sp>
              <p:nvSpPr>
                <p:cNvPr id="233" name="Shape"/>
                <p:cNvSpPr/>
                <p:nvPr/>
              </p:nvSpPr>
              <p:spPr>
                <a:xfrm>
                  <a:off x="-1" y="0"/>
                  <a:ext cx="265064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4" name="Shape"/>
                <p:cNvSpPr/>
                <p:nvPr/>
              </p:nvSpPr>
              <p:spPr>
                <a:xfrm>
                  <a:off x="-1" y="0"/>
                  <a:ext cx="265064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5" name="Shape"/>
                <p:cNvSpPr/>
                <p:nvPr/>
              </p:nvSpPr>
              <p:spPr>
                <a:xfrm>
                  <a:off x="310315" y="153761"/>
                  <a:ext cx="290923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6" name="Shape"/>
                <p:cNvSpPr/>
                <p:nvPr/>
              </p:nvSpPr>
              <p:spPr>
                <a:xfrm>
                  <a:off x="310315" y="153761"/>
                  <a:ext cx="290923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242" name="Group"/>
              <p:cNvGrpSpPr/>
              <p:nvPr/>
            </p:nvGrpSpPr>
            <p:grpSpPr>
              <a:xfrm>
                <a:off x="12929" y="0"/>
                <a:ext cx="568914" cy="240255"/>
                <a:chOff x="0" y="0"/>
                <a:chExt cx="568913" cy="240254"/>
              </a:xfrm>
            </p:grpSpPr>
            <p:sp>
              <p:nvSpPr>
                <p:cNvPr id="238" name="Shape"/>
                <p:cNvSpPr/>
                <p:nvPr/>
              </p:nvSpPr>
              <p:spPr>
                <a:xfrm>
                  <a:off x="284455" y="0"/>
                  <a:ext cx="284459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9" name="Shape"/>
                <p:cNvSpPr/>
                <p:nvPr/>
              </p:nvSpPr>
              <p:spPr>
                <a:xfrm>
                  <a:off x="284455" y="0"/>
                  <a:ext cx="284459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40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41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grpSp>
        <p:nvGrpSpPr>
          <p:cNvPr id="263" name="Group"/>
          <p:cNvGrpSpPr/>
          <p:nvPr/>
        </p:nvGrpSpPr>
        <p:grpSpPr>
          <a:xfrm>
            <a:off x="5862637" y="4275137"/>
            <a:ext cx="976202" cy="538166"/>
            <a:chOff x="0" y="0"/>
            <a:chExt cx="976201" cy="538165"/>
          </a:xfrm>
        </p:grpSpPr>
        <p:grpSp>
          <p:nvGrpSpPr>
            <p:cNvPr id="248" name="Group"/>
            <p:cNvGrpSpPr/>
            <p:nvPr/>
          </p:nvGrpSpPr>
          <p:grpSpPr>
            <a:xfrm>
              <a:off x="19394" y="28830"/>
              <a:ext cx="956808" cy="509336"/>
              <a:chOff x="0" y="0"/>
              <a:chExt cx="956807" cy="509335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-1" y="163370"/>
                <a:ext cx="956808" cy="18259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6" name="Oval"/>
              <p:cNvSpPr/>
              <p:nvPr/>
            </p:nvSpPr>
            <p:spPr>
              <a:xfrm>
                <a:off x="12929" y="182591"/>
                <a:ext cx="943879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7" name="Oval"/>
              <p:cNvSpPr/>
              <p:nvPr/>
            </p:nvSpPr>
            <p:spPr>
              <a:xfrm>
                <a:off x="12929" y="0"/>
                <a:ext cx="943879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49" name="Rectangle"/>
            <p:cNvSpPr/>
            <p:nvPr/>
          </p:nvSpPr>
          <p:spPr>
            <a:xfrm>
              <a:off x="0" y="168175"/>
              <a:ext cx="963271" cy="177788"/>
            </a:xfrm>
            <a:prstGeom prst="rect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0" name="Oval"/>
            <p:cNvSpPr/>
            <p:nvPr/>
          </p:nvSpPr>
          <p:spPr>
            <a:xfrm>
              <a:off x="12929" y="182590"/>
              <a:ext cx="950341" cy="331551"/>
            </a:xfrm>
            <a:prstGeom prst="ellipse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1" name="Oval"/>
            <p:cNvSpPr/>
            <p:nvPr/>
          </p:nvSpPr>
          <p:spPr>
            <a:xfrm>
              <a:off x="12929" y="0"/>
              <a:ext cx="950341" cy="331549"/>
            </a:xfrm>
            <a:prstGeom prst="ellipse">
              <a:avLst/>
            </a:prstGeom>
            <a:solidFill>
              <a:srgbClr val="00CD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262" name="Group"/>
            <p:cNvGrpSpPr/>
            <p:nvPr/>
          </p:nvGrpSpPr>
          <p:grpSpPr>
            <a:xfrm>
              <a:off x="187481" y="48050"/>
              <a:ext cx="601239" cy="240256"/>
              <a:chOff x="0" y="0"/>
              <a:chExt cx="601238" cy="240254"/>
            </a:xfrm>
          </p:grpSpPr>
          <p:grpSp>
            <p:nvGrpSpPr>
              <p:cNvPr id="256" name="Group"/>
              <p:cNvGrpSpPr/>
              <p:nvPr/>
            </p:nvGrpSpPr>
            <p:grpSpPr>
              <a:xfrm>
                <a:off x="-1" y="0"/>
                <a:ext cx="601240" cy="240255"/>
                <a:chOff x="0" y="0"/>
                <a:chExt cx="601238" cy="240254"/>
              </a:xfrm>
            </p:grpSpPr>
            <p:sp>
              <p:nvSpPr>
                <p:cNvPr id="252" name="Shape"/>
                <p:cNvSpPr/>
                <p:nvPr/>
              </p:nvSpPr>
              <p:spPr>
                <a:xfrm>
                  <a:off x="0" y="0"/>
                  <a:ext cx="265063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53" name="Shape"/>
                <p:cNvSpPr/>
                <p:nvPr/>
              </p:nvSpPr>
              <p:spPr>
                <a:xfrm>
                  <a:off x="0" y="0"/>
                  <a:ext cx="265063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54" name="Shape"/>
                <p:cNvSpPr/>
                <p:nvPr/>
              </p:nvSpPr>
              <p:spPr>
                <a:xfrm>
                  <a:off x="310315" y="153761"/>
                  <a:ext cx="290924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55" name="Shape"/>
                <p:cNvSpPr/>
                <p:nvPr/>
              </p:nvSpPr>
              <p:spPr>
                <a:xfrm>
                  <a:off x="310315" y="153761"/>
                  <a:ext cx="290924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261" name="Group"/>
              <p:cNvGrpSpPr/>
              <p:nvPr/>
            </p:nvGrpSpPr>
            <p:grpSpPr>
              <a:xfrm>
                <a:off x="12929" y="0"/>
                <a:ext cx="568915" cy="240255"/>
                <a:chOff x="0" y="0"/>
                <a:chExt cx="568914" cy="240254"/>
              </a:xfrm>
            </p:grpSpPr>
            <p:sp>
              <p:nvSpPr>
                <p:cNvPr id="257" name="Shape"/>
                <p:cNvSpPr/>
                <p:nvPr/>
              </p:nvSpPr>
              <p:spPr>
                <a:xfrm>
                  <a:off x="284456" y="0"/>
                  <a:ext cx="284459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58" name="Shape"/>
                <p:cNvSpPr/>
                <p:nvPr/>
              </p:nvSpPr>
              <p:spPr>
                <a:xfrm>
                  <a:off x="284456" y="0"/>
                  <a:ext cx="284459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59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0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grpSp>
        <p:nvGrpSpPr>
          <p:cNvPr id="282" name="Group"/>
          <p:cNvGrpSpPr/>
          <p:nvPr/>
        </p:nvGrpSpPr>
        <p:grpSpPr>
          <a:xfrm>
            <a:off x="6372224" y="5329237"/>
            <a:ext cx="976203" cy="538166"/>
            <a:chOff x="0" y="0"/>
            <a:chExt cx="976201" cy="538165"/>
          </a:xfrm>
        </p:grpSpPr>
        <p:grpSp>
          <p:nvGrpSpPr>
            <p:cNvPr id="267" name="Group"/>
            <p:cNvGrpSpPr/>
            <p:nvPr/>
          </p:nvGrpSpPr>
          <p:grpSpPr>
            <a:xfrm>
              <a:off x="19394" y="28830"/>
              <a:ext cx="956808" cy="509336"/>
              <a:chOff x="0" y="0"/>
              <a:chExt cx="956807" cy="509335"/>
            </a:xfrm>
          </p:grpSpPr>
          <p:sp>
            <p:nvSpPr>
              <p:cNvPr id="264" name="Rectangle"/>
              <p:cNvSpPr/>
              <p:nvPr/>
            </p:nvSpPr>
            <p:spPr>
              <a:xfrm>
                <a:off x="0" y="163370"/>
                <a:ext cx="956806" cy="18259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5" name="Oval"/>
              <p:cNvSpPr/>
              <p:nvPr/>
            </p:nvSpPr>
            <p:spPr>
              <a:xfrm>
                <a:off x="12928" y="182591"/>
                <a:ext cx="943880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6" name="Oval"/>
              <p:cNvSpPr/>
              <p:nvPr/>
            </p:nvSpPr>
            <p:spPr>
              <a:xfrm>
                <a:off x="12928" y="0"/>
                <a:ext cx="943880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-1" y="168175"/>
              <a:ext cx="963270" cy="177788"/>
            </a:xfrm>
            <a:prstGeom prst="rect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9" name="Oval"/>
            <p:cNvSpPr/>
            <p:nvPr/>
          </p:nvSpPr>
          <p:spPr>
            <a:xfrm>
              <a:off x="12928" y="182590"/>
              <a:ext cx="950342" cy="331551"/>
            </a:xfrm>
            <a:prstGeom prst="ellipse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0" name="Oval"/>
            <p:cNvSpPr/>
            <p:nvPr/>
          </p:nvSpPr>
          <p:spPr>
            <a:xfrm>
              <a:off x="12928" y="0"/>
              <a:ext cx="950342" cy="331549"/>
            </a:xfrm>
            <a:prstGeom prst="ellipse">
              <a:avLst/>
            </a:prstGeom>
            <a:solidFill>
              <a:srgbClr val="00CD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281" name="Group"/>
            <p:cNvGrpSpPr/>
            <p:nvPr/>
          </p:nvGrpSpPr>
          <p:grpSpPr>
            <a:xfrm>
              <a:off x="187481" y="48050"/>
              <a:ext cx="601238" cy="240256"/>
              <a:chOff x="0" y="0"/>
              <a:chExt cx="601237" cy="240254"/>
            </a:xfrm>
          </p:grpSpPr>
          <p:grpSp>
            <p:nvGrpSpPr>
              <p:cNvPr id="275" name="Group"/>
              <p:cNvGrpSpPr/>
              <p:nvPr/>
            </p:nvGrpSpPr>
            <p:grpSpPr>
              <a:xfrm>
                <a:off x="0" y="0"/>
                <a:ext cx="601238" cy="240255"/>
                <a:chOff x="0" y="0"/>
                <a:chExt cx="601237" cy="240254"/>
              </a:xfrm>
            </p:grpSpPr>
            <p:sp>
              <p:nvSpPr>
                <p:cNvPr id="271" name="Shape"/>
                <p:cNvSpPr/>
                <p:nvPr/>
              </p:nvSpPr>
              <p:spPr>
                <a:xfrm>
                  <a:off x="-1" y="0"/>
                  <a:ext cx="265064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2" name="Shape"/>
                <p:cNvSpPr/>
                <p:nvPr/>
              </p:nvSpPr>
              <p:spPr>
                <a:xfrm>
                  <a:off x="-1" y="0"/>
                  <a:ext cx="265064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3" name="Shape"/>
                <p:cNvSpPr/>
                <p:nvPr/>
              </p:nvSpPr>
              <p:spPr>
                <a:xfrm>
                  <a:off x="310315" y="153761"/>
                  <a:ext cx="290923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4" name="Shape"/>
                <p:cNvSpPr/>
                <p:nvPr/>
              </p:nvSpPr>
              <p:spPr>
                <a:xfrm>
                  <a:off x="310315" y="153761"/>
                  <a:ext cx="290923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280" name="Group"/>
              <p:cNvGrpSpPr/>
              <p:nvPr/>
            </p:nvGrpSpPr>
            <p:grpSpPr>
              <a:xfrm>
                <a:off x="12929" y="0"/>
                <a:ext cx="568914" cy="240255"/>
                <a:chOff x="0" y="0"/>
                <a:chExt cx="568913" cy="240254"/>
              </a:xfrm>
            </p:grpSpPr>
            <p:sp>
              <p:nvSpPr>
                <p:cNvPr id="276" name="Shape"/>
                <p:cNvSpPr/>
                <p:nvPr/>
              </p:nvSpPr>
              <p:spPr>
                <a:xfrm>
                  <a:off x="284455" y="0"/>
                  <a:ext cx="284459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7" name="Shape"/>
                <p:cNvSpPr/>
                <p:nvPr/>
              </p:nvSpPr>
              <p:spPr>
                <a:xfrm>
                  <a:off x="284455" y="0"/>
                  <a:ext cx="284459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8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9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grpSp>
        <p:nvGrpSpPr>
          <p:cNvPr id="301" name="Group"/>
          <p:cNvGrpSpPr/>
          <p:nvPr/>
        </p:nvGrpSpPr>
        <p:grpSpPr>
          <a:xfrm>
            <a:off x="7953374" y="3927474"/>
            <a:ext cx="976203" cy="538166"/>
            <a:chOff x="0" y="0"/>
            <a:chExt cx="976201" cy="538164"/>
          </a:xfrm>
        </p:grpSpPr>
        <p:grpSp>
          <p:nvGrpSpPr>
            <p:cNvPr id="286" name="Group"/>
            <p:cNvGrpSpPr/>
            <p:nvPr/>
          </p:nvGrpSpPr>
          <p:grpSpPr>
            <a:xfrm>
              <a:off x="19394" y="28830"/>
              <a:ext cx="956808" cy="509335"/>
              <a:chOff x="0" y="0"/>
              <a:chExt cx="956807" cy="509334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163370"/>
                <a:ext cx="956806" cy="18259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4" name="Oval"/>
              <p:cNvSpPr/>
              <p:nvPr/>
            </p:nvSpPr>
            <p:spPr>
              <a:xfrm>
                <a:off x="12928" y="182590"/>
                <a:ext cx="943880" cy="32674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5" name="Oval"/>
              <p:cNvSpPr/>
              <p:nvPr/>
            </p:nvSpPr>
            <p:spPr>
              <a:xfrm>
                <a:off x="12928" y="-1"/>
                <a:ext cx="943880" cy="32674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87" name="Rectangle"/>
            <p:cNvSpPr/>
            <p:nvPr/>
          </p:nvSpPr>
          <p:spPr>
            <a:xfrm>
              <a:off x="-1" y="168175"/>
              <a:ext cx="963270" cy="177788"/>
            </a:xfrm>
            <a:prstGeom prst="rect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8" name="Oval"/>
            <p:cNvSpPr/>
            <p:nvPr/>
          </p:nvSpPr>
          <p:spPr>
            <a:xfrm>
              <a:off x="12928" y="182590"/>
              <a:ext cx="950342" cy="331549"/>
            </a:xfrm>
            <a:prstGeom prst="ellipse">
              <a:avLst/>
            </a:prstGeom>
            <a:solidFill>
              <a:srgbClr val="3333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9" name="Oval"/>
            <p:cNvSpPr/>
            <p:nvPr/>
          </p:nvSpPr>
          <p:spPr>
            <a:xfrm>
              <a:off x="12928" y="-1"/>
              <a:ext cx="950342" cy="331549"/>
            </a:xfrm>
            <a:prstGeom prst="ellipse">
              <a:avLst/>
            </a:prstGeom>
            <a:solidFill>
              <a:srgbClr val="00CD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300" name="Group"/>
            <p:cNvGrpSpPr/>
            <p:nvPr/>
          </p:nvGrpSpPr>
          <p:grpSpPr>
            <a:xfrm>
              <a:off x="187481" y="48050"/>
              <a:ext cx="601238" cy="240255"/>
              <a:chOff x="0" y="0"/>
              <a:chExt cx="601237" cy="240254"/>
            </a:xfrm>
          </p:grpSpPr>
          <p:grpSp>
            <p:nvGrpSpPr>
              <p:cNvPr id="294" name="Group"/>
              <p:cNvGrpSpPr/>
              <p:nvPr/>
            </p:nvGrpSpPr>
            <p:grpSpPr>
              <a:xfrm>
                <a:off x="0" y="-1"/>
                <a:ext cx="601238" cy="240256"/>
                <a:chOff x="0" y="0"/>
                <a:chExt cx="601237" cy="240254"/>
              </a:xfrm>
            </p:grpSpPr>
            <p:sp>
              <p:nvSpPr>
                <p:cNvPr id="290" name="Shape"/>
                <p:cNvSpPr/>
                <p:nvPr/>
              </p:nvSpPr>
              <p:spPr>
                <a:xfrm>
                  <a:off x="-1" y="0"/>
                  <a:ext cx="265064" cy="912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1" name="Shape"/>
                <p:cNvSpPr/>
                <p:nvPr/>
              </p:nvSpPr>
              <p:spPr>
                <a:xfrm>
                  <a:off x="-1" y="0"/>
                  <a:ext cx="265064" cy="912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411"/>
                      </a:moveTo>
                      <a:lnTo>
                        <a:pt x="5268" y="0"/>
                      </a:lnTo>
                      <a:lnTo>
                        <a:pt x="15805" y="11368"/>
                      </a:lnTo>
                      <a:lnTo>
                        <a:pt x="21600" y="6821"/>
                      </a:lnTo>
                      <a:lnTo>
                        <a:pt x="20020" y="21600"/>
                      </a:lnTo>
                      <a:lnTo>
                        <a:pt x="5268" y="21600"/>
                      </a:lnTo>
                      <a:lnTo>
                        <a:pt x="11590" y="17053"/>
                      </a:lnTo>
                      <a:lnTo>
                        <a:pt x="0" y="3411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2" name="Shape"/>
                <p:cNvSpPr/>
                <p:nvPr/>
              </p:nvSpPr>
              <p:spPr>
                <a:xfrm>
                  <a:off x="310315" y="153761"/>
                  <a:ext cx="290923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3" name="Shape"/>
                <p:cNvSpPr/>
                <p:nvPr/>
              </p:nvSpPr>
              <p:spPr>
                <a:xfrm>
                  <a:off x="310315" y="153761"/>
                  <a:ext cx="290923" cy="86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600"/>
                      </a:moveTo>
                      <a:lnTo>
                        <a:pt x="16320" y="21600"/>
                      </a:lnTo>
                      <a:lnTo>
                        <a:pt x="4800" y="9600"/>
                      </a:lnTo>
                      <a:lnTo>
                        <a:pt x="0" y="15600"/>
                      </a:lnTo>
                      <a:lnTo>
                        <a:pt x="1440" y="0"/>
                      </a:lnTo>
                      <a:lnTo>
                        <a:pt x="16320" y="0"/>
                      </a:lnTo>
                      <a:lnTo>
                        <a:pt x="10560" y="6000"/>
                      </a:lnTo>
                      <a:lnTo>
                        <a:pt x="21600" y="15600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299" name="Group"/>
              <p:cNvGrpSpPr/>
              <p:nvPr/>
            </p:nvGrpSpPr>
            <p:grpSpPr>
              <a:xfrm>
                <a:off x="12929" y="-1"/>
                <a:ext cx="568914" cy="240256"/>
                <a:chOff x="0" y="0"/>
                <a:chExt cx="568913" cy="240254"/>
              </a:xfrm>
            </p:grpSpPr>
            <p:sp>
              <p:nvSpPr>
                <p:cNvPr id="295" name="Shape"/>
                <p:cNvSpPr/>
                <p:nvPr/>
              </p:nvSpPr>
              <p:spPr>
                <a:xfrm>
                  <a:off x="284455" y="0"/>
                  <a:ext cx="284459" cy="912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6" name="Shape"/>
                <p:cNvSpPr/>
                <p:nvPr/>
              </p:nvSpPr>
              <p:spPr>
                <a:xfrm>
                  <a:off x="284455" y="0"/>
                  <a:ext cx="284459" cy="912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053"/>
                      </a:moveTo>
                      <a:lnTo>
                        <a:pt x="4909" y="21600"/>
                      </a:lnTo>
                      <a:lnTo>
                        <a:pt x="15709" y="6821"/>
                      </a:lnTo>
                      <a:lnTo>
                        <a:pt x="21600" y="11368"/>
                      </a:lnTo>
                      <a:lnTo>
                        <a:pt x="19145" y="0"/>
                      </a:lnTo>
                      <a:lnTo>
                        <a:pt x="4909" y="0"/>
                      </a:lnTo>
                      <a:lnTo>
                        <a:pt x="11782" y="3411"/>
                      </a:lnTo>
                      <a:lnTo>
                        <a:pt x="0" y="17053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7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8" name="Shape"/>
                <p:cNvSpPr/>
                <p:nvPr/>
              </p:nvSpPr>
              <p:spPr>
                <a:xfrm>
                  <a:off x="-1" y="134541"/>
                  <a:ext cx="271529" cy="105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945"/>
                      </a:moveTo>
                      <a:lnTo>
                        <a:pt x="15943" y="0"/>
                      </a:lnTo>
                      <a:lnTo>
                        <a:pt x="5143" y="11782"/>
                      </a:lnTo>
                      <a:lnTo>
                        <a:pt x="0" y="7855"/>
                      </a:lnTo>
                      <a:lnTo>
                        <a:pt x="1543" y="21600"/>
                      </a:lnTo>
                      <a:lnTo>
                        <a:pt x="15943" y="21600"/>
                      </a:lnTo>
                      <a:lnTo>
                        <a:pt x="9771" y="16691"/>
                      </a:lnTo>
                      <a:lnTo>
                        <a:pt x="21600" y="2945"/>
                      </a:ln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sp>
        <p:nvSpPr>
          <p:cNvPr id="302" name="Connection Line"/>
          <p:cNvSpPr/>
          <p:nvPr/>
        </p:nvSpPr>
        <p:spPr>
          <a:xfrm flipV="1">
            <a:off x="4152601" y="3565943"/>
            <a:ext cx="1257509" cy="45111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Connection Line"/>
          <p:cNvSpPr/>
          <p:nvPr/>
        </p:nvSpPr>
        <p:spPr>
          <a:xfrm flipV="1">
            <a:off x="6330949" y="3237204"/>
            <a:ext cx="1511301" cy="13116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Connection Line"/>
          <p:cNvSpPr/>
          <p:nvPr/>
        </p:nvSpPr>
        <p:spPr>
          <a:xfrm>
            <a:off x="4029826" y="4406131"/>
            <a:ext cx="765175" cy="5447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Connection Line"/>
          <p:cNvSpPr/>
          <p:nvPr/>
        </p:nvSpPr>
        <p:spPr>
          <a:xfrm flipV="1">
            <a:off x="5500496" y="4738392"/>
            <a:ext cx="470175" cy="2402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Connection Line"/>
          <p:cNvSpPr/>
          <p:nvPr/>
        </p:nvSpPr>
        <p:spPr>
          <a:xfrm flipV="1">
            <a:off x="6838743" y="4275416"/>
            <a:ext cx="1128483" cy="18765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Connection Line"/>
          <p:cNvSpPr/>
          <p:nvPr/>
        </p:nvSpPr>
        <p:spPr>
          <a:xfrm>
            <a:off x="5599446" y="5294264"/>
            <a:ext cx="787604" cy="18992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Connection Line"/>
          <p:cNvSpPr/>
          <p:nvPr/>
        </p:nvSpPr>
        <p:spPr>
          <a:xfrm>
            <a:off x="5961510" y="3675758"/>
            <a:ext cx="270942" cy="60454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9" name="Connection Line"/>
          <p:cNvSpPr/>
          <p:nvPr/>
        </p:nvSpPr>
        <p:spPr>
          <a:xfrm flipV="1">
            <a:off x="7130737" y="4432899"/>
            <a:ext cx="1044149" cy="925686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Connection Line"/>
          <p:cNvSpPr/>
          <p:nvPr/>
        </p:nvSpPr>
        <p:spPr>
          <a:xfrm>
            <a:off x="8360171" y="3463683"/>
            <a:ext cx="51489" cy="464116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Line"/>
          <p:cNvSpPr/>
          <p:nvPr/>
        </p:nvSpPr>
        <p:spPr>
          <a:xfrm flipV="1">
            <a:off x="8836024" y="3213100"/>
            <a:ext cx="684214" cy="11114"/>
          </a:xfrm>
          <a:prstGeom prst="line">
            <a:avLst/>
          </a:prstGeom>
          <a:ln w="254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 flipV="1">
            <a:off x="8921749" y="4246562"/>
            <a:ext cx="684214" cy="11114"/>
          </a:xfrm>
          <a:prstGeom prst="line">
            <a:avLst/>
          </a:prstGeom>
          <a:ln w="25400">
            <a:solidFill>
              <a:srgbClr val="00CC9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 flipV="1">
            <a:off x="2486024" y="4270373"/>
            <a:ext cx="788989" cy="95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4" name="1"/>
          <p:cNvSpPr txBox="1"/>
          <p:nvPr/>
        </p:nvSpPr>
        <p:spPr>
          <a:xfrm>
            <a:off x="6307137" y="3209924"/>
            <a:ext cx="327027" cy="27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5" name="2"/>
          <p:cNvSpPr txBox="1"/>
          <p:nvPr/>
        </p:nvSpPr>
        <p:spPr>
          <a:xfrm>
            <a:off x="5906858" y="3733799"/>
            <a:ext cx="194134" cy="27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6" name="3"/>
          <p:cNvSpPr txBox="1"/>
          <p:nvPr/>
        </p:nvSpPr>
        <p:spPr>
          <a:xfrm>
            <a:off x="4389208" y="3044824"/>
            <a:ext cx="194134" cy="27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7" name="1"/>
          <p:cNvSpPr txBox="1"/>
          <p:nvPr/>
        </p:nvSpPr>
        <p:spPr>
          <a:xfrm>
            <a:off x="8767533" y="2892424"/>
            <a:ext cx="194134" cy="27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8" name="2"/>
          <p:cNvSpPr txBox="1"/>
          <p:nvPr/>
        </p:nvSpPr>
        <p:spPr>
          <a:xfrm>
            <a:off x="8559569" y="3409949"/>
            <a:ext cx="194135" cy="27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9" name="1"/>
          <p:cNvSpPr txBox="1"/>
          <p:nvPr/>
        </p:nvSpPr>
        <p:spPr>
          <a:xfrm>
            <a:off x="4122508" y="3733799"/>
            <a:ext cx="194134" cy="27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0" name="2"/>
          <p:cNvSpPr txBox="1"/>
          <p:nvPr/>
        </p:nvSpPr>
        <p:spPr>
          <a:xfrm>
            <a:off x="4187595" y="4219574"/>
            <a:ext cx="194135" cy="27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1" name="3"/>
          <p:cNvSpPr txBox="1"/>
          <p:nvPr/>
        </p:nvSpPr>
        <p:spPr>
          <a:xfrm>
            <a:off x="3016019" y="3992562"/>
            <a:ext cx="194135" cy="279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2" name="3"/>
          <p:cNvSpPr txBox="1"/>
          <p:nvPr/>
        </p:nvSpPr>
        <p:spPr>
          <a:xfrm>
            <a:off x="7529283" y="3116261"/>
            <a:ext cx="194134" cy="27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75" tIns="41275" rIns="41275" bIns="41275">
            <a:spAutoFit/>
          </a:bodyPr>
          <a:lstStyle>
            <a:lvl1pPr algn="ct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323" name="image.pdf" descr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7400" y="2971800"/>
            <a:ext cx="2173289" cy="1266825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Rectangle"/>
          <p:cNvSpPr/>
          <p:nvPr/>
        </p:nvSpPr>
        <p:spPr>
          <a:xfrm>
            <a:off x="2519361" y="4495800"/>
            <a:ext cx="609602" cy="228600"/>
          </a:xfrm>
          <a:prstGeom prst="rect">
            <a:avLst/>
          </a:prstGeom>
          <a:solidFill>
            <a:srgbClr val="00CC99"/>
          </a:solidFill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5" name="Rectangle"/>
          <p:cNvSpPr/>
          <p:nvPr/>
        </p:nvSpPr>
        <p:spPr>
          <a:xfrm>
            <a:off x="4881562" y="3916362"/>
            <a:ext cx="609602" cy="228602"/>
          </a:xfrm>
          <a:prstGeom prst="rect">
            <a:avLst/>
          </a:prstGeom>
          <a:solidFill>
            <a:srgbClr val="00CC99"/>
          </a:solidFill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6" name="50"/>
          <p:cNvSpPr txBox="1"/>
          <p:nvPr/>
        </p:nvSpPr>
        <p:spPr>
          <a:xfrm>
            <a:off x="4576762" y="3916362"/>
            <a:ext cx="457202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7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327" name="Square"/>
          <p:cNvSpPr/>
          <p:nvPr/>
        </p:nvSpPr>
        <p:spPr>
          <a:xfrm>
            <a:off x="4652962" y="3916362"/>
            <a:ext cx="228602" cy="22860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8" name="Rectangle"/>
          <p:cNvSpPr/>
          <p:nvPr/>
        </p:nvSpPr>
        <p:spPr>
          <a:xfrm>
            <a:off x="7091361" y="3505200"/>
            <a:ext cx="609602" cy="228600"/>
          </a:xfrm>
          <a:prstGeom prst="rect">
            <a:avLst/>
          </a:prstGeom>
          <a:solidFill>
            <a:srgbClr val="00CC99"/>
          </a:solidFill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9" name="40"/>
          <p:cNvSpPr txBox="1"/>
          <p:nvPr/>
        </p:nvSpPr>
        <p:spPr>
          <a:xfrm>
            <a:off x="6786561" y="3505199"/>
            <a:ext cx="457202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7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40</a:t>
            </a:r>
          </a:p>
        </p:txBody>
      </p:sp>
      <p:sp>
        <p:nvSpPr>
          <p:cNvPr id="330" name="Square"/>
          <p:cNvSpPr/>
          <p:nvPr/>
        </p:nvSpPr>
        <p:spPr>
          <a:xfrm>
            <a:off x="6862761" y="3505200"/>
            <a:ext cx="228602" cy="228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8920161" y="3352800"/>
            <a:ext cx="609602" cy="228600"/>
          </a:xfrm>
          <a:prstGeom prst="rect">
            <a:avLst/>
          </a:prstGeom>
          <a:solidFill>
            <a:srgbClr val="00CC99"/>
          </a:solidFill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MPLS Operation"/>
          <p:cNvSpPr txBox="1"/>
          <p:nvPr>
            <p:ph type="title"/>
          </p:nvPr>
        </p:nvSpPr>
        <p:spPr>
          <a:xfrm>
            <a:off x="2209800" y="609598"/>
            <a:ext cx="7772400" cy="1143003"/>
          </a:xfrm>
          <a:prstGeom prst="rect">
            <a:avLst/>
          </a:prstGeom>
        </p:spPr>
        <p:txBody>
          <a:bodyPr/>
          <a:lstStyle/>
          <a:p>
            <a:pPr/>
            <a:r>
              <a:t>Security issues/threats  in MPLS</a:t>
            </a:r>
          </a:p>
        </p:txBody>
      </p:sp>
      <p:sp>
        <p:nvSpPr>
          <p:cNvPr id="334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MPLS is vulnerable for Variety of attacks 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Attacks on Signalling protocols can lead to path switching or path shutdown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Data modification attacks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Data Sniffing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  <a:r>
              <a:t>Denial Of Service (DOS)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MPLS Operation"/>
          <p:cNvSpPr txBox="1"/>
          <p:nvPr>
            <p:ph type="title"/>
          </p:nvPr>
        </p:nvSpPr>
        <p:spPr>
          <a:xfrm>
            <a:off x="2209800" y="1013460"/>
            <a:ext cx="7772400" cy="1097281"/>
          </a:xfrm>
          <a:prstGeom prst="rect">
            <a:avLst/>
          </a:prstGeom>
        </p:spPr>
        <p:txBody>
          <a:bodyPr/>
          <a:lstStyle>
            <a:lvl1pPr defTabSz="822959">
              <a:defRPr sz="3509"/>
            </a:lvl1pPr>
          </a:lstStyle>
          <a:p>
            <a:pPr/>
            <a:r>
              <a:t>Available Tools to protect MPLS Networks</a:t>
            </a:r>
          </a:p>
        </p:txBody>
      </p:sp>
      <p:sp>
        <p:nvSpPr>
          <p:cNvPr id="339" name="At ingress LSR of an MPLS domain, an MPLS header is inserted to a packet before the packet is forwarded…"/>
          <p:cNvSpPr txBox="1"/>
          <p:nvPr>
            <p:ph type="body" sz="half" idx="1"/>
          </p:nvPr>
        </p:nvSpPr>
        <p:spPr>
          <a:xfrm>
            <a:off x="2209800" y="2225039"/>
            <a:ext cx="7772400" cy="3870960"/>
          </a:xfrm>
          <a:prstGeom prst="rect">
            <a:avLst/>
          </a:prstGeom>
        </p:spPr>
        <p:txBody>
          <a:bodyPr/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Physical isolation of the network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IP Security (IPSec)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MAC Security (MACSec)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Secure Socket Layer (SSL)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  <a:defRPr sz="2400"/>
            </a:p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•"/>
              <a:defRPr sz="1800"/>
            </a:pPr>
            <a:r>
              <a:t>Transport Layer Security (SSL)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