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656B21-B38D-4EE2-B835-304FE5602E58}">
  <a:tblStyle styleId="{F7656B21-B38D-4EE2-B835-304FE5602E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315622b1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315622b1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315622b1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315622b1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315622b1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315622b1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315622b1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315622b1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315622b1e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315622b1e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a14d0c6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a14d0c6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a14d0c6a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a14d0c6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a14d0c6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a14d0c6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a14d0c6a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a14d0c6a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a14d0c6a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a14d0c6a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a14d0c6a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a14d0c6a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315622b1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315622b1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a1a09c2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a1a09c2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a1a09c29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a1a09c29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315622b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315622b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315622b1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315622b1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315622b1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315622b1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315622b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315622b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315622b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315622b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315622b1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315622b1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315622b1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315622b1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github.com/abbas4Security/CoAPIDS/tree/main/Implementation2-RuleCre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mega.nz/file/OJ4w3ZyI#Ez7k4fbaLCdwTVcNxF8CV6qNf00oIyR_NKorM0CPkgQ" TargetMode="External"/><Relationship Id="rId6" Type="http://schemas.openxmlformats.org/officeDocument/2006/relationships/hyperlink" Target="https://mega.nz/file/yJg1AAIS#GT_Ph6tG2aKF9M3aaJMOhWl500RTzXC5RD704LY8kws" TargetMode="External"/><Relationship Id="rId7" Type="http://schemas.openxmlformats.org/officeDocument/2006/relationships/hyperlink" Target="https://mega.nz/file/CZowwR7D#-K-SRultkzbWJZQAUu9NQa0tOdo9h2zq2fKsdU6H_30" TargetMode="External"/><Relationship Id="rId8" Type="http://schemas.openxmlformats.org/officeDocument/2006/relationships/hyperlink" Target="https://www.youtube.com/watch?v=WsEPYdXz1W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youtube.com/watch?v=OpIpsjiSwwI" TargetMode="External"/><Relationship Id="rId4" Type="http://schemas.openxmlformats.org/officeDocument/2006/relationships/hyperlink" Target="https://www.youtube.com/watch?v=WsEPYdXz1Ww" TargetMode="External"/><Relationship Id="rId10" Type="http://schemas.openxmlformats.org/officeDocument/2006/relationships/hyperlink" Target="https://mega.nz/file/CZowwR7D#-K-SRultkzbWJZQAUu9NQa0tOdo9h2zq2fKsdU6H_30" TargetMode="External"/><Relationship Id="rId9" Type="http://schemas.openxmlformats.org/officeDocument/2006/relationships/hyperlink" Target="https://mega.nz/file/yJg1AAIS#GT_Ph6tG2aKF9M3aaJMOhWl500RTzXC5RD704LY8kws" TargetMode="External"/><Relationship Id="rId5" Type="http://schemas.openxmlformats.org/officeDocument/2006/relationships/hyperlink" Target="https://github.com/abbas4Security/CoAPIDS/tree/main/Implementation1-CoAPSuricata" TargetMode="External"/><Relationship Id="rId6" Type="http://schemas.openxmlformats.org/officeDocument/2006/relationships/hyperlink" Target="https://github.com/abbas4Security/CoAPIDS/tree/main/Implementation2-RuleCreation" TargetMode="External"/><Relationship Id="rId7" Type="http://schemas.openxmlformats.org/officeDocument/2006/relationships/hyperlink" Target="https://github.com/abbas4Security/CoAPIDS/blob/main/Technical%20Report%20-%20CoAPImplementation.pdf" TargetMode="External"/><Relationship Id="rId8" Type="http://schemas.openxmlformats.org/officeDocument/2006/relationships/hyperlink" Target="https://mega.nz/file/OJ4w3ZyI#Ez7k4fbaLCdwTVcNxF8CV6qNf00oIyR_NKorM0CPkg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4294967295" type="title"/>
          </p:nvPr>
        </p:nvSpPr>
        <p:spPr>
          <a:xfrm>
            <a:off x="1636950" y="1876825"/>
            <a:ext cx="5197200" cy="42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Lato"/>
                <a:ea typeface="Lato"/>
                <a:cs typeface="Lato"/>
                <a:sym typeface="Lato"/>
              </a:rPr>
              <a:t>Syed Ghazanfar Abbas</a:t>
            </a:r>
            <a:endParaRPr sz="1100">
              <a:latin typeface="Lato"/>
              <a:ea typeface="Lato"/>
              <a:cs typeface="Lato"/>
              <a:sym typeface="Lato"/>
            </a:endParaRPr>
          </a:p>
        </p:txBody>
      </p:sp>
      <p:sp>
        <p:nvSpPr>
          <p:cNvPr id="73" name="Google Shape;73;p13"/>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4" name="Google Shape;74;p13"/>
          <p:cNvSpPr txBox="1"/>
          <p:nvPr>
            <p:ph idx="4294967295" type="title"/>
          </p:nvPr>
        </p:nvSpPr>
        <p:spPr>
          <a:xfrm>
            <a:off x="1498850" y="985000"/>
            <a:ext cx="714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2"/>
                </a:solidFill>
              </a:rPr>
              <a:t>Selection of Intrusion Detection System (IDS) Security Policies</a:t>
            </a:r>
            <a:endParaRPr sz="1200">
              <a:solidFill>
                <a:schemeClr val="lt2"/>
              </a:solidFill>
            </a:endParaRPr>
          </a:p>
        </p:txBody>
      </p:sp>
      <p:pic>
        <p:nvPicPr>
          <p:cNvPr id="75" name="Google Shape;75;p13"/>
          <p:cNvPicPr preferRelativeResize="0"/>
          <p:nvPr/>
        </p:nvPicPr>
        <p:blipFill>
          <a:blip r:embed="rId3">
            <a:alphaModFix/>
          </a:blip>
          <a:stretch>
            <a:fillRect/>
          </a:stretch>
        </p:blipFill>
        <p:spPr>
          <a:xfrm>
            <a:off x="0" y="0"/>
            <a:ext cx="1567904" cy="2820475"/>
          </a:xfrm>
          <a:prstGeom prst="rect">
            <a:avLst/>
          </a:prstGeom>
          <a:noFill/>
          <a:ln>
            <a:noFill/>
          </a:ln>
        </p:spPr>
      </p:pic>
      <p:pic>
        <p:nvPicPr>
          <p:cNvPr id="76" name="Google Shape;76;p13"/>
          <p:cNvPicPr preferRelativeResize="0"/>
          <p:nvPr/>
        </p:nvPicPr>
        <p:blipFill>
          <a:blip r:embed="rId4">
            <a:alphaModFix/>
          </a:blip>
          <a:stretch>
            <a:fillRect/>
          </a:stretch>
        </p:blipFill>
        <p:spPr>
          <a:xfrm>
            <a:off x="7056425" y="3145475"/>
            <a:ext cx="2038350" cy="191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Key Challenges</a:t>
            </a:r>
            <a:endParaRPr sz="2400">
              <a:solidFill>
                <a:schemeClr val="lt2"/>
              </a:solidFill>
            </a:endParaRPr>
          </a:p>
        </p:txBody>
      </p:sp>
      <p:sp>
        <p:nvSpPr>
          <p:cNvPr id="156" name="Google Shape;156;p22"/>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57" name="Google Shape;157;p22"/>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22"/>
          <p:cNvSpPr txBox="1"/>
          <p:nvPr>
            <p:ph idx="4294967295" type="title"/>
          </p:nvPr>
        </p:nvSpPr>
        <p:spPr>
          <a:xfrm>
            <a:off x="466750" y="789775"/>
            <a:ext cx="7268100" cy="423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There is no formal explicit documentation guidance for adding new protocols.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Suricata was one of the earliest multithreaded intrusion detection systems, making it more difficult to debug and understand. </a:t>
            </a:r>
            <a:endParaRPr b="0"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Our Approach</a:t>
            </a:r>
            <a:endParaRPr sz="2400">
              <a:solidFill>
                <a:schemeClr val="lt2"/>
              </a:solidFill>
            </a:endParaRPr>
          </a:p>
        </p:txBody>
      </p:sp>
      <p:sp>
        <p:nvSpPr>
          <p:cNvPr id="164" name="Google Shape;164;p23"/>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65" name="Google Shape;165;p23"/>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166" name="Google Shape;166;p23"/>
          <p:cNvSpPr txBox="1"/>
          <p:nvPr>
            <p:ph idx="4294967295" type="title"/>
          </p:nvPr>
        </p:nvSpPr>
        <p:spPr>
          <a:xfrm>
            <a:off x="466750" y="789775"/>
            <a:ext cx="7268100" cy="2010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Suricata</a:t>
            </a:r>
            <a:r>
              <a:rPr b="0" lang="en" sz="1800">
                <a:latin typeface="Lato"/>
                <a:ea typeface="Lato"/>
                <a:cs typeface="Lato"/>
                <a:sym typeface="Lato"/>
              </a:rPr>
              <a:t> existing protocol implementations (HTTP and DNS) are well understood.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Based on our understanding, we devise a high-level architecture that is also relevant to the majority of other open source intrusion detection systems. </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600">
                <a:solidFill>
                  <a:schemeClr val="lt2"/>
                </a:solidFill>
              </a:rPr>
              <a:t>Generic IDS Protocol Implementation Architecture</a:t>
            </a:r>
            <a:endParaRPr sz="1400">
              <a:solidFill>
                <a:schemeClr val="lt2"/>
              </a:solidFill>
            </a:endParaRPr>
          </a:p>
        </p:txBody>
      </p:sp>
      <p:sp>
        <p:nvSpPr>
          <p:cNvPr id="172" name="Google Shape;172;p24"/>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73" name="Google Shape;173;p24"/>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pic>
        <p:nvPicPr>
          <p:cNvPr id="174" name="Google Shape;174;p24"/>
          <p:cNvPicPr preferRelativeResize="0"/>
          <p:nvPr/>
        </p:nvPicPr>
        <p:blipFill>
          <a:blip r:embed="rId3">
            <a:alphaModFix/>
          </a:blip>
          <a:stretch>
            <a:fillRect/>
          </a:stretch>
        </p:blipFill>
        <p:spPr>
          <a:xfrm>
            <a:off x="946350" y="1102725"/>
            <a:ext cx="7458075" cy="180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p25"/>
          <p:cNvSpPr txBox="1"/>
          <p:nvPr>
            <p:ph idx="4294967295" type="title"/>
          </p:nvPr>
        </p:nvSpPr>
        <p:spPr>
          <a:xfrm>
            <a:off x="1245025" y="1192125"/>
            <a:ext cx="88830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latin typeface="Lato"/>
                <a:ea typeface="Lato"/>
                <a:cs typeface="Lato"/>
                <a:sym typeface="Lato"/>
              </a:rPr>
              <a:t>Implementation 2</a:t>
            </a:r>
            <a:r>
              <a:rPr b="0" lang="en" sz="2000">
                <a:latin typeface="Lato"/>
                <a:ea typeface="Lato"/>
                <a:cs typeface="Lato"/>
                <a:sym typeface="Lato"/>
              </a:rPr>
              <a:t> - </a:t>
            </a:r>
            <a:r>
              <a:rPr b="0" lang="en" sz="1800">
                <a:latin typeface="Lato"/>
                <a:ea typeface="Lato"/>
                <a:cs typeface="Lato"/>
                <a:sym typeface="Lato"/>
              </a:rPr>
              <a:t>Creating IoT security policies</a:t>
            </a:r>
            <a:endParaRPr sz="800">
              <a:solidFill>
                <a:schemeClr val="lt2"/>
              </a:solidFill>
            </a:endParaRPr>
          </a:p>
        </p:txBody>
      </p:sp>
      <p:pic>
        <p:nvPicPr>
          <p:cNvPr id="181" name="Google Shape;181;p25"/>
          <p:cNvPicPr preferRelativeResize="0"/>
          <p:nvPr/>
        </p:nvPicPr>
        <p:blipFill>
          <a:blip r:embed="rId3">
            <a:alphaModFix/>
          </a:blip>
          <a:stretch>
            <a:fillRect/>
          </a:stretch>
        </p:blipFill>
        <p:spPr>
          <a:xfrm>
            <a:off x="0" y="0"/>
            <a:ext cx="1314075" cy="2820475"/>
          </a:xfrm>
          <a:prstGeom prst="rect">
            <a:avLst/>
          </a:prstGeom>
          <a:noFill/>
          <a:ln>
            <a:noFill/>
          </a:ln>
        </p:spPr>
      </p:pic>
      <p:pic>
        <p:nvPicPr>
          <p:cNvPr id="182" name="Google Shape;182;p25"/>
          <p:cNvPicPr preferRelativeResize="0"/>
          <p:nvPr/>
        </p:nvPicPr>
        <p:blipFill>
          <a:blip r:embed="rId4">
            <a:alphaModFix/>
          </a:blip>
          <a:stretch>
            <a:fillRect/>
          </a:stretch>
        </p:blipFill>
        <p:spPr>
          <a:xfrm>
            <a:off x="7056425" y="3145475"/>
            <a:ext cx="2038350" cy="1914525"/>
          </a:xfrm>
          <a:prstGeom prst="rect">
            <a:avLst/>
          </a:prstGeom>
          <a:noFill/>
          <a:ln>
            <a:noFill/>
          </a:ln>
        </p:spPr>
      </p:pic>
      <p:sp>
        <p:nvSpPr>
          <p:cNvPr id="183" name="Google Shape;183;p25"/>
          <p:cNvSpPr txBox="1"/>
          <p:nvPr/>
        </p:nvSpPr>
        <p:spPr>
          <a:xfrm>
            <a:off x="359525" y="3440500"/>
            <a:ext cx="658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Code for creating IoT security policies:</a:t>
            </a:r>
            <a:endParaRPr b="1" sz="1800">
              <a:solidFill>
                <a:schemeClr val="dk2"/>
              </a:solidFill>
              <a:latin typeface="Lato"/>
              <a:ea typeface="Lato"/>
              <a:cs typeface="Lato"/>
              <a:sym typeface="Lato"/>
            </a:endParaRPr>
          </a:p>
        </p:txBody>
      </p:sp>
      <p:sp>
        <p:nvSpPr>
          <p:cNvPr id="184" name="Google Shape;184;p25"/>
          <p:cNvSpPr txBox="1"/>
          <p:nvPr/>
        </p:nvSpPr>
        <p:spPr>
          <a:xfrm>
            <a:off x="359525" y="3753075"/>
            <a:ext cx="775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https://github.com/abbas4Security/CoAPIDS/tree/main/Implementation2-RuleCreation</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CoAP Rules: Application Logic</a:t>
            </a:r>
            <a:endParaRPr sz="2100">
              <a:solidFill>
                <a:schemeClr val="lt2"/>
              </a:solidFill>
            </a:endParaRPr>
          </a:p>
          <a:p>
            <a:pPr indent="0" lvl="0" marL="0" rtl="0" algn="l">
              <a:spcBef>
                <a:spcPts val="1600"/>
              </a:spcBef>
              <a:spcAft>
                <a:spcPts val="0"/>
              </a:spcAft>
              <a:buClr>
                <a:schemeClr val="dk2"/>
              </a:buClr>
              <a:buSzPts val="1100"/>
              <a:buFont typeface="Arial"/>
              <a:buNone/>
            </a:pPr>
            <a:r>
              <a:t/>
            </a:r>
            <a:endParaRPr sz="2100">
              <a:solidFill>
                <a:schemeClr val="lt2"/>
              </a:solidFill>
            </a:endParaRPr>
          </a:p>
          <a:p>
            <a:pPr indent="0" lvl="0" marL="0" rtl="0" algn="l">
              <a:spcBef>
                <a:spcPts val="1600"/>
              </a:spcBef>
              <a:spcAft>
                <a:spcPts val="1600"/>
              </a:spcAft>
              <a:buNone/>
            </a:pPr>
            <a:r>
              <a:t/>
            </a:r>
            <a:endParaRPr sz="2100">
              <a:solidFill>
                <a:schemeClr val="lt2"/>
              </a:solidFill>
            </a:endParaRPr>
          </a:p>
        </p:txBody>
      </p:sp>
      <p:cxnSp>
        <p:nvCxnSpPr>
          <p:cNvPr id="190" name="Google Shape;190;p26"/>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6"/>
          <p:cNvSpPr txBox="1"/>
          <p:nvPr/>
        </p:nvSpPr>
        <p:spPr>
          <a:xfrm>
            <a:off x="267475" y="817050"/>
            <a:ext cx="8433900" cy="2578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IoT use case network traffic is recorded and stored in pcap (Packet Capture).</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Application generates device profiles from pcap file to detect anomalies. A network anomaly is a divergence from its predicted behavior, which is described by a profile based on network activity.</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For instance, when application run with pcap file, rules below will be generated. </a:t>
            </a:r>
            <a:endParaRPr sz="18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chemeClr val="dk2"/>
              </a:solidFill>
              <a:latin typeface="Lato"/>
              <a:ea typeface="Lato"/>
              <a:cs typeface="Lato"/>
              <a:sym typeface="Lato"/>
            </a:endParaRPr>
          </a:p>
        </p:txBody>
      </p:sp>
      <p:pic>
        <p:nvPicPr>
          <p:cNvPr id="192" name="Google Shape;192;p26"/>
          <p:cNvPicPr preferRelativeResize="0"/>
          <p:nvPr/>
        </p:nvPicPr>
        <p:blipFill>
          <a:blip r:embed="rId3">
            <a:alphaModFix/>
          </a:blip>
          <a:stretch>
            <a:fillRect/>
          </a:stretch>
        </p:blipFill>
        <p:spPr>
          <a:xfrm>
            <a:off x="152400" y="4136550"/>
            <a:ext cx="8839202" cy="685075"/>
          </a:xfrm>
          <a:prstGeom prst="rect">
            <a:avLst/>
          </a:prstGeom>
          <a:noFill/>
          <a:ln>
            <a:noFill/>
          </a:ln>
        </p:spPr>
      </p:pic>
      <p:sp>
        <p:nvSpPr>
          <p:cNvPr id="193" name="Google Shape;193;p26"/>
          <p:cNvSpPr txBox="1"/>
          <p:nvPr/>
        </p:nvSpPr>
        <p:spPr>
          <a:xfrm>
            <a:off x="152400" y="37356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Rules output</a:t>
            </a:r>
            <a:endParaRPr/>
          </a:p>
        </p:txBody>
      </p:sp>
      <p:pic>
        <p:nvPicPr>
          <p:cNvPr id="194" name="Google Shape;194;p26"/>
          <p:cNvPicPr preferRelativeResize="0"/>
          <p:nvPr/>
        </p:nvPicPr>
        <p:blipFill>
          <a:blip r:embed="rId4">
            <a:alphaModFix/>
          </a:blip>
          <a:stretch>
            <a:fillRect/>
          </a:stretch>
        </p:blipFill>
        <p:spPr>
          <a:xfrm>
            <a:off x="40775" y="2571749"/>
            <a:ext cx="9144001" cy="116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0" name="Google Shape;200;p27"/>
          <p:cNvSpPr txBox="1"/>
          <p:nvPr>
            <p:ph idx="4294967295" type="title"/>
          </p:nvPr>
        </p:nvSpPr>
        <p:spPr>
          <a:xfrm>
            <a:off x="1245025" y="1192125"/>
            <a:ext cx="88830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200">
                <a:latin typeface="Lato"/>
                <a:ea typeface="Lato"/>
                <a:cs typeface="Lato"/>
                <a:sym typeface="Lato"/>
              </a:rPr>
              <a:t>Testing</a:t>
            </a:r>
            <a:r>
              <a:rPr b="0" lang="en" sz="2200">
                <a:latin typeface="Lato"/>
                <a:ea typeface="Lato"/>
                <a:cs typeface="Lato"/>
                <a:sym typeface="Lato"/>
              </a:rPr>
              <a:t> - </a:t>
            </a:r>
            <a:r>
              <a:rPr b="0" lang="en" sz="1900">
                <a:latin typeface="Lato"/>
                <a:ea typeface="Lato"/>
                <a:cs typeface="Lato"/>
                <a:sym typeface="Lato"/>
              </a:rPr>
              <a:t>Testing the security of IoT use-case with and without policies. </a:t>
            </a:r>
            <a:endParaRPr sz="600">
              <a:solidFill>
                <a:schemeClr val="lt2"/>
              </a:solidFill>
            </a:endParaRPr>
          </a:p>
        </p:txBody>
      </p:sp>
      <p:pic>
        <p:nvPicPr>
          <p:cNvPr id="201" name="Google Shape;201;p27"/>
          <p:cNvPicPr preferRelativeResize="0"/>
          <p:nvPr/>
        </p:nvPicPr>
        <p:blipFill>
          <a:blip r:embed="rId3">
            <a:alphaModFix/>
          </a:blip>
          <a:stretch>
            <a:fillRect/>
          </a:stretch>
        </p:blipFill>
        <p:spPr>
          <a:xfrm>
            <a:off x="0" y="0"/>
            <a:ext cx="1314075" cy="2820475"/>
          </a:xfrm>
          <a:prstGeom prst="rect">
            <a:avLst/>
          </a:prstGeom>
          <a:noFill/>
          <a:ln>
            <a:noFill/>
          </a:ln>
        </p:spPr>
      </p:pic>
      <p:pic>
        <p:nvPicPr>
          <p:cNvPr id="202" name="Google Shape;202;p27"/>
          <p:cNvPicPr preferRelativeResize="0"/>
          <p:nvPr/>
        </p:nvPicPr>
        <p:blipFill>
          <a:blip r:embed="rId4">
            <a:alphaModFix/>
          </a:blip>
          <a:stretch>
            <a:fillRect/>
          </a:stretch>
        </p:blipFill>
        <p:spPr>
          <a:xfrm>
            <a:off x="7056425" y="3145475"/>
            <a:ext cx="2038350" cy="1914525"/>
          </a:xfrm>
          <a:prstGeom prst="rect">
            <a:avLst/>
          </a:prstGeom>
          <a:noFill/>
          <a:ln>
            <a:noFill/>
          </a:ln>
        </p:spPr>
      </p:pic>
      <p:sp>
        <p:nvSpPr>
          <p:cNvPr id="203" name="Google Shape;203;p27"/>
          <p:cNvSpPr txBox="1"/>
          <p:nvPr/>
        </p:nvSpPr>
        <p:spPr>
          <a:xfrm>
            <a:off x="359525" y="3440500"/>
            <a:ext cx="658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Testing VMs Uploaded</a:t>
            </a:r>
            <a:r>
              <a:rPr b="1" lang="en" sz="1600">
                <a:solidFill>
                  <a:schemeClr val="dk2"/>
                </a:solidFill>
                <a:latin typeface="Lato"/>
                <a:ea typeface="Lato"/>
                <a:cs typeface="Lato"/>
                <a:sym typeface="Lato"/>
              </a:rPr>
              <a:t>:</a:t>
            </a:r>
            <a:endParaRPr b="1" sz="1800">
              <a:solidFill>
                <a:schemeClr val="dk2"/>
              </a:solidFill>
              <a:latin typeface="Lato"/>
              <a:ea typeface="Lato"/>
              <a:cs typeface="Lato"/>
              <a:sym typeface="Lato"/>
            </a:endParaRPr>
          </a:p>
        </p:txBody>
      </p:sp>
      <p:sp>
        <p:nvSpPr>
          <p:cNvPr id="204" name="Google Shape;204;p27"/>
          <p:cNvSpPr txBox="1"/>
          <p:nvPr/>
        </p:nvSpPr>
        <p:spPr>
          <a:xfrm>
            <a:off x="359525" y="3753075"/>
            <a:ext cx="8457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CoAP Server VM with inline CoAPIDS: </a:t>
            </a:r>
            <a:r>
              <a:rPr b="1" lang="en" sz="1000" u="sng">
                <a:solidFill>
                  <a:schemeClr val="hlink"/>
                </a:solidFill>
                <a:hlinkClick r:id="rId5"/>
              </a:rPr>
              <a:t>https://mega.nz/file/OJ4w3ZyI#Ez7k4fbaLCdwTVcNxF8CV6qNf00oIyR_NKorM0CPkgQ</a:t>
            </a:r>
            <a:endParaRPr b="1" sz="1000"/>
          </a:p>
          <a:p>
            <a:pPr indent="0" lvl="0" marL="0" rtl="0" algn="l">
              <a:spcBef>
                <a:spcPts val="0"/>
              </a:spcBef>
              <a:spcAft>
                <a:spcPts val="0"/>
              </a:spcAft>
              <a:buNone/>
            </a:pPr>
            <a:r>
              <a:rPr lang="en">
                <a:solidFill>
                  <a:schemeClr val="dk2"/>
                </a:solidFill>
              </a:rPr>
              <a:t>CoAP Client</a:t>
            </a:r>
            <a:r>
              <a:rPr lang="en">
                <a:solidFill>
                  <a:schemeClr val="dk2"/>
                </a:solidFill>
              </a:rPr>
              <a:t> VM:</a:t>
            </a:r>
            <a:r>
              <a:rPr b="1" lang="en" sz="1000"/>
              <a:t> </a:t>
            </a:r>
            <a:r>
              <a:rPr b="1" lang="en" sz="1000" u="sng">
                <a:solidFill>
                  <a:schemeClr val="hlink"/>
                </a:solidFill>
                <a:hlinkClick r:id="rId6"/>
              </a:rPr>
              <a:t>https://mega.nz/file/yJg1AAIS#GT_Ph6tG2aKF9M3aaJMOhWl500RTzXC5RD704LY8kws</a:t>
            </a:r>
            <a:endParaRPr b="1" sz="1000"/>
          </a:p>
          <a:p>
            <a:pPr indent="0" lvl="0" marL="0" rtl="0" algn="l">
              <a:spcBef>
                <a:spcPts val="0"/>
              </a:spcBef>
              <a:spcAft>
                <a:spcPts val="0"/>
              </a:spcAft>
              <a:buNone/>
            </a:pPr>
            <a:r>
              <a:rPr lang="en"/>
              <a:t>Attacker VM: </a:t>
            </a:r>
            <a:r>
              <a:rPr b="1" lang="en" sz="1200" u="sng">
                <a:solidFill>
                  <a:schemeClr val="hlink"/>
                </a:solidFill>
                <a:hlinkClick r:id="rId7"/>
              </a:rPr>
              <a:t>https://mega.nz/file/CZowwR7D#-K-SRultkzbWJZQAUu9NQa0tOdo9h2zq2fKsdU6H_30</a:t>
            </a:r>
            <a:endParaRPr b="1" sz="1200"/>
          </a:p>
          <a:p>
            <a:pPr indent="0" lvl="0" marL="0" rtl="0" algn="l">
              <a:spcBef>
                <a:spcPts val="0"/>
              </a:spcBef>
              <a:spcAft>
                <a:spcPts val="0"/>
              </a:spcAft>
              <a:buNone/>
            </a:pPr>
            <a:r>
              <a:t/>
            </a:r>
            <a:endParaRPr b="1" sz="1200"/>
          </a:p>
        </p:txBody>
      </p:sp>
      <p:sp>
        <p:nvSpPr>
          <p:cNvPr id="205" name="Google Shape;205;p27"/>
          <p:cNvSpPr txBox="1"/>
          <p:nvPr/>
        </p:nvSpPr>
        <p:spPr>
          <a:xfrm>
            <a:off x="359525" y="2660600"/>
            <a:ext cx="768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Video demonstrating whole testing process: </a:t>
            </a:r>
            <a:endParaRPr b="1" sz="1800">
              <a:solidFill>
                <a:schemeClr val="dk2"/>
              </a:solidFill>
              <a:latin typeface="Lato"/>
              <a:ea typeface="Lato"/>
              <a:cs typeface="Lato"/>
              <a:sym typeface="Lato"/>
            </a:endParaRPr>
          </a:p>
        </p:txBody>
      </p:sp>
      <p:sp>
        <p:nvSpPr>
          <p:cNvPr id="206" name="Google Shape;206;p27"/>
          <p:cNvSpPr txBox="1"/>
          <p:nvPr/>
        </p:nvSpPr>
        <p:spPr>
          <a:xfrm>
            <a:off x="359525" y="2961225"/>
            <a:ext cx="709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8"/>
              </a:rPr>
              <a:t>https://www.youtube.com/watch?v=WsEPYdXz1Ww</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Testing: Penetration Testing Tool</a:t>
            </a:r>
            <a:endParaRPr sz="2100">
              <a:solidFill>
                <a:schemeClr val="lt2"/>
              </a:solidFill>
            </a:endParaRPr>
          </a:p>
          <a:p>
            <a:pPr indent="0" lvl="0" marL="0" rtl="0" algn="l">
              <a:spcBef>
                <a:spcPts val="1600"/>
              </a:spcBef>
              <a:spcAft>
                <a:spcPts val="0"/>
              </a:spcAft>
              <a:buClr>
                <a:schemeClr val="dk2"/>
              </a:buClr>
              <a:buSzPts val="1100"/>
              <a:buFont typeface="Arial"/>
              <a:buNone/>
            </a:pPr>
            <a:r>
              <a:t/>
            </a:r>
            <a:endParaRPr sz="2100">
              <a:solidFill>
                <a:schemeClr val="lt2"/>
              </a:solidFill>
            </a:endParaRPr>
          </a:p>
          <a:p>
            <a:pPr indent="0" lvl="0" marL="0" rtl="0" algn="l">
              <a:spcBef>
                <a:spcPts val="1600"/>
              </a:spcBef>
              <a:spcAft>
                <a:spcPts val="1600"/>
              </a:spcAft>
              <a:buNone/>
            </a:pPr>
            <a:r>
              <a:t/>
            </a:r>
            <a:endParaRPr sz="2100">
              <a:solidFill>
                <a:schemeClr val="lt2"/>
              </a:solidFill>
            </a:endParaRPr>
          </a:p>
        </p:txBody>
      </p:sp>
      <p:cxnSp>
        <p:nvCxnSpPr>
          <p:cNvPr id="212" name="Google Shape;212;p28"/>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28"/>
          <p:cNvSpPr txBox="1"/>
          <p:nvPr/>
        </p:nvSpPr>
        <p:spPr>
          <a:xfrm>
            <a:off x="303875" y="881825"/>
            <a:ext cx="8433900" cy="1622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We have used tool </a:t>
            </a:r>
            <a:r>
              <a:rPr b="1" lang="en" sz="1800">
                <a:solidFill>
                  <a:schemeClr val="dk2"/>
                </a:solidFill>
                <a:latin typeface="Lato"/>
                <a:ea typeface="Lato"/>
                <a:cs typeface="Lato"/>
                <a:sym typeface="Lato"/>
              </a:rPr>
              <a:t>PENIOT: Penetration Testing Tool for IoT </a:t>
            </a:r>
            <a:r>
              <a:rPr lang="en" sz="1800">
                <a:solidFill>
                  <a:schemeClr val="dk2"/>
                </a:solidFill>
                <a:latin typeface="Lato"/>
                <a:ea typeface="Lato"/>
                <a:cs typeface="Lato"/>
                <a:sym typeface="Lato"/>
              </a:rPr>
              <a:t>for testing CoAPSuricata and our security </a:t>
            </a:r>
            <a:r>
              <a:rPr lang="en" sz="1800">
                <a:solidFill>
                  <a:schemeClr val="dk2"/>
                </a:solidFill>
                <a:latin typeface="Lato"/>
                <a:ea typeface="Lato"/>
                <a:cs typeface="Lato"/>
                <a:sym typeface="Lato"/>
              </a:rPr>
              <a:t>policies</a:t>
            </a:r>
            <a:r>
              <a:rPr lang="en" sz="1800">
                <a:solidFill>
                  <a:schemeClr val="dk2"/>
                </a:solidFill>
                <a:latin typeface="Lato"/>
                <a:ea typeface="Lato"/>
                <a:cs typeface="Lato"/>
                <a:sym typeface="Lato"/>
              </a:rPr>
              <a:t>.  </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Following protocols supported in the PENIOT for penetration.</a:t>
            </a:r>
            <a:endParaRPr sz="18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chemeClr val="dk2"/>
              </a:solidFill>
              <a:latin typeface="Lato"/>
              <a:ea typeface="Lato"/>
              <a:cs typeface="Lato"/>
              <a:sym typeface="Lato"/>
            </a:endParaRPr>
          </a:p>
        </p:txBody>
      </p:sp>
      <p:pic>
        <p:nvPicPr>
          <p:cNvPr id="214" name="Google Shape;214;p28"/>
          <p:cNvPicPr preferRelativeResize="0"/>
          <p:nvPr/>
        </p:nvPicPr>
        <p:blipFill>
          <a:blip r:embed="rId3">
            <a:alphaModFix/>
          </a:blip>
          <a:stretch>
            <a:fillRect/>
          </a:stretch>
        </p:blipFill>
        <p:spPr>
          <a:xfrm>
            <a:off x="903625" y="2070850"/>
            <a:ext cx="4328276" cy="206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Testing: Testing Environment</a:t>
            </a:r>
            <a:endParaRPr sz="2100">
              <a:solidFill>
                <a:schemeClr val="lt2"/>
              </a:solidFill>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3 separate VMs are setup, one for CoAP server, one  for benign CoAP client and one for the attacker.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All network traffic to or from CoAP server pass through the CoAPSuricata. </a:t>
            </a:r>
            <a:endParaRPr b="0" sz="1800">
              <a:latin typeface="Lato"/>
              <a:ea typeface="Lato"/>
              <a:cs typeface="Lato"/>
              <a:sym typeface="Lato"/>
            </a:endParaRPr>
          </a:p>
          <a:p>
            <a:pPr indent="0" lvl="0" marL="457200" rtl="0" algn="l">
              <a:lnSpc>
                <a:spcPct val="115000"/>
              </a:lnSpc>
              <a:spcBef>
                <a:spcPts val="1600"/>
              </a:spcBef>
              <a:spcAft>
                <a:spcPts val="1600"/>
              </a:spcAft>
              <a:buNone/>
            </a:pPr>
            <a:r>
              <a:t/>
            </a:r>
            <a:endParaRPr sz="2100">
              <a:solidFill>
                <a:schemeClr val="lt2"/>
              </a:solidFill>
            </a:endParaRPr>
          </a:p>
        </p:txBody>
      </p:sp>
      <p:cxnSp>
        <p:nvCxnSpPr>
          <p:cNvPr id="220" name="Google Shape;220;p29"/>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9"/>
          <p:cNvSpPr/>
          <p:nvPr/>
        </p:nvSpPr>
        <p:spPr>
          <a:xfrm>
            <a:off x="683375" y="1878638"/>
            <a:ext cx="2727000" cy="9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VM1: CoAP Server</a:t>
            </a:r>
            <a:endParaRPr b="1"/>
          </a:p>
        </p:txBody>
      </p:sp>
      <p:sp>
        <p:nvSpPr>
          <p:cNvPr id="222" name="Google Shape;222;p29"/>
          <p:cNvSpPr/>
          <p:nvPr/>
        </p:nvSpPr>
        <p:spPr>
          <a:xfrm>
            <a:off x="683375" y="2835050"/>
            <a:ext cx="2727000" cy="448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CoAPSuricata</a:t>
            </a:r>
            <a:endParaRPr b="1"/>
          </a:p>
        </p:txBody>
      </p:sp>
      <p:sp>
        <p:nvSpPr>
          <p:cNvPr id="223" name="Google Shape;223;p29"/>
          <p:cNvSpPr/>
          <p:nvPr/>
        </p:nvSpPr>
        <p:spPr>
          <a:xfrm>
            <a:off x="396350" y="3987250"/>
            <a:ext cx="1757700" cy="9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VM2: CoAP Client</a:t>
            </a:r>
            <a:endParaRPr b="1"/>
          </a:p>
        </p:txBody>
      </p:sp>
      <p:cxnSp>
        <p:nvCxnSpPr>
          <p:cNvPr id="224" name="Google Shape;224;p29"/>
          <p:cNvCxnSpPr>
            <a:stCxn id="223" idx="0"/>
            <a:endCxn id="222" idx="2"/>
          </p:cNvCxnSpPr>
          <p:nvPr/>
        </p:nvCxnSpPr>
        <p:spPr>
          <a:xfrm flipH="1" rot="10800000">
            <a:off x="1275200" y="3283750"/>
            <a:ext cx="771600" cy="703500"/>
          </a:xfrm>
          <a:prstGeom prst="straightConnector1">
            <a:avLst/>
          </a:prstGeom>
          <a:noFill/>
          <a:ln cap="flat" cmpd="sng" w="9525">
            <a:solidFill>
              <a:schemeClr val="dk2"/>
            </a:solidFill>
            <a:prstDash val="solid"/>
            <a:round/>
            <a:headEnd len="med" w="med" type="none"/>
            <a:tailEnd len="med" w="med" type="none"/>
          </a:ln>
        </p:spPr>
      </p:cxnSp>
      <p:sp>
        <p:nvSpPr>
          <p:cNvPr id="225" name="Google Shape;225;p29"/>
          <p:cNvSpPr/>
          <p:nvPr/>
        </p:nvSpPr>
        <p:spPr>
          <a:xfrm>
            <a:off x="2308400" y="3987275"/>
            <a:ext cx="1757700" cy="95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VM3: Attacker</a:t>
            </a:r>
            <a:endParaRPr b="1"/>
          </a:p>
        </p:txBody>
      </p:sp>
      <p:cxnSp>
        <p:nvCxnSpPr>
          <p:cNvPr id="226" name="Google Shape;226;p29"/>
          <p:cNvCxnSpPr/>
          <p:nvPr/>
        </p:nvCxnSpPr>
        <p:spPr>
          <a:xfrm>
            <a:off x="2046800" y="3283750"/>
            <a:ext cx="1887900" cy="703500"/>
          </a:xfrm>
          <a:prstGeom prst="straightConnector1">
            <a:avLst/>
          </a:prstGeom>
          <a:noFill/>
          <a:ln cap="flat" cmpd="sng" w="9525">
            <a:solidFill>
              <a:schemeClr val="dk2"/>
            </a:solidFill>
            <a:prstDash val="solid"/>
            <a:round/>
            <a:headEnd len="med" w="med" type="none"/>
            <a:tailEnd len="med" w="med" type="none"/>
          </a:ln>
        </p:spPr>
      </p:cxnSp>
      <p:pic>
        <p:nvPicPr>
          <p:cNvPr id="227" name="Google Shape;227;p29"/>
          <p:cNvPicPr preferRelativeResize="0"/>
          <p:nvPr/>
        </p:nvPicPr>
        <p:blipFill>
          <a:blip r:embed="rId3">
            <a:alphaModFix/>
          </a:blip>
          <a:stretch>
            <a:fillRect/>
          </a:stretch>
        </p:blipFill>
        <p:spPr>
          <a:xfrm>
            <a:off x="3728637" y="3987275"/>
            <a:ext cx="337462" cy="448800"/>
          </a:xfrm>
          <a:prstGeom prst="rect">
            <a:avLst/>
          </a:prstGeom>
          <a:noFill/>
          <a:ln>
            <a:noFill/>
          </a:ln>
        </p:spPr>
      </p:pic>
      <p:pic>
        <p:nvPicPr>
          <p:cNvPr id="228" name="Google Shape;228;p29"/>
          <p:cNvPicPr preferRelativeResize="0"/>
          <p:nvPr/>
        </p:nvPicPr>
        <p:blipFill>
          <a:blip r:embed="rId4">
            <a:alphaModFix/>
          </a:blip>
          <a:stretch>
            <a:fillRect/>
          </a:stretch>
        </p:blipFill>
        <p:spPr>
          <a:xfrm>
            <a:off x="5937450" y="2294450"/>
            <a:ext cx="2947925" cy="2741275"/>
          </a:xfrm>
          <a:prstGeom prst="rect">
            <a:avLst/>
          </a:prstGeom>
          <a:noFill/>
          <a:ln>
            <a:noFill/>
          </a:ln>
        </p:spPr>
      </p:pic>
      <p:sp>
        <p:nvSpPr>
          <p:cNvPr id="229" name="Google Shape;229;p29"/>
          <p:cNvSpPr txBox="1"/>
          <p:nvPr/>
        </p:nvSpPr>
        <p:spPr>
          <a:xfrm>
            <a:off x="5249350" y="1878650"/>
            <a:ext cx="3780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sz="1800">
                <a:solidFill>
                  <a:schemeClr val="dk2"/>
                </a:solidFill>
                <a:latin typeface="Lato"/>
                <a:ea typeface="Lato"/>
                <a:cs typeface="Lato"/>
                <a:sym typeface="Lato"/>
              </a:rPr>
              <a:t>Video Screen shot for 3 VMs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Step 3: Start Attack Tool</a:t>
            </a:r>
            <a:endParaRPr sz="2100">
              <a:solidFill>
                <a:schemeClr val="lt2"/>
              </a:solidFill>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spcBef>
                <a:spcPts val="1600"/>
              </a:spcBef>
              <a:spcAft>
                <a:spcPts val="1600"/>
              </a:spcAft>
              <a:buNone/>
            </a:pPr>
            <a:r>
              <a:t/>
            </a:r>
            <a:endParaRPr sz="2100">
              <a:solidFill>
                <a:schemeClr val="lt2"/>
              </a:solidFill>
            </a:endParaRPr>
          </a:p>
        </p:txBody>
      </p:sp>
      <p:cxnSp>
        <p:nvCxnSpPr>
          <p:cNvPr id="235" name="Google Shape;235;p30"/>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pic>
        <p:nvPicPr>
          <p:cNvPr id="236" name="Google Shape;236;p30"/>
          <p:cNvPicPr preferRelativeResize="0"/>
          <p:nvPr/>
        </p:nvPicPr>
        <p:blipFill>
          <a:blip r:embed="rId3">
            <a:alphaModFix/>
          </a:blip>
          <a:stretch>
            <a:fillRect/>
          </a:stretch>
        </p:blipFill>
        <p:spPr>
          <a:xfrm>
            <a:off x="152400" y="1034225"/>
            <a:ext cx="4666747" cy="3956875"/>
          </a:xfrm>
          <a:prstGeom prst="rect">
            <a:avLst/>
          </a:prstGeom>
          <a:noFill/>
          <a:ln>
            <a:noFill/>
          </a:ln>
        </p:spPr>
      </p:pic>
      <p:pic>
        <p:nvPicPr>
          <p:cNvPr id="237" name="Google Shape;237;p30"/>
          <p:cNvPicPr preferRelativeResize="0"/>
          <p:nvPr/>
        </p:nvPicPr>
        <p:blipFill>
          <a:blip r:embed="rId4">
            <a:alphaModFix/>
          </a:blip>
          <a:stretch>
            <a:fillRect/>
          </a:stretch>
        </p:blipFill>
        <p:spPr>
          <a:xfrm>
            <a:off x="4971550" y="1034225"/>
            <a:ext cx="4020051" cy="3956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4294967295" type="title"/>
          </p:nvPr>
        </p:nvSpPr>
        <p:spPr>
          <a:xfrm>
            <a:off x="340175" y="113825"/>
            <a:ext cx="83613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Testing Result</a:t>
            </a:r>
            <a:endParaRPr sz="2100">
              <a:solidFill>
                <a:schemeClr val="lt2"/>
              </a:solidFill>
            </a:endParaRPr>
          </a:p>
          <a:p>
            <a:pPr indent="0" lvl="0" marL="0" rtl="0" algn="l">
              <a:lnSpc>
                <a:spcPct val="115000"/>
              </a:lnSpc>
              <a:spcBef>
                <a:spcPts val="1600"/>
              </a:spcBef>
              <a:spcAft>
                <a:spcPts val="0"/>
              </a:spcAft>
              <a:buClr>
                <a:schemeClr val="dk2"/>
              </a:buClr>
              <a:buSzPts val="1100"/>
              <a:buFont typeface="Arial"/>
              <a:buNone/>
            </a:pPr>
            <a:r>
              <a:rPr lang="en" sz="2200">
                <a:latin typeface="Lato"/>
                <a:ea typeface="Lato"/>
                <a:cs typeface="Lato"/>
                <a:sym typeface="Lato"/>
              </a:rPr>
              <a:t>             </a:t>
            </a:r>
            <a:r>
              <a:rPr lang="en" sz="2200">
                <a:solidFill>
                  <a:srgbClr val="FF0000"/>
                </a:solidFill>
                <a:latin typeface="Lato"/>
                <a:ea typeface="Lato"/>
                <a:cs typeface="Lato"/>
                <a:sym typeface="Lato"/>
              </a:rPr>
              <a:t>   </a:t>
            </a:r>
            <a:r>
              <a:rPr lang="en" sz="2200">
                <a:solidFill>
                  <a:srgbClr val="38761D"/>
                </a:solidFill>
                <a:latin typeface="Lato"/>
                <a:ea typeface="Lato"/>
                <a:cs typeface="Lato"/>
                <a:sym typeface="Lato"/>
              </a:rPr>
              <a:t>Successful Attack</a:t>
            </a:r>
            <a:endParaRPr b="0" sz="1800">
              <a:solidFill>
                <a:srgbClr val="38761D"/>
              </a:solidFill>
              <a:latin typeface="Lato"/>
              <a:ea typeface="Lato"/>
              <a:cs typeface="Lato"/>
              <a:sym typeface="Lato"/>
            </a:endParaRPr>
          </a:p>
          <a:p>
            <a:pPr indent="0" lvl="0" marL="0" rtl="0" algn="l">
              <a:spcBef>
                <a:spcPts val="1600"/>
              </a:spcBef>
              <a:spcAft>
                <a:spcPts val="1600"/>
              </a:spcAft>
              <a:buNone/>
            </a:pPr>
            <a:r>
              <a:t/>
            </a:r>
            <a:endParaRPr sz="2100">
              <a:solidFill>
                <a:schemeClr val="lt2"/>
              </a:solidFill>
            </a:endParaRPr>
          </a:p>
        </p:txBody>
      </p:sp>
      <p:cxnSp>
        <p:nvCxnSpPr>
          <p:cNvPr id="243" name="Google Shape;243;p31"/>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pic>
        <p:nvPicPr>
          <p:cNvPr id="244" name="Google Shape;244;p31"/>
          <p:cNvPicPr preferRelativeResize="0"/>
          <p:nvPr/>
        </p:nvPicPr>
        <p:blipFill>
          <a:blip r:embed="rId3">
            <a:alphaModFix/>
          </a:blip>
          <a:stretch>
            <a:fillRect/>
          </a:stretch>
        </p:blipFill>
        <p:spPr>
          <a:xfrm>
            <a:off x="152400" y="1304850"/>
            <a:ext cx="4661350" cy="3686250"/>
          </a:xfrm>
          <a:prstGeom prst="rect">
            <a:avLst/>
          </a:prstGeom>
          <a:noFill/>
          <a:ln>
            <a:noFill/>
          </a:ln>
        </p:spPr>
      </p:pic>
      <p:pic>
        <p:nvPicPr>
          <p:cNvPr id="245" name="Google Shape;245;p31"/>
          <p:cNvPicPr preferRelativeResize="0"/>
          <p:nvPr/>
        </p:nvPicPr>
        <p:blipFill>
          <a:blip r:embed="rId4">
            <a:alphaModFix/>
          </a:blip>
          <a:stretch>
            <a:fillRect/>
          </a:stretch>
        </p:blipFill>
        <p:spPr>
          <a:xfrm>
            <a:off x="4966150" y="1304850"/>
            <a:ext cx="4025449" cy="3636125"/>
          </a:xfrm>
          <a:prstGeom prst="rect">
            <a:avLst/>
          </a:prstGeom>
          <a:noFill/>
          <a:ln>
            <a:noFill/>
          </a:ln>
        </p:spPr>
      </p:pic>
      <p:sp>
        <p:nvSpPr>
          <p:cNvPr id="246" name="Google Shape;246;p31"/>
          <p:cNvSpPr txBox="1"/>
          <p:nvPr/>
        </p:nvSpPr>
        <p:spPr>
          <a:xfrm>
            <a:off x="5701475" y="78165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200">
                <a:solidFill>
                  <a:srgbClr val="FF0000"/>
                </a:solidFill>
                <a:latin typeface="Lato"/>
                <a:ea typeface="Lato"/>
                <a:cs typeface="Lato"/>
                <a:sym typeface="Lato"/>
              </a:rPr>
              <a:t>Attack Stopped</a:t>
            </a:r>
            <a:endParaRPr sz="1800">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4294967295" type="title"/>
          </p:nvPr>
        </p:nvSpPr>
        <p:spPr>
          <a:xfrm>
            <a:off x="340175" y="1138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2"/>
                </a:solidFill>
              </a:rPr>
              <a:t>Presentation highlights</a:t>
            </a:r>
            <a:endParaRPr sz="2400">
              <a:solidFill>
                <a:schemeClr val="lt2"/>
              </a:solidFill>
            </a:endParaRPr>
          </a:p>
        </p:txBody>
      </p:sp>
      <p:sp>
        <p:nvSpPr>
          <p:cNvPr id="82" name="Google Shape;82;p14"/>
          <p:cNvSpPr txBox="1"/>
          <p:nvPr>
            <p:ph idx="4294967295" type="title"/>
          </p:nvPr>
        </p:nvSpPr>
        <p:spPr>
          <a:xfrm>
            <a:off x="48325" y="1250025"/>
            <a:ext cx="9095700" cy="2793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Fundamental Concepts - </a:t>
            </a:r>
            <a:r>
              <a:rPr b="0" lang="en" sz="2100">
                <a:latin typeface="Lato"/>
                <a:ea typeface="Lato"/>
                <a:cs typeface="Lato"/>
                <a:sym typeface="Lato"/>
              </a:rPr>
              <a:t>Relevant to this project</a:t>
            </a:r>
            <a:endParaRPr b="0" sz="1900">
              <a:latin typeface="Lato"/>
              <a:ea typeface="Lato"/>
              <a:cs typeface="Lato"/>
              <a:sym typeface="Lato"/>
            </a:endParaRPr>
          </a:p>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Implementation 1</a:t>
            </a:r>
            <a:r>
              <a:rPr b="0" lang="en" sz="2400">
                <a:latin typeface="Lato"/>
                <a:ea typeface="Lato"/>
                <a:cs typeface="Lato"/>
                <a:sym typeface="Lato"/>
              </a:rPr>
              <a:t> - </a:t>
            </a:r>
            <a:r>
              <a:rPr b="0" lang="en" sz="1900">
                <a:latin typeface="Lato"/>
                <a:ea typeface="Lato"/>
                <a:cs typeface="Lato"/>
                <a:sym typeface="Lato"/>
              </a:rPr>
              <a:t>Enhance IDS by </a:t>
            </a:r>
            <a:r>
              <a:rPr b="0" lang="en" sz="1900">
                <a:latin typeface="Lato"/>
                <a:ea typeface="Lato"/>
                <a:cs typeface="Lato"/>
                <a:sym typeface="Lato"/>
              </a:rPr>
              <a:t>adding</a:t>
            </a:r>
            <a:r>
              <a:rPr b="0" lang="en" sz="1900">
                <a:latin typeface="Lato"/>
                <a:ea typeface="Lato"/>
                <a:cs typeface="Lato"/>
                <a:sym typeface="Lato"/>
              </a:rPr>
              <a:t> an IoT protocol implementation</a:t>
            </a:r>
            <a:endParaRPr b="0" sz="1900">
              <a:latin typeface="Lato"/>
              <a:ea typeface="Lato"/>
              <a:cs typeface="Lato"/>
              <a:sym typeface="Lato"/>
            </a:endParaRPr>
          </a:p>
          <a:p>
            <a:pPr indent="-381000" lvl="0" marL="457200" rtl="0" algn="l">
              <a:lnSpc>
                <a:spcPct val="115000"/>
              </a:lnSpc>
              <a:spcBef>
                <a:spcPts val="0"/>
              </a:spcBef>
              <a:spcAft>
                <a:spcPts val="0"/>
              </a:spcAft>
              <a:buSzPts val="2400"/>
              <a:buFont typeface="Lato"/>
              <a:buChar char="●"/>
            </a:pPr>
            <a:r>
              <a:rPr lang="en" sz="2400">
                <a:latin typeface="Lato"/>
                <a:ea typeface="Lato"/>
                <a:cs typeface="Lato"/>
                <a:sym typeface="Lato"/>
              </a:rPr>
              <a:t>Implementation 2</a:t>
            </a:r>
            <a:r>
              <a:rPr b="0" lang="en" sz="2400">
                <a:latin typeface="Lato"/>
                <a:ea typeface="Lato"/>
                <a:cs typeface="Lato"/>
                <a:sym typeface="Lato"/>
              </a:rPr>
              <a:t> - </a:t>
            </a:r>
            <a:r>
              <a:rPr b="0" lang="en" sz="2100">
                <a:latin typeface="Lato"/>
                <a:ea typeface="Lato"/>
                <a:cs typeface="Lato"/>
                <a:sym typeface="Lato"/>
              </a:rPr>
              <a:t>Creating IoT security policies</a:t>
            </a:r>
            <a:endParaRPr b="0" sz="2100">
              <a:latin typeface="Lato"/>
              <a:ea typeface="Lato"/>
              <a:cs typeface="Lato"/>
              <a:sym typeface="Lato"/>
            </a:endParaRPr>
          </a:p>
          <a:p>
            <a:pPr indent="-361950" lvl="0" marL="457200" rtl="0" algn="l">
              <a:lnSpc>
                <a:spcPct val="115000"/>
              </a:lnSpc>
              <a:spcBef>
                <a:spcPts val="0"/>
              </a:spcBef>
              <a:spcAft>
                <a:spcPts val="0"/>
              </a:spcAft>
              <a:buSzPts val="2100"/>
              <a:buFont typeface="Lato"/>
              <a:buChar char="●"/>
            </a:pPr>
            <a:r>
              <a:rPr lang="en" sz="2400">
                <a:latin typeface="Lato"/>
                <a:ea typeface="Lato"/>
                <a:cs typeface="Lato"/>
                <a:sym typeface="Lato"/>
              </a:rPr>
              <a:t>Testing</a:t>
            </a:r>
            <a:r>
              <a:rPr b="0" lang="en" sz="2400">
                <a:latin typeface="Lato"/>
                <a:ea typeface="Lato"/>
                <a:cs typeface="Lato"/>
                <a:sym typeface="Lato"/>
              </a:rPr>
              <a:t> - </a:t>
            </a:r>
            <a:r>
              <a:rPr b="0" lang="en" sz="2100">
                <a:latin typeface="Lato"/>
                <a:ea typeface="Lato"/>
                <a:cs typeface="Lato"/>
                <a:sym typeface="Lato"/>
              </a:rPr>
              <a:t>Testing the security of IoT use-case with and without policies. </a:t>
            </a:r>
            <a:endParaRPr b="0" sz="2100">
              <a:latin typeface="Lato"/>
              <a:ea typeface="Lato"/>
              <a:cs typeface="Lato"/>
              <a:sym typeface="Lato"/>
            </a:endParaRPr>
          </a:p>
          <a:p>
            <a:pPr indent="0" lvl="0" marL="0" rtl="0" algn="l">
              <a:lnSpc>
                <a:spcPct val="115000"/>
              </a:lnSpc>
              <a:spcBef>
                <a:spcPts val="1600"/>
              </a:spcBef>
              <a:spcAft>
                <a:spcPts val="0"/>
              </a:spcAft>
              <a:buNone/>
            </a:pPr>
            <a:r>
              <a:t/>
            </a:r>
            <a:endParaRPr b="0" sz="2400">
              <a:latin typeface="Lato"/>
              <a:ea typeface="Lato"/>
              <a:cs typeface="Lato"/>
              <a:sym typeface="Lato"/>
            </a:endParaRPr>
          </a:p>
          <a:p>
            <a:pPr indent="0" lvl="0" marL="0" rtl="0" algn="l">
              <a:lnSpc>
                <a:spcPct val="115000"/>
              </a:lnSpc>
              <a:spcBef>
                <a:spcPts val="1600"/>
              </a:spcBef>
              <a:spcAft>
                <a:spcPts val="1600"/>
              </a:spcAft>
              <a:buNone/>
            </a:pPr>
            <a:r>
              <a:t/>
            </a:r>
            <a:endParaRPr b="0" sz="2400">
              <a:latin typeface="Lato"/>
              <a:ea typeface="Lato"/>
              <a:cs typeface="Lato"/>
              <a:sym typeface="Lato"/>
            </a:endParaRPr>
          </a:p>
        </p:txBody>
      </p:sp>
      <p:cxnSp>
        <p:nvCxnSpPr>
          <p:cNvPr id="83" name="Google Shape;83;p14"/>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32"/>
          <p:cNvSpPr txBox="1"/>
          <p:nvPr>
            <p:ph idx="4294967295" type="title"/>
          </p:nvPr>
        </p:nvSpPr>
        <p:spPr>
          <a:xfrm>
            <a:off x="1567900" y="380425"/>
            <a:ext cx="7143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2"/>
                </a:solidFill>
              </a:rPr>
              <a:t>Conclusion</a:t>
            </a:r>
            <a:endParaRPr sz="1200">
              <a:solidFill>
                <a:schemeClr val="lt2"/>
              </a:solidFill>
            </a:endParaRPr>
          </a:p>
        </p:txBody>
      </p:sp>
      <p:pic>
        <p:nvPicPr>
          <p:cNvPr id="253" name="Google Shape;253;p32"/>
          <p:cNvPicPr preferRelativeResize="0"/>
          <p:nvPr/>
        </p:nvPicPr>
        <p:blipFill>
          <a:blip r:embed="rId3">
            <a:alphaModFix/>
          </a:blip>
          <a:stretch>
            <a:fillRect/>
          </a:stretch>
        </p:blipFill>
        <p:spPr>
          <a:xfrm>
            <a:off x="0" y="0"/>
            <a:ext cx="1567904" cy="2820475"/>
          </a:xfrm>
          <a:prstGeom prst="rect">
            <a:avLst/>
          </a:prstGeom>
          <a:noFill/>
          <a:ln>
            <a:noFill/>
          </a:ln>
        </p:spPr>
      </p:pic>
      <p:pic>
        <p:nvPicPr>
          <p:cNvPr id="254" name="Google Shape;254;p32"/>
          <p:cNvPicPr preferRelativeResize="0"/>
          <p:nvPr/>
        </p:nvPicPr>
        <p:blipFill>
          <a:blip r:embed="rId4">
            <a:alphaModFix/>
          </a:blip>
          <a:stretch>
            <a:fillRect/>
          </a:stretch>
        </p:blipFill>
        <p:spPr>
          <a:xfrm>
            <a:off x="7056425" y="3145475"/>
            <a:ext cx="2038350" cy="1914525"/>
          </a:xfrm>
          <a:prstGeom prst="rect">
            <a:avLst/>
          </a:prstGeom>
          <a:noFill/>
          <a:ln>
            <a:noFill/>
          </a:ln>
        </p:spPr>
      </p:pic>
      <p:sp>
        <p:nvSpPr>
          <p:cNvPr id="255" name="Google Shape;255;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6" name="Google Shape;256;p32"/>
          <p:cNvSpPr txBox="1"/>
          <p:nvPr/>
        </p:nvSpPr>
        <p:spPr>
          <a:xfrm>
            <a:off x="1567900" y="1148425"/>
            <a:ext cx="62130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Lato"/>
                <a:ea typeface="Lato"/>
                <a:cs typeface="Lato"/>
                <a:sym typeface="Lato"/>
              </a:rPr>
              <a:t>In this project, we enhanced Suricata IDS for the detection and prevention of assaults in CoAP networks, and within this framework, we evaluated the value of anomaly-based intrusion detection in preventing DoS attacks against such communication environments. In CoAP applications, it is crucial from a practical point of view to prevent as many intrusions as feasible when implementing an IDS 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aphicFrame>
        <p:nvGraphicFramePr>
          <p:cNvPr id="261" name="Google Shape;261;p33"/>
          <p:cNvGraphicFramePr/>
          <p:nvPr/>
        </p:nvGraphicFramePr>
        <p:xfrm>
          <a:off x="154500" y="-3675"/>
          <a:ext cx="3000000" cy="3000000"/>
        </p:xfrm>
        <a:graphic>
          <a:graphicData uri="http://schemas.openxmlformats.org/drawingml/2006/table">
            <a:tbl>
              <a:tblPr>
                <a:noFill/>
                <a:tableStyleId>{F7656B21-B38D-4EE2-B835-304FE5602E58}</a:tableStyleId>
              </a:tblPr>
              <a:tblGrid>
                <a:gridCol w="3888175"/>
                <a:gridCol w="4486525"/>
              </a:tblGrid>
              <a:tr h="406950">
                <a:tc gridSpan="2">
                  <a:txBody>
                    <a:bodyPr/>
                    <a:lstStyle/>
                    <a:p>
                      <a:pPr indent="0" lvl="0" marL="0" rtl="0" algn="l">
                        <a:spcBef>
                          <a:spcPts val="0"/>
                        </a:spcBef>
                        <a:spcAft>
                          <a:spcPts val="1600"/>
                        </a:spcAft>
                        <a:buClr>
                          <a:schemeClr val="dk2"/>
                        </a:buClr>
                        <a:buSzPts val="1100"/>
                        <a:buFont typeface="Arial"/>
                        <a:buNone/>
                      </a:pPr>
                      <a:r>
                        <a:rPr b="1" lang="en" sz="1600">
                          <a:solidFill>
                            <a:schemeClr val="lt2"/>
                          </a:solidFill>
                          <a:latin typeface="Raleway"/>
                          <a:ea typeface="Raleway"/>
                          <a:cs typeface="Raleway"/>
                          <a:sym typeface="Raleway"/>
                        </a:rPr>
                        <a:t>Videos</a:t>
                      </a:r>
                      <a:endParaRPr sz="400"/>
                    </a:p>
                  </a:txBody>
                  <a:tcPr marT="91425" marB="91425" marR="91425" marL="91425"/>
                </a:tc>
                <a:tc hMerge="1"/>
              </a:tr>
              <a:tr h="311175">
                <a:tc>
                  <a:txBody>
                    <a:bodyPr/>
                    <a:lstStyle/>
                    <a:p>
                      <a:pPr indent="0" lvl="0" marL="0" rtl="0" algn="l">
                        <a:spcBef>
                          <a:spcPts val="0"/>
                        </a:spcBef>
                        <a:spcAft>
                          <a:spcPts val="0"/>
                        </a:spcAft>
                        <a:buNone/>
                      </a:pPr>
                      <a:r>
                        <a:rPr lang="en"/>
                        <a:t>Compiling &amp; Executing CoAPSuricata</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u="sng">
                          <a:solidFill>
                            <a:schemeClr val="hlink"/>
                          </a:solidFill>
                          <a:hlinkClick r:id="rId3"/>
                        </a:rPr>
                        <a:t>https://www.youtube.com/watch?v=OpIpsjiSwwI</a:t>
                      </a:r>
                      <a:endParaRPr>
                        <a:solidFill>
                          <a:schemeClr val="dk2"/>
                        </a:solidFill>
                      </a:endParaRPr>
                    </a:p>
                  </a:txBody>
                  <a:tcPr marT="91425" marB="91425" marR="91425" marL="91425"/>
                </a:tc>
              </a:tr>
              <a:tr h="478750">
                <a:tc>
                  <a:txBody>
                    <a:bodyPr/>
                    <a:lstStyle/>
                    <a:p>
                      <a:pPr indent="0" lvl="0" marL="0" rtl="0" algn="l">
                        <a:spcBef>
                          <a:spcPts val="0"/>
                        </a:spcBef>
                        <a:spcAft>
                          <a:spcPts val="0"/>
                        </a:spcAft>
                        <a:buNone/>
                      </a:pPr>
                      <a:r>
                        <a:rPr lang="en"/>
                        <a:t>Testing IoT </a:t>
                      </a:r>
                      <a:r>
                        <a:rPr lang="en"/>
                        <a:t>Use-Case</a:t>
                      </a:r>
                      <a:r>
                        <a:rPr lang="en"/>
                        <a:t> with and without CoAP security policies. </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u="sng">
                          <a:solidFill>
                            <a:schemeClr val="hlink"/>
                          </a:solidFill>
                          <a:hlinkClick r:id="rId4"/>
                        </a:rPr>
                        <a:t>https://www.youtube.com/watch?v=WsEPYdXz1Ww</a:t>
                      </a:r>
                      <a:endParaRPr/>
                    </a:p>
                  </a:txBody>
                  <a:tcPr marT="91425" marB="91425" marR="91425" marL="91425"/>
                </a:tc>
              </a:tr>
              <a:tr h="394975">
                <a:tc gridSpan="2">
                  <a:txBody>
                    <a:bodyPr/>
                    <a:lstStyle/>
                    <a:p>
                      <a:pPr indent="0" lvl="0" marL="0" rtl="0" algn="l">
                        <a:spcBef>
                          <a:spcPts val="0"/>
                        </a:spcBef>
                        <a:spcAft>
                          <a:spcPts val="1600"/>
                        </a:spcAft>
                        <a:buClr>
                          <a:schemeClr val="dk2"/>
                        </a:buClr>
                        <a:buSzPts val="1100"/>
                        <a:buFont typeface="Arial"/>
                        <a:buNone/>
                      </a:pPr>
                      <a:r>
                        <a:rPr b="1" lang="en" sz="1600">
                          <a:solidFill>
                            <a:schemeClr val="lt2"/>
                          </a:solidFill>
                          <a:latin typeface="Raleway"/>
                          <a:ea typeface="Raleway"/>
                          <a:cs typeface="Raleway"/>
                          <a:sym typeface="Raleway"/>
                        </a:rPr>
                        <a:t>Codes &amp; Documents</a:t>
                      </a:r>
                      <a:endParaRPr b="1" sz="400"/>
                    </a:p>
                  </a:txBody>
                  <a:tcPr marT="91425" marB="91425" marR="91425" marL="91425"/>
                </a:tc>
                <a:tc hMerge="1"/>
              </a:tr>
              <a:tr h="478750">
                <a:tc>
                  <a:txBody>
                    <a:bodyPr/>
                    <a:lstStyle/>
                    <a:p>
                      <a:pPr indent="0" lvl="0" marL="0" rtl="0" algn="l">
                        <a:spcBef>
                          <a:spcPts val="0"/>
                        </a:spcBef>
                        <a:spcAft>
                          <a:spcPts val="0"/>
                        </a:spcAft>
                        <a:buNone/>
                      </a:pPr>
                      <a:r>
                        <a:rPr lang="en"/>
                        <a:t>CoAP Suricata Code</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5"/>
                        </a:rPr>
                        <a:t>https://github.com/abbas4Security/CoAPIDS/tree/main/Implementation1-CoAPSuricata</a:t>
                      </a:r>
                      <a:endParaRPr/>
                    </a:p>
                  </a:txBody>
                  <a:tcPr marT="91425" marB="91425" marR="91425" marL="91425"/>
                </a:tc>
              </a:tr>
              <a:tr h="311175">
                <a:tc>
                  <a:txBody>
                    <a:bodyPr/>
                    <a:lstStyle/>
                    <a:p>
                      <a:pPr indent="0" lvl="0" marL="0" rtl="0" algn="l">
                        <a:spcBef>
                          <a:spcPts val="0"/>
                        </a:spcBef>
                        <a:spcAft>
                          <a:spcPts val="0"/>
                        </a:spcAft>
                        <a:buNone/>
                      </a:pPr>
                      <a:r>
                        <a:rPr lang="en"/>
                        <a:t>Code for creating CoAP security policies</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6"/>
                        </a:rPr>
                        <a:t>https://github.com/abbas4Security/CoAPIDS/tree/main/Implementation2-RuleCreation</a:t>
                      </a:r>
                      <a:endParaRPr/>
                    </a:p>
                  </a:txBody>
                  <a:tcPr marT="91425" marB="91425" marR="91425" marL="91425"/>
                </a:tc>
              </a:tr>
              <a:tr h="311175">
                <a:tc>
                  <a:txBody>
                    <a:bodyPr/>
                    <a:lstStyle/>
                    <a:p>
                      <a:pPr indent="0" lvl="0" marL="0" rtl="0" algn="l">
                        <a:spcBef>
                          <a:spcPts val="0"/>
                        </a:spcBef>
                        <a:spcAft>
                          <a:spcPts val="0"/>
                        </a:spcAft>
                        <a:buNone/>
                      </a:pPr>
                      <a:r>
                        <a:rPr lang="en"/>
                        <a:t>Technical Documentation</a:t>
                      </a:r>
                      <a:endParaRPr/>
                    </a:p>
                  </a:txBody>
                  <a:tcPr marT="91425" marB="91425" marR="91425" marL="91425"/>
                </a:tc>
                <a:tc>
                  <a:txBody>
                    <a:bodyPr/>
                    <a:lstStyle/>
                    <a:p>
                      <a:pPr indent="0" lvl="0" marL="0" rtl="0" algn="l">
                        <a:spcBef>
                          <a:spcPts val="0"/>
                        </a:spcBef>
                        <a:spcAft>
                          <a:spcPts val="0"/>
                        </a:spcAft>
                        <a:buNone/>
                      </a:pPr>
                      <a:r>
                        <a:rPr lang="en" u="sng">
                          <a:solidFill>
                            <a:schemeClr val="hlink"/>
                          </a:solidFill>
                          <a:hlinkClick r:id="rId7"/>
                        </a:rPr>
                        <a:t>https://github.com/abbas4Security/CoAPIDS/blob/main/Technical%20Report%20-%20CoAPImplementation.pdf</a:t>
                      </a:r>
                      <a:endParaRPr/>
                    </a:p>
                  </a:txBody>
                  <a:tcPr marT="91425" marB="91425" marR="91425" marL="91425"/>
                </a:tc>
              </a:tr>
              <a:tr h="394975">
                <a:tc gridSpan="2">
                  <a:txBody>
                    <a:bodyPr/>
                    <a:lstStyle/>
                    <a:p>
                      <a:pPr indent="0" lvl="0" marL="0" rtl="0" algn="l">
                        <a:spcBef>
                          <a:spcPts val="0"/>
                        </a:spcBef>
                        <a:spcAft>
                          <a:spcPts val="1600"/>
                        </a:spcAft>
                        <a:buClr>
                          <a:schemeClr val="dk2"/>
                        </a:buClr>
                        <a:buSzPts val="1100"/>
                        <a:buFont typeface="Arial"/>
                        <a:buNone/>
                      </a:pPr>
                      <a:r>
                        <a:rPr b="1" lang="en" sz="1600">
                          <a:solidFill>
                            <a:schemeClr val="lt2"/>
                          </a:solidFill>
                          <a:latin typeface="Raleway"/>
                          <a:ea typeface="Raleway"/>
                          <a:cs typeface="Raleway"/>
                          <a:sym typeface="Raleway"/>
                        </a:rPr>
                        <a:t>3 Testing VMS</a:t>
                      </a:r>
                      <a:endParaRPr sz="400"/>
                    </a:p>
                  </a:txBody>
                  <a:tcPr marT="91425" marB="91425" marR="91425" marL="91425"/>
                </a:tc>
                <a:tc hMerge="1"/>
              </a:tr>
              <a:tr h="311175">
                <a:tc gridSpan="2">
                  <a:txBody>
                    <a:bodyPr/>
                    <a:lstStyle/>
                    <a:p>
                      <a:pPr indent="0" lvl="0" marL="0" rtl="0" algn="l">
                        <a:spcBef>
                          <a:spcPts val="0"/>
                        </a:spcBef>
                        <a:spcAft>
                          <a:spcPts val="0"/>
                        </a:spcAft>
                        <a:buClr>
                          <a:schemeClr val="dk2"/>
                        </a:buClr>
                        <a:buSzPts val="1100"/>
                        <a:buFont typeface="Arial"/>
                        <a:buNone/>
                      </a:pPr>
                      <a:r>
                        <a:rPr lang="en">
                          <a:solidFill>
                            <a:schemeClr val="dk2"/>
                          </a:solidFill>
                        </a:rPr>
                        <a:t>CoAP Server VM: </a:t>
                      </a:r>
                      <a:r>
                        <a:rPr b="1" lang="en" sz="1000" u="sng">
                          <a:solidFill>
                            <a:schemeClr val="hlink"/>
                          </a:solidFill>
                          <a:hlinkClick r:id="rId8"/>
                        </a:rPr>
                        <a:t>https://mega.nz/file/OJ4w3ZyI#Ez7k4fbaLCdwTVcNxF8CV6qNf00oIyR_NKorM0CPkgQ</a:t>
                      </a:r>
                      <a:endParaRPr b="1" sz="1000">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CoAP Client VM:</a:t>
                      </a:r>
                      <a:r>
                        <a:rPr b="1" lang="en" sz="1000">
                          <a:solidFill>
                            <a:schemeClr val="dk2"/>
                          </a:solidFill>
                        </a:rPr>
                        <a:t> </a:t>
                      </a:r>
                      <a:r>
                        <a:rPr b="1" lang="en" sz="1000" u="sng">
                          <a:solidFill>
                            <a:schemeClr val="hlink"/>
                          </a:solidFill>
                          <a:hlinkClick r:id="rId9"/>
                        </a:rPr>
                        <a:t>https://mega.nz/file/yJg1AAIS#GT_Ph6tG2aKF9M3aaJMOhWl500RTzXC5RD704LY8kws</a:t>
                      </a:r>
                      <a:endParaRPr b="1" sz="1000">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Attacker VM: </a:t>
                      </a:r>
                      <a:r>
                        <a:rPr b="1" lang="en" sz="1200" u="sng">
                          <a:solidFill>
                            <a:schemeClr val="hlink"/>
                          </a:solidFill>
                          <a:hlinkClick r:id="rId10"/>
                        </a:rPr>
                        <a:t>https://mega.nz/file/CZowwR7D#-K-SRultkzbWJZQAUu9NQa0tOdo9h2zq2fKsdU6H_30</a:t>
                      </a:r>
                      <a:endParaRPr/>
                    </a:p>
                  </a:txBody>
                  <a:tcPr marT="91425" marB="91425" marR="91425" marL="91425"/>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4294967295" type="title"/>
          </p:nvPr>
        </p:nvSpPr>
        <p:spPr>
          <a:xfrm>
            <a:off x="340175" y="1138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Internet of Things (IoT)</a:t>
            </a:r>
            <a:endParaRPr sz="2400">
              <a:solidFill>
                <a:schemeClr val="lt2"/>
              </a:solidFill>
            </a:endParaRPr>
          </a:p>
        </p:txBody>
      </p:sp>
      <p:sp>
        <p:nvSpPr>
          <p:cNvPr id="89" name="Google Shape;89;p15"/>
          <p:cNvSpPr txBox="1"/>
          <p:nvPr>
            <p:ph idx="4294967295" type="title"/>
          </p:nvPr>
        </p:nvSpPr>
        <p:spPr>
          <a:xfrm>
            <a:off x="466750" y="789775"/>
            <a:ext cx="5197200" cy="42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What is it,  and should you care?</a:t>
            </a:r>
            <a:endParaRPr sz="1700">
              <a:latin typeface="Lato"/>
              <a:ea typeface="Lato"/>
              <a:cs typeface="Lato"/>
              <a:sym typeface="Lato"/>
            </a:endParaRPr>
          </a:p>
        </p:txBody>
      </p:sp>
      <p:sp>
        <p:nvSpPr>
          <p:cNvPr id="90" name="Google Shape;90;p15"/>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5"/>
          <p:cNvSpPr txBox="1"/>
          <p:nvPr>
            <p:ph idx="4294967295" type="title"/>
          </p:nvPr>
        </p:nvSpPr>
        <p:spPr>
          <a:xfrm>
            <a:off x="454650" y="1282575"/>
            <a:ext cx="30000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With Internet of Things, “Things” begin to share their experiences with one another. </a:t>
            </a:r>
            <a:endParaRPr b="0" sz="1800">
              <a:latin typeface="Lato"/>
              <a:ea typeface="Lato"/>
              <a:cs typeface="Lato"/>
              <a:sym typeface="Lato"/>
            </a:endParaRPr>
          </a:p>
          <a:p>
            <a:pPr indent="0" lvl="0" marL="457200" rtl="0" algn="l">
              <a:spcBef>
                <a:spcPts val="0"/>
              </a:spcBef>
              <a:spcAft>
                <a:spcPts val="0"/>
              </a:spcAft>
              <a:buNone/>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This is how it works. We take the things and add the ability to sense and communicate. </a:t>
            </a:r>
            <a:endParaRPr sz="1900">
              <a:latin typeface="Lato"/>
              <a:ea typeface="Lato"/>
              <a:cs typeface="Lato"/>
              <a:sym typeface="Lato"/>
            </a:endParaRPr>
          </a:p>
        </p:txBody>
      </p:sp>
      <p:pic>
        <p:nvPicPr>
          <p:cNvPr id="92" name="Google Shape;92;p15"/>
          <p:cNvPicPr preferRelativeResize="0"/>
          <p:nvPr/>
        </p:nvPicPr>
        <p:blipFill>
          <a:blip r:embed="rId3">
            <a:alphaModFix/>
          </a:blip>
          <a:stretch>
            <a:fillRect/>
          </a:stretch>
        </p:blipFill>
        <p:spPr>
          <a:xfrm>
            <a:off x="3535400" y="1177527"/>
            <a:ext cx="5513724" cy="2788425"/>
          </a:xfrm>
          <a:prstGeom prst="rect">
            <a:avLst/>
          </a:prstGeom>
          <a:noFill/>
          <a:ln>
            <a:noFill/>
          </a:ln>
        </p:spPr>
      </p:pic>
      <p:sp>
        <p:nvSpPr>
          <p:cNvPr id="93" name="Google Shape;93;p15"/>
          <p:cNvSpPr txBox="1"/>
          <p:nvPr/>
        </p:nvSpPr>
        <p:spPr>
          <a:xfrm>
            <a:off x="3718975" y="4740750"/>
            <a:ext cx="5310600" cy="3387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lang="en" sz="1000"/>
              <a:t>Credit: https://www.youtube.com/watch?v=_AlcRoqS65E</a:t>
            </a:r>
            <a:endParaRPr sz="1000"/>
          </a:p>
        </p:txBody>
      </p:sp>
      <p:cxnSp>
        <p:nvCxnSpPr>
          <p:cNvPr id="94" name="Google Shape;94;p15"/>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IoT Protocols</a:t>
            </a:r>
            <a:endParaRPr sz="2400">
              <a:solidFill>
                <a:schemeClr val="lt2"/>
              </a:solidFill>
            </a:endParaRPr>
          </a:p>
        </p:txBody>
      </p:sp>
      <p:sp>
        <p:nvSpPr>
          <p:cNvPr id="100" name="Google Shape;100;p16"/>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6"/>
          <p:cNvSpPr txBox="1"/>
          <p:nvPr>
            <p:ph idx="4294967295" type="title"/>
          </p:nvPr>
        </p:nvSpPr>
        <p:spPr>
          <a:xfrm>
            <a:off x="454650" y="1282575"/>
            <a:ext cx="77979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The Internet of Things protocols have influenced the security debate and thereby opening up new avenues for discussion.</a:t>
            </a:r>
            <a:endParaRPr b="0" sz="1800">
              <a:latin typeface="Lato"/>
              <a:ea typeface="Lato"/>
              <a:cs typeface="Lato"/>
              <a:sym typeface="Lato"/>
            </a:endParaRPr>
          </a:p>
          <a:p>
            <a:pPr indent="0" lvl="0" marL="457200" rtl="0" algn="l">
              <a:spcBef>
                <a:spcPts val="0"/>
              </a:spcBef>
              <a:spcAft>
                <a:spcPts val="0"/>
              </a:spcAft>
              <a:buNone/>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Considering the well-known and extensively used protocols that are not adequate for the significant advancement of IoT, new protocols that match the light devices used for communication have been introduced. As a result of their recent existence, security is a crucial research topic.</a:t>
            </a:r>
            <a:r>
              <a:rPr b="0" lang="en" sz="1800">
                <a:latin typeface="Lato"/>
                <a:ea typeface="Lato"/>
                <a:cs typeface="Lato"/>
                <a:sym typeface="Lato"/>
              </a:rPr>
              <a:t> </a:t>
            </a:r>
            <a:endParaRPr sz="1900">
              <a:latin typeface="Lato"/>
              <a:ea typeface="Lato"/>
              <a:cs typeface="Lato"/>
              <a:sym typeface="Lato"/>
            </a:endParaRPr>
          </a:p>
        </p:txBody>
      </p:sp>
      <p:cxnSp>
        <p:nvCxnSpPr>
          <p:cNvPr id="102" name="Google Shape;102;p16"/>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CoAP</a:t>
            </a:r>
            <a:endParaRPr sz="2400">
              <a:solidFill>
                <a:schemeClr val="lt2"/>
              </a:solidFill>
            </a:endParaRPr>
          </a:p>
        </p:txBody>
      </p:sp>
      <p:sp>
        <p:nvSpPr>
          <p:cNvPr id="108" name="Google Shape;108;p17"/>
          <p:cNvSpPr txBox="1"/>
          <p:nvPr>
            <p:ph idx="4294967295" type="title"/>
          </p:nvPr>
        </p:nvSpPr>
        <p:spPr>
          <a:xfrm>
            <a:off x="466750" y="789775"/>
            <a:ext cx="5197200" cy="42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What is it,  and should you care?</a:t>
            </a:r>
            <a:endParaRPr sz="1700">
              <a:latin typeface="Lato"/>
              <a:ea typeface="Lato"/>
              <a:cs typeface="Lato"/>
              <a:sym typeface="Lato"/>
            </a:endParaRPr>
          </a:p>
        </p:txBody>
      </p:sp>
      <p:sp>
        <p:nvSpPr>
          <p:cNvPr id="109" name="Google Shape;109;p17"/>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0" name="Google Shape;110;p17"/>
          <p:cNvSpPr txBox="1"/>
          <p:nvPr>
            <p:ph idx="4294967295" type="title"/>
          </p:nvPr>
        </p:nvSpPr>
        <p:spPr>
          <a:xfrm>
            <a:off x="454650" y="1282575"/>
            <a:ext cx="77979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The CoAP is an application layer IoT protocol .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Many vendors use CoAP for their IoT devices since it is lightweight and consumes little energy.</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CoAP's primary function is to behave similarly to HTTP whenever constrained devices are involved in communication. It bridges the HTTP gap, allowing devices like as actuators and sensors to communicate over the internet.</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CoAP is by default connected to UDP and, optionally, DTLS, offering a high level of communication security.</a:t>
            </a:r>
            <a:endParaRPr sz="1900">
              <a:latin typeface="Lato"/>
              <a:ea typeface="Lato"/>
              <a:cs typeface="Lato"/>
              <a:sym typeface="Lato"/>
            </a:endParaRPr>
          </a:p>
        </p:txBody>
      </p:sp>
      <p:cxnSp>
        <p:nvCxnSpPr>
          <p:cNvPr id="111" name="Google Shape;111;p17"/>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Intrusion Detection System (IDS)</a:t>
            </a:r>
            <a:endParaRPr sz="2400">
              <a:solidFill>
                <a:schemeClr val="lt2"/>
              </a:solidFill>
            </a:endParaRPr>
          </a:p>
        </p:txBody>
      </p:sp>
      <p:sp>
        <p:nvSpPr>
          <p:cNvPr id="117" name="Google Shape;117;p18"/>
          <p:cNvSpPr txBox="1"/>
          <p:nvPr>
            <p:ph idx="4294967295" type="title"/>
          </p:nvPr>
        </p:nvSpPr>
        <p:spPr>
          <a:xfrm>
            <a:off x="466750" y="789775"/>
            <a:ext cx="5197200" cy="42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What is it,  and should you care?</a:t>
            </a:r>
            <a:endParaRPr sz="1700">
              <a:latin typeface="Lato"/>
              <a:ea typeface="Lato"/>
              <a:cs typeface="Lato"/>
              <a:sym typeface="Lato"/>
            </a:endParaRPr>
          </a:p>
        </p:txBody>
      </p:sp>
      <p:sp>
        <p:nvSpPr>
          <p:cNvPr id="118" name="Google Shape;118;p18"/>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9" name="Google Shape;119;p18"/>
          <p:cNvSpPr txBox="1"/>
          <p:nvPr>
            <p:ph idx="4294967295" type="title"/>
          </p:nvPr>
        </p:nvSpPr>
        <p:spPr>
          <a:xfrm>
            <a:off x="454650" y="1282575"/>
            <a:ext cx="77979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A hardware or software program that monitors a network for malicious activity or policy breaches is known as an intrusion detection system (IDS).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Firewall vs IDS: A firewall is a device or software that examines packet headers and applies policy depending on protocol type, source address, destination address, source port, and/or destination port.  An intrusion detection system (IDS) is a device or application that examines whole packets, both header and content, for known occurrences.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Some of the most widely adopted open source IDS are: Suricata, Snort etc.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Suricata IDS will be our key emphasis in this project.  However, our technique will be applicable to other IDS.</a:t>
            </a:r>
            <a:endParaRPr b="0" sz="1800">
              <a:latin typeface="Lato"/>
              <a:ea typeface="Lato"/>
              <a:cs typeface="Lato"/>
              <a:sym typeface="Lato"/>
            </a:endParaRPr>
          </a:p>
        </p:txBody>
      </p:sp>
      <p:cxnSp>
        <p:nvCxnSpPr>
          <p:cNvPr id="120" name="Google Shape;120;p18"/>
          <p:cNvCxnSpPr/>
          <p:nvPr/>
        </p:nvCxnSpPr>
        <p:spPr>
          <a:xfrm flipH="1" rot="10800000">
            <a:off x="492575" y="8458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19"/>
          <p:cNvSpPr txBox="1"/>
          <p:nvPr>
            <p:ph idx="4294967295" type="title"/>
          </p:nvPr>
        </p:nvSpPr>
        <p:spPr>
          <a:xfrm>
            <a:off x="1245025" y="1192125"/>
            <a:ext cx="88830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latin typeface="Lato"/>
                <a:ea typeface="Lato"/>
                <a:cs typeface="Lato"/>
                <a:sym typeface="Lato"/>
              </a:rPr>
              <a:t>Implementation 1</a:t>
            </a:r>
            <a:r>
              <a:rPr b="0" lang="en" sz="2000">
                <a:latin typeface="Lato"/>
                <a:ea typeface="Lato"/>
                <a:cs typeface="Lato"/>
                <a:sym typeface="Lato"/>
              </a:rPr>
              <a:t> - </a:t>
            </a:r>
            <a:r>
              <a:rPr b="0" lang="en" sz="1800">
                <a:latin typeface="Lato"/>
                <a:ea typeface="Lato"/>
                <a:cs typeface="Lato"/>
                <a:sym typeface="Lato"/>
              </a:rPr>
              <a:t>Enhance IDS by adding an IoT protocol implementation</a:t>
            </a:r>
            <a:endParaRPr sz="800">
              <a:solidFill>
                <a:schemeClr val="lt2"/>
              </a:solidFill>
            </a:endParaRPr>
          </a:p>
        </p:txBody>
      </p:sp>
      <p:pic>
        <p:nvPicPr>
          <p:cNvPr id="127" name="Google Shape;127;p19"/>
          <p:cNvPicPr preferRelativeResize="0"/>
          <p:nvPr/>
        </p:nvPicPr>
        <p:blipFill>
          <a:blip r:embed="rId3">
            <a:alphaModFix/>
          </a:blip>
          <a:stretch>
            <a:fillRect/>
          </a:stretch>
        </p:blipFill>
        <p:spPr>
          <a:xfrm>
            <a:off x="0" y="0"/>
            <a:ext cx="1314075" cy="2820475"/>
          </a:xfrm>
          <a:prstGeom prst="rect">
            <a:avLst/>
          </a:prstGeom>
          <a:noFill/>
          <a:ln>
            <a:noFill/>
          </a:ln>
        </p:spPr>
      </p:pic>
      <p:pic>
        <p:nvPicPr>
          <p:cNvPr id="128" name="Google Shape;128;p19"/>
          <p:cNvPicPr preferRelativeResize="0"/>
          <p:nvPr/>
        </p:nvPicPr>
        <p:blipFill>
          <a:blip r:embed="rId4">
            <a:alphaModFix/>
          </a:blip>
          <a:stretch>
            <a:fillRect/>
          </a:stretch>
        </p:blipFill>
        <p:spPr>
          <a:xfrm>
            <a:off x="7056425" y="3145475"/>
            <a:ext cx="2038350" cy="1914525"/>
          </a:xfrm>
          <a:prstGeom prst="rect">
            <a:avLst/>
          </a:prstGeom>
          <a:noFill/>
          <a:ln>
            <a:noFill/>
          </a:ln>
        </p:spPr>
      </p:pic>
      <p:sp>
        <p:nvSpPr>
          <p:cNvPr id="129" name="Google Shape;129;p19"/>
          <p:cNvSpPr txBox="1"/>
          <p:nvPr/>
        </p:nvSpPr>
        <p:spPr>
          <a:xfrm>
            <a:off x="359525" y="3440500"/>
            <a:ext cx="658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Technical document with </a:t>
            </a:r>
            <a:r>
              <a:rPr b="1" lang="en" sz="1600">
                <a:solidFill>
                  <a:schemeClr val="dk2"/>
                </a:solidFill>
                <a:latin typeface="Lato"/>
                <a:ea typeface="Lato"/>
                <a:cs typeface="Lato"/>
                <a:sym typeface="Lato"/>
              </a:rPr>
              <a:t>screenshots is uploaded on link</a:t>
            </a:r>
            <a:r>
              <a:rPr b="1" lang="en" sz="1600">
                <a:solidFill>
                  <a:schemeClr val="dk2"/>
                </a:solidFill>
                <a:latin typeface="Lato"/>
                <a:ea typeface="Lato"/>
                <a:cs typeface="Lato"/>
                <a:sym typeface="Lato"/>
              </a:rPr>
              <a:t>: </a:t>
            </a:r>
            <a:endParaRPr b="1" sz="1800">
              <a:solidFill>
                <a:schemeClr val="dk2"/>
              </a:solidFill>
              <a:latin typeface="Lato"/>
              <a:ea typeface="Lato"/>
              <a:cs typeface="Lato"/>
              <a:sym typeface="Lato"/>
            </a:endParaRPr>
          </a:p>
        </p:txBody>
      </p:sp>
      <p:sp>
        <p:nvSpPr>
          <p:cNvPr id="130" name="Google Shape;130;p19"/>
          <p:cNvSpPr txBox="1"/>
          <p:nvPr/>
        </p:nvSpPr>
        <p:spPr>
          <a:xfrm>
            <a:off x="359525" y="3753075"/>
            <a:ext cx="41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https://github.com/abbas4Security/CoAPIDS</a:t>
            </a:r>
            <a:endParaRPr/>
          </a:p>
        </p:txBody>
      </p:sp>
      <p:sp>
        <p:nvSpPr>
          <p:cNvPr id="131" name="Google Shape;131;p19"/>
          <p:cNvSpPr txBox="1"/>
          <p:nvPr/>
        </p:nvSpPr>
        <p:spPr>
          <a:xfrm>
            <a:off x="359525" y="4190988"/>
            <a:ext cx="721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latin typeface="Lato"/>
                <a:ea typeface="Lato"/>
                <a:cs typeface="Lato"/>
                <a:sym typeface="Lato"/>
              </a:rPr>
              <a:t>Video demonstrating how to compile and run the CoAP enabled Suricata: </a:t>
            </a:r>
            <a:endParaRPr b="1" sz="1800">
              <a:solidFill>
                <a:schemeClr val="dk2"/>
              </a:solidFill>
              <a:latin typeface="Lato"/>
              <a:ea typeface="Lato"/>
              <a:cs typeface="Lato"/>
              <a:sym typeface="Lato"/>
            </a:endParaRPr>
          </a:p>
        </p:txBody>
      </p:sp>
      <p:sp>
        <p:nvSpPr>
          <p:cNvPr id="132" name="Google Shape;132;p19"/>
          <p:cNvSpPr txBox="1"/>
          <p:nvPr/>
        </p:nvSpPr>
        <p:spPr>
          <a:xfrm>
            <a:off x="359525" y="4491625"/>
            <a:ext cx="58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https://www.youtube.com/watch?v=OpIpsjiSwwI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Lack of </a:t>
            </a:r>
            <a:r>
              <a:rPr lang="en" sz="3600">
                <a:solidFill>
                  <a:schemeClr val="lt2"/>
                </a:solidFill>
              </a:rPr>
              <a:t>CoAP implementation in IDS</a:t>
            </a:r>
            <a:endParaRPr sz="2400">
              <a:solidFill>
                <a:schemeClr val="lt2"/>
              </a:solidFill>
            </a:endParaRPr>
          </a:p>
        </p:txBody>
      </p:sp>
      <p:sp>
        <p:nvSpPr>
          <p:cNvPr id="138" name="Google Shape;138;p20"/>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9" name="Google Shape;139;p20"/>
          <p:cNvSpPr txBox="1"/>
          <p:nvPr>
            <p:ph idx="4294967295" type="title"/>
          </p:nvPr>
        </p:nvSpPr>
        <p:spPr>
          <a:xfrm>
            <a:off x="454650" y="1282575"/>
            <a:ext cx="77979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To date (</a:t>
            </a:r>
            <a:r>
              <a:rPr b="0" lang="en" sz="1500">
                <a:latin typeface="Lato"/>
                <a:ea typeface="Lato"/>
                <a:cs typeface="Lato"/>
                <a:sym typeface="Lato"/>
              </a:rPr>
              <a:t>21 May 2023</a:t>
            </a:r>
            <a:r>
              <a:rPr b="0" lang="en" sz="1800">
                <a:latin typeface="Lato"/>
                <a:ea typeface="Lato"/>
                <a:cs typeface="Lato"/>
                <a:sym typeface="Lato"/>
              </a:rPr>
              <a:t>), top </a:t>
            </a:r>
            <a:r>
              <a:rPr b="0" lang="en" sz="1800">
                <a:latin typeface="Lato"/>
                <a:ea typeface="Lato"/>
                <a:cs typeface="Lato"/>
                <a:sym typeface="Lato"/>
              </a:rPr>
              <a:t>publicly</a:t>
            </a:r>
            <a:r>
              <a:rPr b="0" lang="en" sz="1800">
                <a:latin typeface="Lato"/>
                <a:ea typeface="Lato"/>
                <a:cs typeface="Lato"/>
                <a:sym typeface="Lato"/>
              </a:rPr>
              <a:t> available open source IDS (Suricata, Snort, Bro) are not supported with CoAP protocol.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Suricata recently implemented MQTT support, which is one of the IoT protocol. As a result, there are a variety of commercial and open security policies for MQTT.</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This leads to the conclusion that IDS solutions must be rapidly updated to handle IoT Protocols. </a:t>
            </a:r>
            <a:endParaRPr b="0" sz="18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p:txBody>
      </p:sp>
      <p:cxnSp>
        <p:nvCxnSpPr>
          <p:cNvPr id="140" name="Google Shape;140;p20"/>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4294967295" type="title"/>
          </p:nvPr>
        </p:nvSpPr>
        <p:spPr>
          <a:xfrm>
            <a:off x="340175" y="113825"/>
            <a:ext cx="8361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2"/>
                </a:solidFill>
              </a:rPr>
              <a:t>Million</a:t>
            </a:r>
            <a:r>
              <a:rPr lang="en" sz="3600">
                <a:solidFill>
                  <a:schemeClr val="lt2"/>
                </a:solidFill>
              </a:rPr>
              <a:t> Dollar Question!! </a:t>
            </a:r>
            <a:endParaRPr sz="2400">
              <a:solidFill>
                <a:schemeClr val="lt2"/>
              </a:solidFill>
            </a:endParaRPr>
          </a:p>
        </p:txBody>
      </p:sp>
      <p:sp>
        <p:nvSpPr>
          <p:cNvPr id="146" name="Google Shape;146;p21"/>
          <p:cNvSpPr txBox="1"/>
          <p:nvPr/>
        </p:nvSpPr>
        <p:spPr>
          <a:xfrm>
            <a:off x="6294175" y="380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7" name="Google Shape;147;p21"/>
          <p:cNvSpPr txBox="1"/>
          <p:nvPr>
            <p:ph idx="4294967295" type="title"/>
          </p:nvPr>
        </p:nvSpPr>
        <p:spPr>
          <a:xfrm>
            <a:off x="454650" y="1282575"/>
            <a:ext cx="8361300" cy="138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Reason 1:</a:t>
            </a:r>
            <a:r>
              <a:rPr b="0" lang="en" sz="1800">
                <a:latin typeface="Lato"/>
                <a:ea typeface="Lato"/>
                <a:cs typeface="Lato"/>
                <a:sym typeface="Lato"/>
              </a:rPr>
              <a:t> IoT applications that are using CoAP are vulnerable to attacks.</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t/>
            </a:r>
            <a:endParaRPr b="0" sz="1800">
              <a:latin typeface="Lato"/>
              <a:ea typeface="Lato"/>
              <a:cs typeface="Lato"/>
              <a:sym typeface="Lato"/>
            </a:endParaRPr>
          </a:p>
          <a:p>
            <a:pPr indent="0" lvl="0" marL="457200" rtl="0" algn="l">
              <a:spcBef>
                <a:spcPts val="0"/>
              </a:spcBef>
              <a:spcAft>
                <a:spcPts val="0"/>
              </a:spcAft>
              <a:buNone/>
            </a:pPr>
            <a:r>
              <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Reason 2:</a:t>
            </a:r>
            <a:r>
              <a:rPr b="0" lang="en" sz="1800">
                <a:latin typeface="Lato"/>
                <a:ea typeface="Lato"/>
                <a:cs typeface="Lato"/>
                <a:sym typeface="Lato"/>
              </a:rPr>
              <a:t> Security policy providers (e.g., Emerging Threats https://rules.emergingthreats.net/) lack CoAP-related security policies. </a:t>
            </a:r>
            <a:endParaRPr b="0" sz="18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p:txBody>
      </p:sp>
      <p:cxnSp>
        <p:nvCxnSpPr>
          <p:cNvPr id="148" name="Google Shape;148;p21"/>
          <p:cNvCxnSpPr/>
          <p:nvPr/>
        </p:nvCxnSpPr>
        <p:spPr>
          <a:xfrm flipH="1" rot="10800000">
            <a:off x="340175" y="693425"/>
            <a:ext cx="8545200" cy="330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1"/>
          <p:cNvSpPr txBox="1"/>
          <p:nvPr>
            <p:ph idx="4294967295" type="title"/>
          </p:nvPr>
        </p:nvSpPr>
        <p:spPr>
          <a:xfrm>
            <a:off x="466750" y="789775"/>
            <a:ext cx="7268100" cy="42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Why should we be concerned about CoAP protocol support?</a:t>
            </a:r>
            <a:endParaRPr sz="1700">
              <a:latin typeface="Lato"/>
              <a:ea typeface="Lato"/>
              <a:cs typeface="Lato"/>
              <a:sym typeface="Lato"/>
            </a:endParaRPr>
          </a:p>
        </p:txBody>
      </p:sp>
      <p:pic>
        <p:nvPicPr>
          <p:cNvPr id="150" name="Google Shape;150;p21"/>
          <p:cNvPicPr preferRelativeResize="0"/>
          <p:nvPr/>
        </p:nvPicPr>
        <p:blipFill>
          <a:blip r:embed="rId3">
            <a:alphaModFix/>
          </a:blip>
          <a:stretch>
            <a:fillRect/>
          </a:stretch>
        </p:blipFill>
        <p:spPr>
          <a:xfrm>
            <a:off x="215700" y="1756375"/>
            <a:ext cx="8839199" cy="14804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