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9"/>
  </p:notesMasterIdLst>
  <p:sldIdLst>
    <p:sldId id="256" r:id="rId2"/>
    <p:sldId id="263" r:id="rId3"/>
    <p:sldId id="264" r:id="rId4"/>
    <p:sldId id="265" r:id="rId5"/>
    <p:sldId id="266" r:id="rId6"/>
    <p:sldId id="267" r:id="rId7"/>
    <p:sldId id="257" r:id="rId8"/>
    <p:sldId id="268" r:id="rId9"/>
    <p:sldId id="371" r:id="rId10"/>
    <p:sldId id="369" r:id="rId11"/>
    <p:sldId id="372" r:id="rId12"/>
    <p:sldId id="370" r:id="rId13"/>
    <p:sldId id="271" r:id="rId14"/>
    <p:sldId id="270" r:id="rId15"/>
    <p:sldId id="258" r:id="rId16"/>
    <p:sldId id="350" r:id="rId17"/>
    <p:sldId id="259" r:id="rId18"/>
    <p:sldId id="381" r:id="rId19"/>
    <p:sldId id="564" r:id="rId20"/>
    <p:sldId id="378" r:id="rId21"/>
    <p:sldId id="379" r:id="rId22"/>
    <p:sldId id="380" r:id="rId23"/>
    <p:sldId id="278" r:id="rId24"/>
    <p:sldId id="279" r:id="rId25"/>
    <p:sldId id="383" r:id="rId26"/>
    <p:sldId id="281" r:id="rId27"/>
    <p:sldId id="284" r:id="rId28"/>
    <p:sldId id="285" r:id="rId29"/>
    <p:sldId id="374" r:id="rId30"/>
    <p:sldId id="286" r:id="rId31"/>
    <p:sldId id="373" r:id="rId32"/>
    <p:sldId id="408" r:id="rId33"/>
    <p:sldId id="375" r:id="rId34"/>
    <p:sldId id="376" r:id="rId35"/>
    <p:sldId id="377" r:id="rId36"/>
    <p:sldId id="409" r:id="rId37"/>
    <p:sldId id="290" r:id="rId38"/>
    <p:sldId id="291" r:id="rId39"/>
    <p:sldId id="410" r:id="rId40"/>
    <p:sldId id="296" r:id="rId41"/>
    <p:sldId id="297" r:id="rId42"/>
    <p:sldId id="298" r:id="rId43"/>
    <p:sldId id="360" r:id="rId44"/>
    <p:sldId id="563" r:id="rId45"/>
    <p:sldId id="332" r:id="rId46"/>
    <p:sldId id="333" r:id="rId47"/>
    <p:sldId id="334" r:id="rId48"/>
    <p:sldId id="386" r:id="rId49"/>
    <p:sldId id="387" r:id="rId50"/>
    <p:sldId id="348" r:id="rId51"/>
    <p:sldId id="531" r:id="rId52"/>
    <p:sldId id="388" r:id="rId53"/>
    <p:sldId id="384" r:id="rId54"/>
    <p:sldId id="390" r:id="rId55"/>
    <p:sldId id="391" r:id="rId56"/>
    <p:sldId id="533" r:id="rId57"/>
    <p:sldId id="534" r:id="rId58"/>
    <p:sldId id="536" r:id="rId59"/>
    <p:sldId id="537" r:id="rId60"/>
    <p:sldId id="538" r:id="rId61"/>
    <p:sldId id="539" r:id="rId62"/>
    <p:sldId id="540" r:id="rId63"/>
    <p:sldId id="541" r:id="rId64"/>
    <p:sldId id="570" r:id="rId65"/>
    <p:sldId id="571" r:id="rId66"/>
    <p:sldId id="572" r:id="rId67"/>
    <p:sldId id="542" r:id="rId68"/>
    <p:sldId id="544" r:id="rId69"/>
    <p:sldId id="546" r:id="rId70"/>
    <p:sldId id="547" r:id="rId71"/>
    <p:sldId id="579" r:id="rId72"/>
    <p:sldId id="580" r:id="rId73"/>
    <p:sldId id="581" r:id="rId74"/>
    <p:sldId id="582" r:id="rId75"/>
    <p:sldId id="583" r:id="rId76"/>
    <p:sldId id="549" r:id="rId77"/>
    <p:sldId id="550" r:id="rId78"/>
    <p:sldId id="551" r:id="rId79"/>
    <p:sldId id="552" r:id="rId80"/>
    <p:sldId id="553" r:id="rId81"/>
    <p:sldId id="554" r:id="rId82"/>
    <p:sldId id="555" r:id="rId83"/>
    <p:sldId id="578" r:id="rId84"/>
    <p:sldId id="576" r:id="rId85"/>
    <p:sldId id="577" r:id="rId86"/>
    <p:sldId id="584" r:id="rId87"/>
    <p:sldId id="585" r:id="rId88"/>
    <p:sldId id="586" r:id="rId89"/>
    <p:sldId id="587" r:id="rId90"/>
    <p:sldId id="588" r:id="rId91"/>
    <p:sldId id="589" r:id="rId92"/>
    <p:sldId id="590" r:id="rId93"/>
    <p:sldId id="591" r:id="rId94"/>
    <p:sldId id="592" r:id="rId95"/>
    <p:sldId id="593" r:id="rId96"/>
    <p:sldId id="594" r:id="rId97"/>
    <p:sldId id="595" r:id="rId98"/>
    <p:sldId id="596" r:id="rId99"/>
    <p:sldId id="597" r:id="rId100"/>
    <p:sldId id="598" r:id="rId101"/>
    <p:sldId id="599" r:id="rId102"/>
    <p:sldId id="600" r:id="rId103"/>
    <p:sldId id="601" r:id="rId104"/>
    <p:sldId id="602" r:id="rId105"/>
    <p:sldId id="603" r:id="rId106"/>
    <p:sldId id="604" r:id="rId107"/>
    <p:sldId id="605" r:id="rId108"/>
    <p:sldId id="606" r:id="rId109"/>
    <p:sldId id="607" r:id="rId110"/>
    <p:sldId id="608" r:id="rId111"/>
    <p:sldId id="609" r:id="rId112"/>
    <p:sldId id="610" r:id="rId113"/>
    <p:sldId id="611" r:id="rId114"/>
    <p:sldId id="612" r:id="rId115"/>
    <p:sldId id="613" r:id="rId116"/>
    <p:sldId id="614" r:id="rId117"/>
    <p:sldId id="615" r:id="rId118"/>
    <p:sldId id="616" r:id="rId119"/>
    <p:sldId id="617" r:id="rId120"/>
    <p:sldId id="618" r:id="rId121"/>
    <p:sldId id="619" r:id="rId122"/>
    <p:sldId id="620" r:id="rId123"/>
    <p:sldId id="624" r:id="rId124"/>
    <p:sldId id="625" r:id="rId125"/>
    <p:sldId id="626" r:id="rId126"/>
    <p:sldId id="627" r:id="rId127"/>
    <p:sldId id="628" r:id="rId128"/>
    <p:sldId id="629" r:id="rId129"/>
    <p:sldId id="630" r:id="rId130"/>
    <p:sldId id="631" r:id="rId131"/>
    <p:sldId id="632" r:id="rId132"/>
    <p:sldId id="633" r:id="rId133"/>
    <p:sldId id="634" r:id="rId134"/>
    <p:sldId id="635" r:id="rId135"/>
    <p:sldId id="640" r:id="rId136"/>
    <p:sldId id="641" r:id="rId137"/>
    <p:sldId id="636" r:id="rId138"/>
    <p:sldId id="637" r:id="rId139"/>
    <p:sldId id="643" r:id="rId140"/>
    <p:sldId id="644" r:id="rId141"/>
    <p:sldId id="651" r:id="rId142"/>
    <p:sldId id="661" r:id="rId143"/>
    <p:sldId id="653" r:id="rId144"/>
    <p:sldId id="654" r:id="rId145"/>
    <p:sldId id="645" r:id="rId146"/>
    <p:sldId id="655" r:id="rId147"/>
    <p:sldId id="646" r:id="rId148"/>
    <p:sldId id="647" r:id="rId149"/>
    <p:sldId id="648" r:id="rId150"/>
    <p:sldId id="656" r:id="rId151"/>
    <p:sldId id="658" r:id="rId152"/>
    <p:sldId id="659" r:id="rId153"/>
    <p:sldId id="657" r:id="rId154"/>
    <p:sldId id="649" r:id="rId155"/>
    <p:sldId id="650" r:id="rId156"/>
    <p:sldId id="662" r:id="rId157"/>
    <p:sldId id="660" r:id="rId1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7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7CC7C0-D739-4911-BAF3-F14309A4A362}" type="datetimeFigureOut">
              <a:rPr lang="en-US" smtClean="0"/>
              <a:pPr/>
              <a:t>5/14/2015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90448A-4E28-4D96-B4CB-AA3D609EB832}" type="slidenum">
              <a:rPr lang="en-US" smtClean="0"/>
              <a:pPr/>
              <a:t>‹#›</a:t>
            </a:fld>
            <a:endParaRPr lang="en-US"/>
          </a:p>
        </p:txBody>
      </p:sp>
    </p:spTree>
    <p:extLst>
      <p:ext uri="{BB962C8B-B14F-4D97-AF65-F5344CB8AC3E}">
        <p14:creationId xmlns:p14="http://schemas.microsoft.com/office/powerpoint/2010/main" val="342113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Ation</a:t>
            </a:r>
            <a:r>
              <a:rPr lang="en-US" dirty="0" smtClean="0"/>
              <a:t> </a:t>
            </a:r>
            <a:endParaRPr lang="en-US" dirty="0"/>
          </a:p>
        </p:txBody>
      </p:sp>
      <p:sp>
        <p:nvSpPr>
          <p:cNvPr id="4" name="Slide Number Placeholder 3"/>
          <p:cNvSpPr>
            <a:spLocks noGrp="1"/>
          </p:cNvSpPr>
          <p:nvPr>
            <p:ph type="sldNum" sz="quarter" idx="10"/>
          </p:nvPr>
        </p:nvSpPr>
        <p:spPr/>
        <p:txBody>
          <a:bodyPr/>
          <a:lstStyle/>
          <a:p>
            <a:fld id="{A290448A-4E28-4D96-B4CB-AA3D609EB832}" type="slidenum">
              <a:rPr lang="en-US" smtClean="0"/>
              <a:pPr/>
              <a:t>13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99C39A-D366-4B17-B473-9B315C1F5381}"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p:spPr>
        <p:txBody>
          <a:bodyPr/>
          <a:lstStyle/>
          <a:p>
            <a:endParaRPr lang="de-DE" smtClean="0">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de-DE" dirty="0" smtClean="0">
                <a:latin typeface="Times" pitchFamily="18" charset="0"/>
              </a:rPr>
              <a:t>This unit tests each of the subsystems, and then does one gigantic integration test, in which all the subsystems are immediately tested together. </a:t>
            </a:r>
          </a:p>
          <a:p>
            <a:r>
              <a:rPr lang="de-DE" dirty="0" smtClean="0">
                <a:latin typeface="Times" pitchFamily="18" charset="0"/>
              </a:rPr>
              <a:t>Don‘t try this!! Why: The interfaces of each of the subsystems have not been tested yet.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p:spPr>
        <p:txBody>
          <a:bodyPr/>
          <a:lstStyle/>
          <a:p>
            <a:endParaRPr lang="de-DE" smtClean="0">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p:spPr>
      </p:sp>
      <p:sp>
        <p:nvSpPr>
          <p:cNvPr id="47107" name="Rectangle 3"/>
          <p:cNvSpPr>
            <a:spLocks noGrp="1" noChangeArrowheads="1"/>
          </p:cNvSpPr>
          <p:nvPr>
            <p:ph type="body" idx="1"/>
          </p:nvPr>
        </p:nvSpPr>
        <p:spPr>
          <a:solidFill>
            <a:srgbClr val="FFFFFF"/>
          </a:solidFill>
          <a:ln>
            <a:solidFill>
              <a:srgbClr val="000000"/>
            </a:solidFill>
          </a:ln>
        </p:spPr>
        <p:txBody>
          <a:bodyPr/>
          <a:lstStyle/>
          <a:p>
            <a:r>
              <a:rPr lang="de-DE" smtClean="0">
                <a:latin typeface="Times" pitchFamily="18" charset="0"/>
              </a:rPr>
              <a:t>This unit tests each of the subsystems, and then does one gigantic integration test, in which all the subsystems are immediately tested together. </a:t>
            </a:r>
          </a:p>
          <a:p>
            <a:r>
              <a:rPr lang="de-DE" smtClean="0">
                <a:latin typeface="Times" pitchFamily="18" charset="0"/>
              </a:rPr>
              <a:t>Don‘t try this!! Why: The interfaces of each of the subsystems have not been tested yet.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p:spPr>
        <p:txBody>
          <a:bodyPr/>
          <a:lstStyle/>
          <a:p>
            <a:endParaRPr lang="de-DE" smtClean="0">
              <a:latin typeface="Times"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a:solidFill>
              <a:srgbClr val="000000"/>
            </a:solidFill>
          </a:ln>
        </p:spPr>
        <p:txBody>
          <a:bodyPr/>
          <a:lstStyle/>
          <a:p>
            <a:r>
              <a:rPr lang="de-DE" dirty="0" smtClean="0">
                <a:latin typeface="Times" pitchFamily="18" charset="0"/>
              </a:rPr>
              <a:t>This unit tests each of the subsystems, and then does one gigantic integration test, in which all the subsystems are immediately tested together. </a:t>
            </a:r>
          </a:p>
          <a:p>
            <a:r>
              <a:rPr lang="de-DE" dirty="0" smtClean="0">
                <a:latin typeface="Times" pitchFamily="18" charset="0"/>
              </a:rPr>
              <a:t>Don‘t try this!! Why: The interfaces of each of the subsystems have not been tested yet.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w="9525"/>
        </p:spPr>
        <p:txBody>
          <a:bodyPr/>
          <a:lstStyle/>
          <a:p>
            <a:r>
              <a:rPr lang="en-US" smtClean="0">
                <a:latin typeface="Times" pitchFamily="18" charset="0"/>
              </a:rPr>
              <a:t>How do you select the target layer if there are more than 3 layers?</a:t>
            </a:r>
          </a:p>
          <a:p>
            <a:pPr lvl="1"/>
            <a:r>
              <a:rPr lang="en-US" smtClean="0">
                <a:latin typeface="Times" pitchFamily="18" charset="0"/>
                <a:ea typeface="ＭＳ Ｐゴシック" charset="-128"/>
              </a:rPr>
              <a:t>Heuristic: Try to minimize the number of stubs and drivers</a:t>
            </a:r>
            <a:endParaRPr lang="de-DE" smtClean="0">
              <a:latin typeface="Times" pitchFamily="18" charset="0"/>
              <a:ea typeface="ＭＳ Ｐゴシック" charset="-128"/>
            </a:endParaRPr>
          </a:p>
        </p:txBody>
      </p:sp>
      <p:sp>
        <p:nvSpPr>
          <p:cNvPr id="49155"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w="9525"/>
        </p:spPr>
        <p:txBody>
          <a:bodyPr/>
          <a:lstStyle/>
          <a:p>
            <a:r>
              <a:rPr lang="de-DE" smtClean="0">
                <a:latin typeface="Times" pitchFamily="18" charset="0"/>
              </a:rPr>
              <a:t>Anpassen</a:t>
            </a:r>
          </a:p>
        </p:txBody>
      </p:sp>
      <p:sp>
        <p:nvSpPr>
          <p:cNvPr id="50179" name="Rectangle 3"/>
          <p:cNvSpPr>
            <a:spLocks noGrp="1" noRot="1" noChangeAspect="1" noChangeArrowheads="1" noTextEdit="1"/>
          </p:cNvSpPr>
          <p:nvPr>
            <p:ph type="sldImg"/>
          </p:nvPr>
        </p:nvSpPr>
        <p:spPr>
          <a:xfrm>
            <a:off x="1163638" y="6667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8" Type="http://schemas.openxmlformats.org/officeDocument/2006/relationships/hyperlink" Target="http://en.wikipedia.org/wiki/Specification_(standards)" TargetMode="External"/><Relationship Id="rId3" Type="http://schemas.openxmlformats.org/officeDocument/2006/relationships/hyperlink" Target="http://en.wikipedia.org/wiki/Code_review" TargetMode="External"/><Relationship Id="rId7" Type="http://schemas.openxmlformats.org/officeDocument/2006/relationships/hyperlink" Target="http://en.wikipedia.org/wiki/Requirement" TargetMode="External"/><Relationship Id="rId2" Type="http://schemas.openxmlformats.org/officeDocument/2006/relationships/hyperlink" Target="http://en.wikipedia.org/wiki/Dynamic_testing" TargetMode="External"/><Relationship Id="rId1" Type="http://schemas.openxmlformats.org/officeDocument/2006/relationships/slideLayout" Target="../slideLayouts/slideLayout2.xml"/><Relationship Id="rId6" Type="http://schemas.openxmlformats.org/officeDocument/2006/relationships/hyperlink" Target="http://en.wikipedia.org/wiki/Black_box_testing" TargetMode="External"/><Relationship Id="rId11" Type="http://schemas.openxmlformats.org/officeDocument/2006/relationships/hyperlink" Target="http://en.wikipedia.org/wiki/Software_development_process" TargetMode="External"/><Relationship Id="rId5" Type="http://schemas.openxmlformats.org/officeDocument/2006/relationships/hyperlink" Target="http://en.wikipedia.org/wiki/Software_walkthrough" TargetMode="External"/><Relationship Id="rId10" Type="http://schemas.openxmlformats.org/officeDocument/2006/relationships/hyperlink" Target="http://en.wikipedia.org/wiki/Software_bug" TargetMode="External"/><Relationship Id="rId4" Type="http://schemas.openxmlformats.org/officeDocument/2006/relationships/hyperlink" Target="http://en.wikipedia.org/wiki/Software_inspection" TargetMode="External"/><Relationship Id="rId9" Type="http://schemas.openxmlformats.org/officeDocument/2006/relationships/hyperlink" Target="http://en.wikipedia.org/wiki/Verification_and_Validation"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testingbasicinterviewquestions.blogspot.in/2012/05/explain-bottom-up-strategy-of.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guru99.com/white-box-testing.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oftwaretestingfundamentals.com/integration-testing/" TargetMode="External"/><Relationship Id="rId2" Type="http://schemas.openxmlformats.org/officeDocument/2006/relationships/hyperlink" Target="http://softwaretestingfundamentals.com/unit-testing/" TargetMode="External"/><Relationship Id="rId1" Type="http://schemas.openxmlformats.org/officeDocument/2006/relationships/slideLayout" Target="../slideLayouts/slideLayout2.xml"/><Relationship Id="rId4" Type="http://schemas.openxmlformats.org/officeDocument/2006/relationships/hyperlink" Target="http://softwaretestingfundamentals.com/system-testin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stqbexamcertification.com/what-is-defect-or-bugs-or-faults-in-software-testing/" TargetMode="External"/><Relationship Id="rId2" Type="http://schemas.openxmlformats.org/officeDocument/2006/relationships/hyperlink" Target="http://istqbexamcertification.co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oftwaretestingfundamentals.com/system-testing/" TargetMode="External"/><Relationship Id="rId2" Type="http://schemas.openxmlformats.org/officeDocument/2006/relationships/hyperlink" Target="http://softwaretestingfundamentals.com/integration-testing/" TargetMode="External"/><Relationship Id="rId1" Type="http://schemas.openxmlformats.org/officeDocument/2006/relationships/slideLayout" Target="../slideLayouts/slideLayout2.xml"/><Relationship Id="rId5" Type="http://schemas.openxmlformats.org/officeDocument/2006/relationships/hyperlink" Target="http://softwaretestingfundamentals.com/black-box-testing/" TargetMode="External"/><Relationship Id="rId4" Type="http://schemas.openxmlformats.org/officeDocument/2006/relationships/hyperlink" Target="http://softwaretestingfundamentals.com/acceptance-testing/"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a:bodyPr>
          <a:lstStyle/>
          <a:p>
            <a:r>
              <a:rPr lang="en-US" sz="6000" dirty="0" smtClean="0"/>
              <a:t>UNIT-4</a:t>
            </a:r>
            <a:endParaRPr lang="en-US" sz="6000" dirty="0"/>
          </a:p>
        </p:txBody>
      </p:sp>
      <p:sp>
        <p:nvSpPr>
          <p:cNvPr id="3" name="Subtitle 2"/>
          <p:cNvSpPr>
            <a:spLocks noGrp="1"/>
          </p:cNvSpPr>
          <p:nvPr>
            <p:ph type="subTitle" idx="1"/>
          </p:nvPr>
        </p:nvSpPr>
        <p:spPr>
          <a:xfrm>
            <a:off x="1371600" y="2590800"/>
            <a:ext cx="6400800" cy="1752600"/>
          </a:xfrm>
        </p:spPr>
        <p:txBody>
          <a:bodyPr>
            <a:noAutofit/>
          </a:bodyPr>
          <a:lstStyle/>
          <a:p>
            <a:r>
              <a:rPr lang="en-US" sz="6000" dirty="0" smtClean="0"/>
              <a:t>SOFTWARE TESTING</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477000"/>
          </a:xfrm>
        </p:spPr>
        <p:txBody>
          <a:bodyPr>
            <a:noAutofit/>
          </a:bodyPr>
          <a:lstStyle/>
          <a:p>
            <a:pPr algn="just">
              <a:buNone/>
            </a:pPr>
            <a:r>
              <a:rPr lang="en-US" sz="1800" dirty="0" smtClean="0"/>
              <a:t>1. TESTING SHOWS THE PRESENCE OF BUGS</a:t>
            </a:r>
          </a:p>
          <a:p>
            <a:pPr algn="just">
              <a:buNone/>
            </a:pPr>
            <a:r>
              <a:rPr lang="en-US" sz="1800" dirty="0" smtClean="0"/>
              <a:t>	Testing an application can only reveal that one or more defects exist in the application, however, testing alone cannot prove that the application is error free. Therefore, it is important to design test cases which find as many defects as possible.</a:t>
            </a:r>
            <a:br>
              <a:rPr lang="en-US" sz="1800" dirty="0" smtClean="0"/>
            </a:br>
            <a:endParaRPr lang="en-US" sz="1800" dirty="0" smtClean="0"/>
          </a:p>
          <a:p>
            <a:pPr algn="just">
              <a:buNone/>
            </a:pPr>
            <a:r>
              <a:rPr lang="en-US" sz="1800" dirty="0" smtClean="0"/>
              <a:t>2. EXHAUSTIVE TESTING IS IMPOSSIBLE</a:t>
            </a:r>
          </a:p>
          <a:p>
            <a:pPr algn="just">
              <a:buNone/>
            </a:pPr>
            <a:r>
              <a:rPr lang="en-US" sz="1800" dirty="0" smtClean="0"/>
              <a:t>	Unless the application under test has a very simple logical structure and limited input, it is not possible to test all possible combinations of data and scenarios. For this reason, risk and priorities are used to concentrate on the most important aspects to test.</a:t>
            </a:r>
            <a:br>
              <a:rPr lang="en-US" sz="1800" dirty="0" smtClean="0"/>
            </a:br>
            <a:endParaRPr lang="en-US" sz="1800" dirty="0" smtClean="0"/>
          </a:p>
          <a:p>
            <a:pPr algn="just">
              <a:buNone/>
            </a:pPr>
            <a:r>
              <a:rPr lang="en-US" sz="1800" dirty="0" smtClean="0"/>
              <a:t>3. EARLY TESTING</a:t>
            </a:r>
          </a:p>
          <a:p>
            <a:pPr algn="just">
              <a:buNone/>
            </a:pPr>
            <a:r>
              <a:rPr lang="en-US" sz="1800" dirty="0" smtClean="0"/>
              <a:t>	The sooner we start the testing activities the better we can utilize the available time. As soon as the initial products, such the requirement or design documents are available, we can start testing. It is common for the testing phase to get squeezed at the end of the development lifecycle, i.e. when development has finished, so by starting testing early, we can prepare testing for each level of the development lifecycle.</a:t>
            </a:r>
          </a:p>
          <a:p>
            <a:pPr algn="just">
              <a:buNone/>
            </a:pPr>
            <a:r>
              <a:rPr lang="en-US" sz="1800" dirty="0" smtClean="0"/>
              <a:t>	Another important point about early testing is that when defects are found earlier in the lifecycle, they are much easier and cheaper to fix. It is much cheaper to change an incorrect requirement than having to change a functionality in a large system that is not working as requested or as designed!</a:t>
            </a:r>
            <a:br>
              <a:rPr lang="en-US" sz="1800" dirty="0" smtClean="0"/>
            </a:br>
            <a:endParaRPr lang="en-US" sz="1800" dirty="0" smtClean="0"/>
          </a:p>
          <a:p>
            <a:pPr algn="just">
              <a:buNone/>
            </a:pPr>
            <a:endParaRPr lang="en-US" sz="18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85800" y="1676400"/>
            <a:ext cx="8458200" cy="2181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81000" y="2005013"/>
            <a:ext cx="8077200" cy="4167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304800" y="1143000"/>
            <a:ext cx="83820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81000" y="1752600"/>
            <a:ext cx="85344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52400" y="1752600"/>
            <a:ext cx="8991600" cy="3938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81000" y="990600"/>
            <a:ext cx="8534400" cy="526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4.Equivalence Partitioning</a:t>
            </a:r>
            <a:endParaRPr lang="en-US" dirty="0"/>
          </a:p>
        </p:txBody>
      </p:sp>
      <p:sp>
        <p:nvSpPr>
          <p:cNvPr id="3" name="Content Placeholder 2"/>
          <p:cNvSpPr>
            <a:spLocks noGrp="1"/>
          </p:cNvSpPr>
          <p:nvPr>
            <p:ph idx="1"/>
          </p:nvPr>
        </p:nvSpPr>
        <p:spPr>
          <a:xfrm>
            <a:off x="457200" y="2057400"/>
            <a:ext cx="8229600" cy="4648200"/>
          </a:xfrm>
        </p:spPr>
        <p:txBody>
          <a:bodyPr/>
          <a:lstStyle/>
          <a:p>
            <a:pPr algn="just"/>
            <a:r>
              <a:rPr lang="en-US" dirty="0" smtClean="0"/>
              <a:t>The set of input values that generate one single expected output is called a </a:t>
            </a:r>
            <a:r>
              <a:rPr lang="en-US" b="1" dirty="0" smtClean="0"/>
              <a:t>partition</a:t>
            </a:r>
            <a:r>
              <a:rPr lang="en-US" dirty="0" smtClean="0"/>
              <a:t>.</a:t>
            </a:r>
          </a:p>
          <a:p>
            <a:pPr algn="just"/>
            <a:r>
              <a:rPr lang="en-US" dirty="0" smtClean="0"/>
              <a:t>When the behavior of the s/w is the same for a set of values, then the set is termed as an equivalence class or a partition.</a:t>
            </a:r>
          </a:p>
          <a:p>
            <a:pPr algn="just"/>
            <a:r>
              <a:rPr lang="en-US" dirty="0" smtClean="0"/>
              <a:t>Since all the values produce equal &amp; same output, they are termed as equivalence partition.</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Why Equivalence Partitioning?</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dirty="0" smtClean="0"/>
              <a:t>To </a:t>
            </a:r>
            <a:r>
              <a:rPr lang="en-US" b="1" dirty="0" smtClean="0"/>
              <a:t>keep down our testing costs</a:t>
            </a:r>
            <a:r>
              <a:rPr lang="en-US" dirty="0" smtClean="0"/>
              <a:t>, we don’t want to write several test cases that test the same aspect of our program. A good test case uncovers a different class of errors that has been uncovered by prior test cases. </a:t>
            </a:r>
          </a:p>
          <a:p>
            <a:pPr algn="just"/>
            <a:r>
              <a:rPr lang="en-US" dirty="0" smtClean="0"/>
              <a:t>Equivalence partitioning is a strategy that can be used to reduce the number of test cases that need to be developed. </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a:t>
            </a:r>
            <a:endParaRPr lang="en-US" dirty="0"/>
          </a:p>
        </p:txBody>
      </p:sp>
      <p:sp>
        <p:nvSpPr>
          <p:cNvPr id="3" name="Content Placeholder 2"/>
          <p:cNvSpPr>
            <a:spLocks noGrp="1"/>
          </p:cNvSpPr>
          <p:nvPr>
            <p:ph idx="1"/>
          </p:nvPr>
        </p:nvSpPr>
        <p:spPr/>
        <p:txBody>
          <a:bodyPr/>
          <a:lstStyle/>
          <a:p>
            <a:pPr algn="just"/>
            <a:r>
              <a:rPr lang="en-US" dirty="0" smtClean="0"/>
              <a:t>In short,</a:t>
            </a:r>
          </a:p>
          <a:p>
            <a:pPr lvl="0" algn="just">
              <a:buNone/>
            </a:pPr>
            <a:r>
              <a:rPr lang="en-US" dirty="0" smtClean="0"/>
              <a:t>    It is a software test design technique that involves dividing input values into valid and invalid partitions and selecting representative values from each partition as test data.</a:t>
            </a:r>
          </a:p>
          <a:p>
            <a:pPr algn="just">
              <a:buNone/>
            </a:pPr>
            <a:r>
              <a:rPr lang="en-US" dirty="0" smtClean="0"/>
              <a:t>   Thereby, it increasing the coverage &amp; reducing the effort involved in testing.</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noAutofit/>
          </a:bodyPr>
          <a:lstStyle/>
          <a:p>
            <a:pPr algn="just"/>
            <a:r>
              <a:rPr lang="en-US" sz="2000" dirty="0" smtClean="0"/>
              <a:t>In this method, </a:t>
            </a:r>
            <a:r>
              <a:rPr lang="en-US" sz="2000" b="1" dirty="0" smtClean="0"/>
              <a:t>input domain of a program is partitioned into a finite number of equivalence classes </a:t>
            </a:r>
            <a:r>
              <a:rPr lang="en-US" sz="2000" dirty="0" smtClean="0"/>
              <a:t>such that one can reasonably assume, but not be absolutely sure, that the test of a representative value of each class is equivalent to a test of any other value.</a:t>
            </a:r>
          </a:p>
          <a:p>
            <a:pPr algn="just"/>
            <a:endParaRPr lang="en-US" sz="2000" dirty="0" smtClean="0"/>
          </a:p>
          <a:p>
            <a:pPr algn="just"/>
            <a:r>
              <a:rPr lang="en-US" sz="2000" b="1" dirty="0" smtClean="0"/>
              <a:t>Two steps are required to implementing this method:</a:t>
            </a:r>
          </a:p>
          <a:p>
            <a:pPr algn="just">
              <a:buNone/>
            </a:pPr>
            <a:endParaRPr lang="en-US" sz="2000" dirty="0" smtClean="0"/>
          </a:p>
          <a:p>
            <a:pPr marL="514350" indent="-514350" algn="just">
              <a:buAutoNum type="arabicPeriod"/>
            </a:pPr>
            <a:r>
              <a:rPr lang="en-US" sz="2000" dirty="0" smtClean="0"/>
              <a:t>The equivalence classes are identified by </a:t>
            </a:r>
            <a:r>
              <a:rPr lang="en-US" sz="2000" b="1" dirty="0" smtClean="0"/>
              <a:t>taking each input condition and partitioning it into valid and invalid classes</a:t>
            </a:r>
            <a:r>
              <a:rPr lang="en-US" sz="2000" dirty="0" smtClean="0"/>
              <a:t>. For example, if an input condition specifies a range of values from 1 to 999, we identify one valid equivalence class [1&lt;item&lt;999]; and two invalid equivalence classes [item&lt;1] and [item&gt;999].</a:t>
            </a:r>
          </a:p>
          <a:p>
            <a:pPr marL="514350" indent="-514350" algn="just">
              <a:buAutoNum type="arabicPeriod"/>
            </a:pPr>
            <a:endParaRPr lang="en-US" sz="2000" dirty="0" smtClean="0"/>
          </a:p>
          <a:p>
            <a:pPr algn="just">
              <a:buNone/>
            </a:pPr>
            <a:r>
              <a:rPr lang="en-US" sz="2000" dirty="0" smtClean="0"/>
              <a:t>2. 	     </a:t>
            </a:r>
            <a:r>
              <a:rPr lang="en-US" sz="2000" b="1" dirty="0" smtClean="0"/>
              <a:t>Generate the test cases </a:t>
            </a:r>
            <a:r>
              <a:rPr lang="en-US" sz="2000" dirty="0" smtClean="0"/>
              <a:t>using the equivalence classes identified in the previous step. This is performed by writing test cases covering all the valid equivalence classes. Then a test case is written for each invalid equivalence class so that no test contains more than one invalid class. This is to ensure that no two invalid classes mask each other.</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629400"/>
          </a:xfrm>
        </p:spPr>
        <p:txBody>
          <a:bodyPr>
            <a:normAutofit fontScale="47500" lnSpcReduction="20000"/>
          </a:bodyPr>
          <a:lstStyle/>
          <a:p>
            <a:pPr>
              <a:buNone/>
            </a:pPr>
            <a:r>
              <a:rPr lang="en-US" dirty="0" smtClean="0"/>
              <a:t>4. DEFECT CLUSTERING</a:t>
            </a:r>
          </a:p>
          <a:p>
            <a:pPr>
              <a:buNone/>
            </a:pPr>
            <a:r>
              <a:rPr lang="en-US" dirty="0" smtClean="0"/>
              <a:t>	During testing, it can be observed that most of the reported defects are related to small number of modules within a system. i.e. small number of modules contain most of the defects in the system. This is the application of the Pareto Principle to software testing: approximately 80% of the problems are found in 20% of the modules.</a:t>
            </a:r>
            <a:br>
              <a:rPr lang="en-US" dirty="0" smtClean="0"/>
            </a:br>
            <a:endParaRPr lang="en-US" dirty="0" smtClean="0"/>
          </a:p>
          <a:p>
            <a:pPr>
              <a:buNone/>
            </a:pPr>
            <a:r>
              <a:rPr lang="en-US" dirty="0" smtClean="0"/>
              <a:t>5. THE PESTICIDE PARADOX</a:t>
            </a:r>
          </a:p>
          <a:p>
            <a:pPr>
              <a:buNone/>
            </a:pPr>
            <a:r>
              <a:rPr lang="en-US" dirty="0" smtClean="0"/>
              <a:t>	If you keep running the same set of tests over and over again, chances are no more new defects will be discovered by those test cases. Because as the system evolves, many of the previously reported defects will have been fixed and the old test cases do not apply anymore. Anytime a fault is fixed or a new functionality added, we need to do regression testing to make sure the new changed software has not broken any other part of the software. However, those regression test cases also need to change to reflect the changes made in the software to be applicable and hopefully fine new defects.</a:t>
            </a:r>
            <a:br>
              <a:rPr lang="en-US" dirty="0" smtClean="0"/>
            </a:br>
            <a:endParaRPr lang="en-US" dirty="0" smtClean="0"/>
          </a:p>
          <a:p>
            <a:pPr>
              <a:buNone/>
            </a:pPr>
            <a:r>
              <a:rPr lang="en-US" dirty="0" smtClean="0"/>
              <a:t>6. TESTING IS CONTEXT DEPENDENT</a:t>
            </a:r>
          </a:p>
          <a:p>
            <a:pPr>
              <a:buNone/>
            </a:pPr>
            <a:r>
              <a:rPr lang="en-US" dirty="0" smtClean="0"/>
              <a:t>	Different methodologies, techniques and types of testing is related to the type and nature of the application. For example, a software application in a medical device needs more testing than a games software. More importantly a medical device software requires risk based testing, be compliant with medical industry regulators and possibly specific test design techniques. By the same token, a very popular website, needs to go through rigorous performance testing as well as functionality testing to make sure the performance is not affected by the load on the servers.</a:t>
            </a:r>
            <a:br>
              <a:rPr lang="en-US" dirty="0" smtClean="0"/>
            </a:br>
            <a:endParaRPr lang="en-US" dirty="0" smtClean="0"/>
          </a:p>
          <a:p>
            <a:pPr>
              <a:buNone/>
            </a:pPr>
            <a:r>
              <a:rPr lang="en-US" dirty="0" smtClean="0"/>
              <a:t>7. ABSENCE OF ERRORS FALLACY</a:t>
            </a:r>
          </a:p>
          <a:p>
            <a:pPr>
              <a:buNone/>
            </a:pPr>
            <a:r>
              <a:rPr lang="en-US" dirty="0" smtClean="0"/>
              <a:t>	Just because testing didn’t find any defects in the software, it doesn’t mean that the software is ready to be shipped. Were the executed tests really designed to catch the most defects? or where they designed to see if the software matched the user’s requirements? There are many other factors to be considered before making a decision to ship the software.</a:t>
            </a:r>
          </a:p>
          <a:p>
            <a:pPr>
              <a:buNone/>
            </a:pPr>
            <a:r>
              <a:rPr lang="en-US" dirty="0" smtClean="0"/>
              <a:t>	</a:t>
            </a:r>
          </a:p>
          <a:p>
            <a:pPr>
              <a:buNone/>
            </a:pPr>
            <a:r>
              <a:rPr lang="en-US" dirty="0" smtClean="0"/>
              <a:t>If the system built is unusable and does not </a:t>
            </a:r>
            <a:r>
              <a:rPr lang="en-US" dirty="0" err="1" smtClean="0"/>
              <a:t>fulfil</a:t>
            </a:r>
            <a:r>
              <a:rPr lang="en-US" dirty="0" smtClean="0"/>
              <a:t> the user’s needs and expectations then finding and fixing defects does not help.</a:t>
            </a:r>
          </a:p>
          <a:p>
            <a:pPr>
              <a:buNone/>
            </a:pP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cstate="print"/>
          <a:srcRect/>
          <a:stretch>
            <a:fillRect/>
          </a:stretch>
        </p:blipFill>
        <p:spPr bwMode="auto">
          <a:xfrm>
            <a:off x="1828800" y="1371600"/>
            <a:ext cx="5457825" cy="2162175"/>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3429000" y="3657600"/>
            <a:ext cx="2238375" cy="485775"/>
          </a:xfrm>
          <a:prstGeom prst="rect">
            <a:avLst/>
          </a:prstGeom>
          <a:noFill/>
          <a:ln w="9525">
            <a:noFill/>
            <a:miter lim="800000"/>
            <a:headEnd/>
            <a:tailEnd/>
          </a:ln>
        </p:spPr>
      </p:pic>
      <p:sp>
        <p:nvSpPr>
          <p:cNvPr id="6" name="Rectangle 5"/>
          <p:cNvSpPr/>
          <p:nvPr/>
        </p:nvSpPr>
        <p:spPr>
          <a:xfrm>
            <a:off x="304800" y="152400"/>
            <a:ext cx="8610600" cy="923330"/>
          </a:xfrm>
          <a:prstGeom prst="rect">
            <a:avLst/>
          </a:prstGeom>
        </p:spPr>
        <p:txBody>
          <a:bodyPr wrap="square">
            <a:spAutoFit/>
          </a:bodyPr>
          <a:lstStyle/>
          <a:p>
            <a:pPr algn="just"/>
            <a:r>
              <a:rPr lang="en-US" dirty="0" smtClean="0"/>
              <a:t>Most of the time, equivalence class testing defines classes of the input domain.</a:t>
            </a:r>
          </a:p>
          <a:p>
            <a:pPr algn="just"/>
            <a:r>
              <a:rPr lang="en-US" dirty="0" smtClean="0"/>
              <a:t>However, equivalence classes should also be defined for output domain. Hence, we should design equivalence classes based on input and output domain.</a:t>
            </a:r>
            <a:endParaRPr lang="en-US" dirty="0"/>
          </a:p>
        </p:txBody>
      </p:sp>
      <p:sp>
        <p:nvSpPr>
          <p:cNvPr id="7" name="Rectangle 6"/>
          <p:cNvSpPr/>
          <p:nvPr/>
        </p:nvSpPr>
        <p:spPr>
          <a:xfrm>
            <a:off x="304800" y="4343400"/>
            <a:ext cx="8637429" cy="2031325"/>
          </a:xfrm>
          <a:prstGeom prst="rect">
            <a:avLst/>
          </a:prstGeom>
        </p:spPr>
        <p:txBody>
          <a:bodyPr wrap="none">
            <a:spAutoFit/>
          </a:bodyPr>
          <a:lstStyle/>
          <a:p>
            <a:pPr algn="just"/>
            <a:r>
              <a:rPr lang="en-US" dirty="0" smtClean="0"/>
              <a:t>We should test different types of invalid inputs in order to get more errors. As an example </a:t>
            </a:r>
          </a:p>
          <a:p>
            <a:pPr algn="just"/>
            <a:r>
              <a:rPr lang="en-US" dirty="0" smtClean="0"/>
              <a:t>for a program that is supposed to accept any number between 1 and 99, there are</a:t>
            </a:r>
          </a:p>
          <a:p>
            <a:pPr algn="just"/>
            <a:r>
              <a:rPr lang="en-US" dirty="0" smtClean="0"/>
              <a:t>at least four equivalence classes from input side. The classes are:</a:t>
            </a:r>
          </a:p>
          <a:p>
            <a:pPr marL="342900" indent="-342900" algn="just">
              <a:buAutoNum type="arabicPeriod"/>
            </a:pPr>
            <a:r>
              <a:rPr lang="en-US" dirty="0" smtClean="0"/>
              <a:t>Any number between 1 and 99 is valid input</a:t>
            </a:r>
          </a:p>
          <a:p>
            <a:pPr marL="342900" indent="-342900" algn="just">
              <a:buAutoNum type="arabicPeriod"/>
            </a:pPr>
            <a:r>
              <a:rPr lang="en-US" dirty="0" smtClean="0"/>
              <a:t>Any number less than 1. This include 0 and all negative number.</a:t>
            </a:r>
          </a:p>
          <a:p>
            <a:pPr marL="342900" indent="-342900" algn="just">
              <a:buAutoNum type="arabicPeriod"/>
            </a:pPr>
            <a:r>
              <a:rPr lang="en-US" dirty="0" smtClean="0"/>
              <a:t>Any number greater than 99</a:t>
            </a:r>
          </a:p>
          <a:p>
            <a:pPr marL="342900" indent="-342900" algn="just">
              <a:buAutoNum type="arabicPeriod"/>
            </a:pPr>
            <a:r>
              <a:rPr lang="en-US" dirty="0" smtClean="0"/>
              <a:t>If it is not a number, it should not be accepted. </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E.g. Life Insurance Premium Rates</a:t>
            </a:r>
            <a:endParaRPr lang="en-US" dirty="0"/>
          </a:p>
        </p:txBody>
      </p:sp>
      <p:graphicFrame>
        <p:nvGraphicFramePr>
          <p:cNvPr id="4" name="Content Placeholder 3"/>
          <p:cNvGraphicFramePr>
            <a:graphicFrameLocks noGrp="1"/>
          </p:cNvGraphicFramePr>
          <p:nvPr>
            <p:ph idx="1"/>
          </p:nvPr>
        </p:nvGraphicFramePr>
        <p:xfrm>
          <a:off x="1219200" y="1676400"/>
          <a:ext cx="6324600" cy="1463040"/>
        </p:xfrm>
        <a:graphic>
          <a:graphicData uri="http://schemas.openxmlformats.org/drawingml/2006/table">
            <a:tbl>
              <a:tblPr firstRow="1" bandRow="1">
                <a:tableStyleId>{5C22544A-7EE6-4342-B048-85BDC9FD1C3A}</a:tableStyleId>
              </a:tblPr>
              <a:tblGrid>
                <a:gridCol w="3162300"/>
                <a:gridCol w="3162300"/>
              </a:tblGrid>
              <a:tr h="247650">
                <a:tc>
                  <a:txBody>
                    <a:bodyPr/>
                    <a:lstStyle/>
                    <a:p>
                      <a:r>
                        <a:rPr lang="en-US" dirty="0" smtClean="0"/>
                        <a:t>Age Group</a:t>
                      </a:r>
                      <a:endParaRPr lang="en-US" dirty="0"/>
                    </a:p>
                  </a:txBody>
                  <a:tcPr/>
                </a:tc>
                <a:tc>
                  <a:txBody>
                    <a:bodyPr/>
                    <a:lstStyle/>
                    <a:p>
                      <a:r>
                        <a:rPr lang="en-US" dirty="0" smtClean="0"/>
                        <a:t>Additional Premium</a:t>
                      </a:r>
                      <a:endParaRPr lang="en-US" dirty="0"/>
                    </a:p>
                  </a:txBody>
                  <a:tcPr/>
                </a:tc>
              </a:tr>
              <a:tr h="247650">
                <a:tc>
                  <a:txBody>
                    <a:bodyPr/>
                    <a:lstStyle/>
                    <a:p>
                      <a:r>
                        <a:rPr lang="en-US" dirty="0" smtClean="0"/>
                        <a:t>Under 35</a:t>
                      </a:r>
                      <a:endParaRPr lang="en-US" dirty="0"/>
                    </a:p>
                  </a:txBody>
                  <a:tcPr/>
                </a:tc>
                <a:tc>
                  <a:txBody>
                    <a:bodyPr/>
                    <a:lstStyle/>
                    <a:p>
                      <a:r>
                        <a:rPr lang="en-US" dirty="0" smtClean="0"/>
                        <a:t>$1.65</a:t>
                      </a:r>
                      <a:endParaRPr lang="en-US" dirty="0"/>
                    </a:p>
                  </a:txBody>
                  <a:tcPr/>
                </a:tc>
              </a:tr>
              <a:tr h="247650">
                <a:tc>
                  <a:txBody>
                    <a:bodyPr/>
                    <a:lstStyle/>
                    <a:p>
                      <a:r>
                        <a:rPr lang="en-US" dirty="0" smtClean="0"/>
                        <a:t>35-59</a:t>
                      </a:r>
                      <a:endParaRPr lang="en-US" dirty="0"/>
                    </a:p>
                  </a:txBody>
                  <a:tcPr/>
                </a:tc>
                <a:tc>
                  <a:txBody>
                    <a:bodyPr/>
                    <a:lstStyle/>
                    <a:p>
                      <a:r>
                        <a:rPr lang="en-US" dirty="0" smtClean="0"/>
                        <a:t>$2.87</a:t>
                      </a:r>
                      <a:endParaRPr lang="en-US" dirty="0"/>
                    </a:p>
                  </a:txBody>
                  <a:tcPr/>
                </a:tc>
              </a:tr>
              <a:tr h="247650">
                <a:tc>
                  <a:txBody>
                    <a:bodyPr/>
                    <a:lstStyle/>
                    <a:p>
                      <a:r>
                        <a:rPr lang="en-US" dirty="0" smtClean="0"/>
                        <a:t>60+</a:t>
                      </a:r>
                      <a:endParaRPr lang="en-US" dirty="0"/>
                    </a:p>
                  </a:txBody>
                  <a:tcPr/>
                </a:tc>
                <a:tc>
                  <a:txBody>
                    <a:bodyPr/>
                    <a:lstStyle/>
                    <a:p>
                      <a:r>
                        <a:rPr lang="en-US" dirty="0" smtClean="0"/>
                        <a:t>$6.00</a:t>
                      </a:r>
                      <a:endParaRPr lang="en-US" dirty="0"/>
                    </a:p>
                  </a:txBody>
                  <a:tcPr/>
                </a:tc>
              </a:tr>
            </a:tbl>
          </a:graphicData>
        </a:graphic>
      </p:graphicFrame>
      <p:sp>
        <p:nvSpPr>
          <p:cNvPr id="8" name="TextBox 7"/>
          <p:cNvSpPr txBox="1"/>
          <p:nvPr/>
        </p:nvSpPr>
        <p:spPr>
          <a:xfrm>
            <a:off x="609600" y="3657600"/>
            <a:ext cx="8534400" cy="2862322"/>
          </a:xfrm>
          <a:prstGeom prst="rect">
            <a:avLst/>
          </a:prstGeom>
          <a:noFill/>
        </p:spPr>
        <p:txBody>
          <a:bodyPr wrap="square" rtlCol="0">
            <a:spAutoFit/>
          </a:bodyPr>
          <a:lstStyle/>
          <a:p>
            <a:r>
              <a:rPr lang="en-US" dirty="0" smtClean="0"/>
              <a:t>Based on the age group, an additional  monthly premium has to be paid as base premium($0.50) + additional premium.</a:t>
            </a:r>
          </a:p>
          <a:p>
            <a:endParaRPr lang="en-US" dirty="0" smtClean="0"/>
          </a:p>
          <a:p>
            <a:r>
              <a:rPr lang="en-US" dirty="0" smtClean="0"/>
              <a:t>Now, The equivalence partitions that are based on the age are:</a:t>
            </a:r>
          </a:p>
          <a:p>
            <a:pPr marL="342900" indent="-342900">
              <a:buAutoNum type="arabicPeriod"/>
            </a:pPr>
            <a:r>
              <a:rPr lang="en-US" dirty="0" smtClean="0"/>
              <a:t>Below 35 yrs of age (Valid </a:t>
            </a:r>
            <a:r>
              <a:rPr lang="en-US" dirty="0" err="1" smtClean="0"/>
              <a:t>i</a:t>
            </a:r>
            <a:r>
              <a:rPr lang="en-US" dirty="0" smtClean="0"/>
              <a:t>/p)</a:t>
            </a:r>
          </a:p>
          <a:p>
            <a:pPr marL="342900" indent="-342900">
              <a:buAutoNum type="arabicPeriod"/>
            </a:pPr>
            <a:r>
              <a:rPr lang="en-US" dirty="0" smtClean="0"/>
              <a:t>Between 35 &amp; 59 yrs of age (Valid </a:t>
            </a:r>
            <a:r>
              <a:rPr lang="en-US" dirty="0" err="1" smtClean="0"/>
              <a:t>i</a:t>
            </a:r>
            <a:r>
              <a:rPr lang="en-US" dirty="0" smtClean="0"/>
              <a:t>/p)</a:t>
            </a:r>
          </a:p>
          <a:p>
            <a:pPr marL="342900" indent="-342900">
              <a:buAutoNum type="arabicPeriod"/>
            </a:pPr>
            <a:r>
              <a:rPr lang="en-US" dirty="0" smtClean="0"/>
              <a:t>Above 60 yrs of age (Valid </a:t>
            </a:r>
            <a:r>
              <a:rPr lang="en-US" dirty="0" err="1" smtClean="0"/>
              <a:t>i</a:t>
            </a:r>
            <a:r>
              <a:rPr lang="en-US" dirty="0" smtClean="0"/>
              <a:t>/p)</a:t>
            </a:r>
          </a:p>
          <a:p>
            <a:pPr marL="342900" indent="-342900">
              <a:buAutoNum type="arabicPeriod"/>
            </a:pPr>
            <a:r>
              <a:rPr lang="en-US" dirty="0" smtClean="0"/>
              <a:t>Negative age (Invalid </a:t>
            </a:r>
            <a:r>
              <a:rPr lang="en-US" dirty="0" err="1" smtClean="0"/>
              <a:t>i</a:t>
            </a:r>
            <a:r>
              <a:rPr lang="en-US" dirty="0" smtClean="0"/>
              <a:t>/p)</a:t>
            </a:r>
          </a:p>
          <a:p>
            <a:pPr marL="342900" indent="-342900">
              <a:buAutoNum type="arabicPeriod"/>
            </a:pPr>
            <a:r>
              <a:rPr lang="en-US" dirty="0" smtClean="0"/>
              <a:t>Age as 0 (Invalid </a:t>
            </a:r>
            <a:r>
              <a:rPr lang="en-US" dirty="0" err="1" smtClean="0"/>
              <a:t>i</a:t>
            </a:r>
            <a:r>
              <a:rPr lang="en-US" dirty="0" smtClean="0"/>
              <a:t>/p)</a:t>
            </a:r>
          </a:p>
          <a:p>
            <a:pPr marL="342900" indent="-342900">
              <a:buAutoNum type="arabicPeriod"/>
            </a:pPr>
            <a:r>
              <a:rPr lang="en-US" dirty="0" smtClean="0"/>
              <a:t>Age as any three digit number (Invalid </a:t>
            </a:r>
            <a:r>
              <a:rPr lang="en-US" dirty="0" err="1" smtClean="0"/>
              <a:t>i</a:t>
            </a:r>
            <a:r>
              <a:rPr lang="en-US" dirty="0" smtClean="0"/>
              <a:t>/p)</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Rectangle 5"/>
          <p:cNvSpPr/>
          <p:nvPr/>
        </p:nvSpPr>
        <p:spPr>
          <a:xfrm>
            <a:off x="914400" y="1752600"/>
            <a:ext cx="7696200" cy="3416320"/>
          </a:xfrm>
          <a:prstGeom prst="rect">
            <a:avLst/>
          </a:prstGeom>
        </p:spPr>
        <p:txBody>
          <a:bodyPr wrap="square">
            <a:spAutoFit/>
          </a:bodyPr>
          <a:lstStyle/>
          <a:p>
            <a:pPr algn="just"/>
            <a:r>
              <a:rPr lang="en-US" sz="2400" dirty="0" smtClean="0"/>
              <a:t>Consider a program for the determination of the nature of roots of a quadratic equation. Its input is a triple of positive integers (say </a:t>
            </a:r>
            <a:r>
              <a:rPr lang="en-US" sz="2400" dirty="0" err="1" smtClean="0"/>
              <a:t>a,b,c</a:t>
            </a:r>
            <a:r>
              <a:rPr lang="en-US" sz="2400" dirty="0" smtClean="0"/>
              <a:t>) and values may be from interval [0,100]. The program output may have one of the following words.</a:t>
            </a:r>
          </a:p>
          <a:p>
            <a:pPr algn="just"/>
            <a:endParaRPr lang="en-US" sz="2400" dirty="0" smtClean="0"/>
          </a:p>
          <a:p>
            <a:pPr algn="just"/>
            <a:r>
              <a:rPr lang="en-US" sz="2400" dirty="0" smtClean="0"/>
              <a:t>[Not a quadratic equation; Real roots; Imaginary roots; Equal roots]</a:t>
            </a:r>
          </a:p>
          <a:p>
            <a:r>
              <a:rPr lang="en-US" sz="2400" dirty="0" smtClean="0"/>
              <a:t>Identify the equivalence class test cases for output and input domains.</a:t>
            </a:r>
            <a:endParaRPr lang="en-US" sz="2400"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21506" name="Picture 2"/>
          <p:cNvPicPr>
            <a:picLocks noChangeAspect="1" noChangeArrowheads="1"/>
          </p:cNvPicPr>
          <p:nvPr/>
        </p:nvPicPr>
        <p:blipFill>
          <a:blip r:embed="rId2" cstate="print"/>
          <a:srcRect/>
          <a:stretch>
            <a:fillRect/>
          </a:stretch>
        </p:blipFill>
        <p:spPr bwMode="auto">
          <a:xfrm>
            <a:off x="1147763" y="1566863"/>
            <a:ext cx="6848475" cy="4529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685800" y="1571624"/>
            <a:ext cx="8153400" cy="437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304800" y="1504950"/>
            <a:ext cx="8610600" cy="474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6" name="Rectangle 5"/>
          <p:cNvSpPr/>
          <p:nvPr/>
        </p:nvSpPr>
        <p:spPr>
          <a:xfrm>
            <a:off x="609600" y="1676400"/>
            <a:ext cx="7848600" cy="5262979"/>
          </a:xfrm>
          <a:prstGeom prst="rect">
            <a:avLst/>
          </a:prstGeom>
        </p:spPr>
        <p:txBody>
          <a:bodyPr wrap="square">
            <a:spAutoFit/>
          </a:bodyPr>
          <a:lstStyle/>
          <a:p>
            <a:pPr algn="just"/>
            <a:r>
              <a:rPr lang="en-US" sz="2400" dirty="0" smtClean="0"/>
              <a:t>Consider a program for determining the Previous date. Its input is a triple of day, month and year with the values in the range </a:t>
            </a:r>
          </a:p>
          <a:p>
            <a:pPr algn="just"/>
            <a:endParaRPr lang="en-US" sz="2400" dirty="0" smtClean="0"/>
          </a:p>
          <a:p>
            <a:pPr algn="just"/>
            <a:r>
              <a:rPr lang="en-US" sz="2400" dirty="0" smtClean="0"/>
              <a:t>1  &lt;= month &lt;= 12</a:t>
            </a:r>
          </a:p>
          <a:p>
            <a:pPr algn="just"/>
            <a:r>
              <a:rPr lang="en-US" sz="2400" dirty="0" smtClean="0"/>
              <a:t>1 &lt;= day &lt;= 31</a:t>
            </a:r>
          </a:p>
          <a:p>
            <a:pPr algn="just"/>
            <a:r>
              <a:rPr lang="en-US" sz="2400" dirty="0" smtClean="0"/>
              <a:t>1900 &lt;= year &lt;= 2025</a:t>
            </a:r>
          </a:p>
          <a:p>
            <a:pPr algn="just"/>
            <a:endParaRPr lang="en-US" sz="2400" dirty="0" smtClean="0"/>
          </a:p>
          <a:p>
            <a:r>
              <a:rPr lang="en-US" sz="2400" dirty="0" smtClean="0"/>
              <a:t>The possible outputs would be Previous date or invalid input date. </a:t>
            </a:r>
          </a:p>
          <a:p>
            <a:endParaRPr lang="en-US" sz="2400" dirty="0" smtClean="0"/>
          </a:p>
          <a:p>
            <a:r>
              <a:rPr lang="en-US" sz="2400" dirty="0" smtClean="0"/>
              <a:t>Identify the equivalence class test cases for output &amp; input domains.</a:t>
            </a:r>
          </a:p>
          <a:p>
            <a:pPr algn="just"/>
            <a:endParaRPr lang="en-US" sz="24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928688" y="1962150"/>
            <a:ext cx="7286625" cy="4362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533400" y="1371600"/>
            <a:ext cx="83058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685800" y="1695450"/>
            <a:ext cx="7848600" cy="5162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r>
              <a:rPr lang="en-US" b="1" dirty="0" smtClean="0"/>
              <a:t>Other principles to note are:</a:t>
            </a:r>
          </a:p>
          <a:p>
            <a:pPr>
              <a:buNone/>
            </a:pPr>
            <a:endParaRPr lang="en-US" dirty="0" smtClean="0"/>
          </a:p>
          <a:p>
            <a:pPr lvl="1"/>
            <a:r>
              <a:rPr lang="en-US" dirty="0" smtClean="0"/>
              <a:t>Testing must be done by an independent party.</a:t>
            </a:r>
          </a:p>
          <a:p>
            <a:pPr>
              <a:buNone/>
            </a:pPr>
            <a:r>
              <a:rPr lang="en-US" dirty="0" smtClean="0"/>
              <a:t>	Testing should not be performed by the person or team that developed the software since they tend to defend the correctness of the program.</a:t>
            </a:r>
          </a:p>
          <a:p>
            <a:pPr lvl="1"/>
            <a:r>
              <a:rPr lang="en-US" dirty="0" smtClean="0"/>
              <a:t>Assign best personnel to the task.</a:t>
            </a:r>
          </a:p>
          <a:p>
            <a:pPr>
              <a:buNone/>
            </a:pPr>
            <a:r>
              <a:rPr lang="en-US" dirty="0" smtClean="0"/>
              <a:t>	Because testing requires high creativity and responsibility only the best personnel must be assigned to design, implement, and analyze test cases, test data and test results.</a:t>
            </a:r>
          </a:p>
          <a:p>
            <a:pPr lvl="1"/>
            <a:r>
              <a:rPr lang="en-US" dirty="0" smtClean="0"/>
              <a:t>Test for invalid and unexpected input conditions as well as valid conditions.</a:t>
            </a:r>
          </a:p>
          <a:p>
            <a:pPr>
              <a:buNone/>
            </a:pPr>
            <a:r>
              <a:rPr lang="en-US" dirty="0" smtClean="0"/>
              <a:t>	The program should generate correct messages when an invalid test is encountered and should generate correct results when the test is valid.</a:t>
            </a:r>
          </a:p>
          <a:p>
            <a:pPr lvl="1"/>
            <a:r>
              <a:rPr lang="en-US" dirty="0" smtClean="0"/>
              <a:t>Keep software static during test.</a:t>
            </a:r>
          </a:p>
          <a:p>
            <a:pPr>
              <a:buNone/>
            </a:pPr>
            <a:r>
              <a:rPr lang="en-US" dirty="0" smtClean="0"/>
              <a:t>	The program must not be modified during the implementation of the set of designed test cases.</a:t>
            </a:r>
          </a:p>
          <a:p>
            <a:pPr lvl="1"/>
            <a:r>
              <a:rPr lang="en-US" dirty="0" smtClean="0"/>
              <a:t>Provide expected test results if possible.</a:t>
            </a:r>
          </a:p>
          <a:p>
            <a:pPr>
              <a:buNone/>
            </a:pPr>
            <a:r>
              <a:rPr lang="en-US" dirty="0" smtClean="0"/>
              <a:t>	A necessary part of test documentation is the specification of expected results, even if providing such results is impractical</a:t>
            </a:r>
          </a:p>
          <a:p>
            <a:pPr>
              <a:buNone/>
            </a:pP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5.State/Graph Based Testing</a:t>
            </a:r>
            <a:br>
              <a:rPr lang="en-US" dirty="0" smtClean="0"/>
            </a:br>
            <a:endParaRPr lang="en-US" dirty="0"/>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algn="just"/>
            <a:r>
              <a:rPr lang="en-US" b="1" i="1" dirty="0" smtClean="0">
                <a:latin typeface="Arial" pitchFamily="34" charset="0"/>
                <a:cs typeface="Arial" pitchFamily="34" charset="0"/>
              </a:rPr>
              <a:t>State machine</a:t>
            </a:r>
            <a:r>
              <a:rPr lang="en-US" b="1" dirty="0" smtClean="0">
                <a:latin typeface="Arial" pitchFamily="34" charset="0"/>
                <a:cs typeface="Arial" pitchFamily="34" charset="0"/>
              </a:rPr>
              <a:t>: </a:t>
            </a:r>
            <a:r>
              <a:rPr lang="en-US" dirty="0" smtClean="0">
                <a:latin typeface="Arial" pitchFamily="34" charset="0"/>
                <a:cs typeface="Arial" pitchFamily="34" charset="0"/>
              </a:rPr>
              <a:t>implementation-independent specification(model) of the dynamic behavior of the system. i.e. it is the model of a system.</a:t>
            </a:r>
          </a:p>
          <a:p>
            <a:pPr algn="just">
              <a:buNone/>
            </a:pPr>
            <a:r>
              <a:rPr lang="en-US" b="1" i="1" dirty="0" smtClean="0">
                <a:latin typeface="Arial" pitchFamily="34" charset="0"/>
                <a:cs typeface="Arial" pitchFamily="34" charset="0"/>
              </a:rPr>
              <a:t>     </a:t>
            </a:r>
          </a:p>
          <a:p>
            <a:pPr algn="just">
              <a:buNone/>
            </a:pPr>
            <a:r>
              <a:rPr lang="en-US" b="1" i="1" dirty="0" smtClean="0">
                <a:latin typeface="Arial" pitchFamily="34" charset="0"/>
                <a:cs typeface="Arial" pitchFamily="34" charset="0"/>
              </a:rPr>
              <a:t>	state</a:t>
            </a:r>
            <a:r>
              <a:rPr lang="en-US" b="1" dirty="0" smtClean="0">
                <a:latin typeface="Arial" pitchFamily="34" charset="0"/>
                <a:cs typeface="Arial" pitchFamily="34" charset="0"/>
              </a:rPr>
              <a:t>: </a:t>
            </a:r>
            <a:r>
              <a:rPr lang="en-US" dirty="0" smtClean="0">
                <a:latin typeface="Arial" pitchFamily="34" charset="0"/>
                <a:cs typeface="Arial" pitchFamily="34" charset="0"/>
              </a:rPr>
              <a:t>abstract situation in the life cycle of a system entity (for instance, the contents of an object)</a:t>
            </a:r>
          </a:p>
          <a:p>
            <a:pPr algn="just">
              <a:buNone/>
            </a:pPr>
            <a:endParaRPr lang="en-US" b="1" i="1" dirty="0" smtClean="0">
              <a:latin typeface="Arial" pitchFamily="34" charset="0"/>
              <a:cs typeface="Arial" pitchFamily="34" charset="0"/>
            </a:endParaRPr>
          </a:p>
          <a:p>
            <a:pPr algn="just">
              <a:buNone/>
            </a:pPr>
            <a:r>
              <a:rPr lang="en-US" b="1" i="1" dirty="0" smtClean="0">
                <a:latin typeface="Arial" pitchFamily="34" charset="0"/>
                <a:cs typeface="Arial" pitchFamily="34" charset="0"/>
              </a:rPr>
              <a:t>     event</a:t>
            </a:r>
            <a:r>
              <a:rPr lang="en-US" b="1" dirty="0" smtClean="0">
                <a:latin typeface="Arial" pitchFamily="34" charset="0"/>
                <a:cs typeface="Arial" pitchFamily="34" charset="0"/>
              </a:rPr>
              <a:t>: </a:t>
            </a:r>
            <a:r>
              <a:rPr lang="en-US" dirty="0" smtClean="0">
                <a:latin typeface="Arial" pitchFamily="34" charset="0"/>
                <a:cs typeface="Arial" pitchFamily="34" charset="0"/>
              </a:rPr>
              <a:t>a particular input (for instance, a message or method call)</a:t>
            </a:r>
          </a:p>
          <a:p>
            <a:pPr algn="just">
              <a:buNone/>
            </a:pPr>
            <a:r>
              <a:rPr lang="en-US" b="1" i="1" dirty="0" smtClean="0">
                <a:latin typeface="Arial" pitchFamily="34" charset="0"/>
                <a:cs typeface="Arial" pitchFamily="34" charset="0"/>
              </a:rPr>
              <a:t>    </a:t>
            </a:r>
          </a:p>
          <a:p>
            <a:pPr algn="just">
              <a:buNone/>
            </a:pPr>
            <a:r>
              <a:rPr lang="en-US" b="1" i="1" dirty="0" smtClean="0">
                <a:latin typeface="Arial" pitchFamily="34" charset="0"/>
                <a:cs typeface="Arial" pitchFamily="34" charset="0"/>
              </a:rPr>
              <a:t>	action</a:t>
            </a:r>
            <a:r>
              <a:rPr lang="en-US" b="1" dirty="0" smtClean="0">
                <a:latin typeface="Arial" pitchFamily="34" charset="0"/>
                <a:cs typeface="Arial" pitchFamily="34" charset="0"/>
              </a:rPr>
              <a:t>: </a:t>
            </a:r>
            <a:r>
              <a:rPr lang="en-US" dirty="0" smtClean="0">
                <a:latin typeface="Arial" pitchFamily="34" charset="0"/>
                <a:cs typeface="Arial" pitchFamily="34" charset="0"/>
              </a:rPr>
              <a:t>the result, output or operation that follows an event</a:t>
            </a:r>
          </a:p>
          <a:p>
            <a:pPr algn="just">
              <a:buNone/>
            </a:pPr>
            <a:r>
              <a:rPr lang="en-US" b="1" i="1" dirty="0" smtClean="0">
                <a:latin typeface="Arial" pitchFamily="34" charset="0"/>
                <a:cs typeface="Arial" pitchFamily="34" charset="0"/>
              </a:rPr>
              <a:t>    </a:t>
            </a:r>
          </a:p>
          <a:p>
            <a:pPr algn="just">
              <a:buNone/>
            </a:pPr>
            <a:r>
              <a:rPr lang="en-US" b="1" i="1" dirty="0" smtClean="0">
                <a:latin typeface="Arial" pitchFamily="34" charset="0"/>
                <a:cs typeface="Arial" pitchFamily="34" charset="0"/>
              </a:rPr>
              <a:t>	transition</a:t>
            </a:r>
            <a:r>
              <a:rPr lang="en-US" b="1" dirty="0" smtClean="0">
                <a:latin typeface="Arial" pitchFamily="34" charset="0"/>
                <a:cs typeface="Arial" pitchFamily="34" charset="0"/>
              </a:rPr>
              <a:t>: </a:t>
            </a:r>
            <a:r>
              <a:rPr lang="en-US" dirty="0" smtClean="0">
                <a:latin typeface="Arial" pitchFamily="34" charset="0"/>
                <a:cs typeface="Arial" pitchFamily="34" charset="0"/>
              </a:rPr>
              <a:t>an allowable two-state sequence, that is, a change of state (”firing”) caused by an event</a:t>
            </a:r>
          </a:p>
          <a:p>
            <a:pPr algn="just">
              <a:buNone/>
            </a:pPr>
            <a:r>
              <a:rPr lang="en-US" dirty="0" smtClean="0">
                <a:latin typeface="Arial" pitchFamily="34" charset="0"/>
                <a:cs typeface="Arial" pitchFamily="34" charset="0"/>
              </a:rPr>
              <a:t>    </a:t>
            </a:r>
          </a:p>
          <a:p>
            <a:pPr algn="just">
              <a:buNone/>
            </a:pPr>
            <a:r>
              <a:rPr lang="en-US" b="1" i="1" dirty="0" smtClean="0">
                <a:latin typeface="Arial" pitchFamily="34" charset="0"/>
                <a:cs typeface="Arial" pitchFamily="34" charset="0"/>
              </a:rPr>
              <a:t>	guard</a:t>
            </a:r>
            <a:r>
              <a:rPr lang="en-US" b="1" dirty="0" smtClean="0">
                <a:latin typeface="Arial" pitchFamily="34" charset="0"/>
                <a:cs typeface="Arial" pitchFamily="34" charset="0"/>
              </a:rPr>
              <a:t>: </a:t>
            </a:r>
            <a:r>
              <a:rPr lang="en-US" dirty="0" smtClean="0">
                <a:latin typeface="Arial" pitchFamily="34" charset="0"/>
                <a:cs typeface="Arial" pitchFamily="34" charset="0"/>
              </a:rPr>
              <a:t>predicate expression associated with an event, stating a Boolean restriction for a transition to fire</a:t>
            </a:r>
          </a:p>
          <a:p>
            <a:pPr algn="just">
              <a:buNone/>
            </a:pPr>
            <a:r>
              <a:rPr lang="en-US" dirty="0" smtClean="0">
                <a:latin typeface="Arial" pitchFamily="34" charset="0"/>
                <a:cs typeface="Arial" pitchFamily="34" charset="0"/>
              </a:rPr>
              <a:t> </a:t>
            </a:r>
          </a:p>
          <a:p>
            <a:pPr algn="just"/>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State-based testing</a:t>
            </a:r>
            <a:r>
              <a:rPr lang="en-US" dirty="0" smtClean="0"/>
              <a:t/>
            </a:r>
            <a:br>
              <a:rPr lang="en-US" dirty="0" smtClean="0"/>
            </a:br>
            <a:endParaRPr lang="en-US" dirty="0"/>
          </a:p>
        </p:txBody>
      </p:sp>
      <p:pic>
        <p:nvPicPr>
          <p:cNvPr id="4" name="Content Placeholder 3"/>
          <p:cNvPicPr>
            <a:picLocks noGrp="1"/>
          </p:cNvPicPr>
          <p:nvPr>
            <p:ph idx="1"/>
          </p:nvPr>
        </p:nvPicPr>
        <p:blipFill>
          <a:blip r:embed="rId2" cstate="print"/>
          <a:srcRect/>
          <a:stretch>
            <a:fillRect/>
          </a:stretch>
        </p:blipFill>
        <p:spPr bwMode="auto">
          <a:xfrm>
            <a:off x="838200" y="914400"/>
            <a:ext cx="65532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State-based testing</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791200"/>
          </a:xfrm>
        </p:spPr>
        <p:txBody>
          <a:bodyPr>
            <a:normAutofit fontScale="92500" lnSpcReduction="20000"/>
          </a:bodyPr>
          <a:lstStyle/>
          <a:p>
            <a:pPr algn="just">
              <a:buNone/>
            </a:pPr>
            <a:r>
              <a:rPr lang="en-US" dirty="0" smtClean="0"/>
              <a:t>   There are several types of state machines:</a:t>
            </a:r>
          </a:p>
          <a:p>
            <a:pPr algn="just">
              <a:buNone/>
            </a:pPr>
            <a:endParaRPr lang="en-US" dirty="0" smtClean="0"/>
          </a:p>
          <a:p>
            <a:pPr algn="just"/>
            <a:r>
              <a:rPr lang="en-US" dirty="0" smtClean="0"/>
              <a:t>finite automaton (no guards or actions)</a:t>
            </a:r>
          </a:p>
          <a:p>
            <a:pPr algn="just"/>
            <a:r>
              <a:rPr lang="en-US" dirty="0" smtClean="0"/>
              <a:t>Mealy machine (no actions associated with states)</a:t>
            </a:r>
          </a:p>
          <a:p>
            <a:pPr algn="just"/>
            <a:r>
              <a:rPr lang="en-US" dirty="0" smtClean="0"/>
              <a:t>Moore machine (no actions associated with transitions)</a:t>
            </a:r>
          </a:p>
          <a:p>
            <a:pPr algn="just"/>
            <a:r>
              <a:rPr lang="en-US" dirty="0" smtClean="0"/>
              <a:t>State chart (hierarchical states: common super states)</a:t>
            </a:r>
          </a:p>
          <a:p>
            <a:pPr algn="just"/>
            <a:r>
              <a:rPr lang="en-US" dirty="0" smtClean="0"/>
              <a:t>State transition diagram: graphic representation of a state machine</a:t>
            </a:r>
          </a:p>
          <a:p>
            <a:pPr algn="just"/>
            <a:r>
              <a:rPr lang="en-US" dirty="0" smtClean="0"/>
              <a:t>State transition table: tabular representation of a state machine </a:t>
            </a:r>
          </a:p>
          <a:p>
            <a:pPr algn="just"/>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BLACK BOX TESTING ADVANTAGES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0" algn="just"/>
            <a:r>
              <a:rPr lang="en-US" dirty="0" smtClean="0"/>
              <a:t>Tester requires no knowledge of implementation and programming language used.</a:t>
            </a:r>
          </a:p>
          <a:p>
            <a:pPr lvl="0" algn="just"/>
            <a:r>
              <a:rPr lang="en-US" dirty="0" smtClean="0"/>
              <a:t>Reveals any ambiguities and inconsistencies in the functional specifications.</a:t>
            </a:r>
          </a:p>
          <a:p>
            <a:pPr lvl="0" algn="just"/>
            <a:r>
              <a:rPr lang="en-US" dirty="0" smtClean="0"/>
              <a:t>Efficient when used on large systems.</a:t>
            </a:r>
          </a:p>
          <a:p>
            <a:pPr lvl="0" algn="just"/>
            <a:r>
              <a:rPr lang="en-US" dirty="0" smtClean="0"/>
              <a:t>Tests are done from user’s point of view.</a:t>
            </a:r>
          </a:p>
          <a:p>
            <a:pPr lvl="0" algn="just"/>
            <a:r>
              <a:rPr lang="en-US" dirty="0" smtClean="0"/>
              <a:t>Test cases can be designed as soon as the specifications are complete.</a:t>
            </a:r>
          </a:p>
          <a:p>
            <a:pPr algn="just"/>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BLACK BOX TESTING DISADVANTAGES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0" algn="just"/>
            <a:r>
              <a:rPr lang="en-US" dirty="0" smtClean="0"/>
              <a:t>Only a small number of possible inputs can be tested and many program paths will be left untested.</a:t>
            </a:r>
          </a:p>
          <a:p>
            <a:pPr lvl="0" algn="just"/>
            <a:r>
              <a:rPr lang="en-US" dirty="0" smtClean="0"/>
              <a:t>Without clear specifications, which is the situation in many projects, test cases will be difficult to design.</a:t>
            </a:r>
          </a:p>
          <a:p>
            <a:pPr lvl="0" algn="just"/>
            <a:r>
              <a:rPr lang="en-US" dirty="0" smtClean="0"/>
              <a:t>Tests can be redundant if the software designer/ developer has already run a test case.</a:t>
            </a:r>
          </a:p>
          <a:p>
            <a:pPr algn="just"/>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Comparison Between Black-box and White-box Testing</a:t>
            </a:r>
            <a:endParaRPr lang="en-US" dirty="0"/>
          </a:p>
        </p:txBody>
      </p:sp>
      <p:graphicFrame>
        <p:nvGraphicFramePr>
          <p:cNvPr id="4" name="Content Placeholder 3"/>
          <p:cNvGraphicFramePr>
            <a:graphicFrameLocks noGrp="1"/>
          </p:cNvGraphicFramePr>
          <p:nvPr>
            <p:ph idx="1"/>
          </p:nvPr>
        </p:nvGraphicFramePr>
        <p:xfrm>
          <a:off x="457200" y="1524000"/>
          <a:ext cx="8229600" cy="4695241"/>
        </p:xfrm>
        <a:graphic>
          <a:graphicData uri="http://schemas.openxmlformats.org/drawingml/2006/table">
            <a:tbl>
              <a:tblPr firstRow="1" bandRow="1">
                <a:tableStyleId>{5C22544A-7EE6-4342-B048-85BDC9FD1C3A}</a:tableStyleId>
              </a:tblPr>
              <a:tblGrid>
                <a:gridCol w="2209800"/>
                <a:gridCol w="3124200"/>
                <a:gridCol w="2895600"/>
              </a:tblGrid>
              <a:tr h="504241">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Criteria</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Black Box Testing</a:t>
                      </a:r>
                      <a:endParaRPr lang="en-US" sz="1200"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White Box Testing</a:t>
                      </a:r>
                      <a:endParaRPr lang="en-US" sz="1200" dirty="0">
                        <a:solidFill>
                          <a:schemeClr val="tx1">
                            <a:lumMod val="95000"/>
                            <a:lumOff val="5000"/>
                          </a:schemeClr>
                        </a:solidFill>
                        <a:latin typeface="Calibri"/>
                        <a:ea typeface="Calibri"/>
                        <a:cs typeface="Times New Roman"/>
                      </a:endParaRPr>
                    </a:p>
                  </a:txBody>
                  <a:tcPr marL="0" marR="0" marT="0" marB="0" anchor="ctr"/>
                </a:tc>
              </a:tr>
              <a:tr h="1248359">
                <a:tc>
                  <a:txBody>
                    <a:bodyPr/>
                    <a:lstStyle/>
                    <a:p>
                      <a:pPr marL="0" marR="0" algn="just">
                        <a:lnSpc>
                          <a:spcPts val="1785"/>
                        </a:lnSpc>
                        <a:spcBef>
                          <a:spcPts val="0"/>
                        </a:spcBef>
                        <a:spcAft>
                          <a:spcPts val="0"/>
                        </a:spcAft>
                      </a:pPr>
                      <a:r>
                        <a:rPr lang="en-US" sz="1200" b="1" i="1" dirty="0">
                          <a:solidFill>
                            <a:schemeClr val="tx1">
                              <a:lumMod val="95000"/>
                              <a:lumOff val="5000"/>
                            </a:schemeClr>
                          </a:solidFill>
                          <a:latin typeface="Verdana"/>
                          <a:ea typeface="Times New Roman"/>
                          <a:cs typeface="Times New Roman"/>
                        </a:rPr>
                        <a:t>Definition</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Black Box Testing is a software testing method in which the internal structure/ design/ implementation of the item being tested is NOT known to the tester</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a:solidFill>
                            <a:schemeClr val="tx1">
                              <a:lumMod val="95000"/>
                              <a:lumOff val="5000"/>
                            </a:schemeClr>
                          </a:solidFill>
                          <a:latin typeface="Verdana"/>
                          <a:ea typeface="Times New Roman"/>
                          <a:cs typeface="Times New Roman"/>
                        </a:rPr>
                        <a:t>White Box Testing is a software testing method in which the internal structure/ design/ implementation of the item being tested is known to the tester.</a:t>
                      </a:r>
                      <a:endParaRPr lang="en-US" sz="1200" b="1">
                        <a:solidFill>
                          <a:schemeClr val="tx1">
                            <a:lumMod val="95000"/>
                            <a:lumOff val="5000"/>
                          </a:schemeClr>
                        </a:solidFill>
                        <a:latin typeface="Calibri"/>
                        <a:ea typeface="Calibri"/>
                        <a:cs typeface="Times New Roman"/>
                      </a:endParaRPr>
                    </a:p>
                  </a:txBody>
                  <a:tcPr marL="0" marR="0" marT="0" marB="0" anchor="ctr"/>
                </a:tc>
              </a:tr>
              <a:tr h="762000">
                <a:tc>
                  <a:txBody>
                    <a:bodyPr/>
                    <a:lstStyle/>
                    <a:p>
                      <a:pPr marL="0" marR="0" algn="just">
                        <a:lnSpc>
                          <a:spcPts val="1785"/>
                        </a:lnSpc>
                        <a:spcBef>
                          <a:spcPts val="0"/>
                        </a:spcBef>
                        <a:spcAft>
                          <a:spcPts val="0"/>
                        </a:spcAft>
                      </a:pPr>
                      <a:r>
                        <a:rPr lang="en-US" sz="1200" b="1" i="1" dirty="0">
                          <a:solidFill>
                            <a:schemeClr val="tx1">
                              <a:lumMod val="95000"/>
                              <a:lumOff val="5000"/>
                            </a:schemeClr>
                          </a:solidFill>
                          <a:latin typeface="Verdana"/>
                          <a:ea typeface="Times New Roman"/>
                          <a:cs typeface="Times New Roman"/>
                        </a:rPr>
                        <a:t>Levels Applicable To</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Mainly applicable to higher levels of testing</a:t>
                      </a:r>
                      <a:r>
                        <a:rPr lang="en-US" sz="1200" b="1" dirty="0" smtClean="0">
                          <a:solidFill>
                            <a:schemeClr val="tx1">
                              <a:lumMod val="95000"/>
                              <a:lumOff val="5000"/>
                            </a:schemeClr>
                          </a:solidFill>
                          <a:latin typeface="Verdana"/>
                          <a:ea typeface="Times New Roman"/>
                          <a:cs typeface="Times New Roman"/>
                        </a:rPr>
                        <a:t>: </a:t>
                      </a:r>
                      <a:r>
                        <a:rPr lang="en-US" sz="1200" b="1" kern="1200" dirty="0" smtClean="0">
                          <a:solidFill>
                            <a:schemeClr val="tx1">
                              <a:lumMod val="95000"/>
                              <a:lumOff val="5000"/>
                            </a:schemeClr>
                          </a:solidFill>
                          <a:latin typeface="Verdana"/>
                          <a:ea typeface="Times New Roman"/>
                          <a:cs typeface="Times New Roman"/>
                          <a:hlinkClick r:id=""/>
                        </a:rPr>
                        <a:t>Acceptance </a:t>
                      </a:r>
                      <a:r>
                        <a:rPr lang="en-US" sz="1200" b="1" kern="1200" dirty="0">
                          <a:solidFill>
                            <a:schemeClr val="tx1">
                              <a:lumMod val="95000"/>
                              <a:lumOff val="5000"/>
                            </a:schemeClr>
                          </a:solidFill>
                          <a:latin typeface="Verdana"/>
                          <a:ea typeface="Times New Roman"/>
                          <a:cs typeface="Times New Roman"/>
                          <a:hlinkClick r:id=""/>
                        </a:rPr>
                        <a:t>Testing</a:t>
                      </a:r>
                      <a:endParaRPr lang="en-US" sz="1200" b="1" kern="1200" dirty="0">
                        <a:solidFill>
                          <a:schemeClr val="tx1">
                            <a:lumMod val="95000"/>
                            <a:lumOff val="5000"/>
                          </a:schemeClr>
                        </a:solidFill>
                        <a:latin typeface="Verdana"/>
                        <a:ea typeface="Times New Roman"/>
                        <a:cs typeface="Times New Roman"/>
                      </a:endParaRPr>
                    </a:p>
                    <a:p>
                      <a:pPr marL="0" marR="0" algn="just">
                        <a:lnSpc>
                          <a:spcPts val="1785"/>
                        </a:lnSpc>
                        <a:spcBef>
                          <a:spcPts val="0"/>
                        </a:spcBef>
                        <a:spcAft>
                          <a:spcPts val="750"/>
                        </a:spcAft>
                      </a:pPr>
                      <a:r>
                        <a:rPr lang="en-US" sz="1200" b="1" kern="1200" dirty="0">
                          <a:solidFill>
                            <a:schemeClr val="tx1">
                              <a:lumMod val="95000"/>
                              <a:lumOff val="5000"/>
                            </a:schemeClr>
                          </a:solidFill>
                          <a:latin typeface="Verdana"/>
                          <a:ea typeface="Times New Roman"/>
                          <a:cs typeface="Times New Roman"/>
                          <a:hlinkClick r:id=""/>
                        </a:rPr>
                        <a:t>System Testing</a:t>
                      </a:r>
                      <a:endParaRPr lang="en-US" sz="1200" b="1" kern="1200" dirty="0">
                        <a:solidFill>
                          <a:schemeClr val="tx1">
                            <a:lumMod val="95000"/>
                            <a:lumOff val="5000"/>
                          </a:schemeClr>
                        </a:solidFill>
                        <a:latin typeface="Verdana"/>
                        <a:ea typeface="Times New Roman"/>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Mainly applicable to lower levels of testing</a:t>
                      </a:r>
                      <a:r>
                        <a:rPr lang="en-US" sz="1200" b="1" dirty="0" smtClean="0">
                          <a:solidFill>
                            <a:schemeClr val="tx1">
                              <a:lumMod val="95000"/>
                              <a:lumOff val="5000"/>
                            </a:schemeClr>
                          </a:solidFill>
                          <a:latin typeface="Verdana"/>
                          <a:ea typeface="Times New Roman"/>
                          <a:cs typeface="Times New Roman"/>
                        </a:rPr>
                        <a:t>: </a:t>
                      </a:r>
                      <a:r>
                        <a:rPr lang="en-US" sz="1200" b="1" u="none" strike="noStrike" dirty="0" smtClean="0">
                          <a:solidFill>
                            <a:schemeClr val="tx1">
                              <a:lumMod val="95000"/>
                              <a:lumOff val="5000"/>
                            </a:schemeClr>
                          </a:solidFill>
                          <a:latin typeface="Verdana"/>
                          <a:ea typeface="Times New Roman"/>
                          <a:cs typeface="Times New Roman"/>
                          <a:hlinkClick r:id=""/>
                        </a:rPr>
                        <a:t>Unit </a:t>
                      </a:r>
                      <a:r>
                        <a:rPr lang="en-US" sz="1200" b="1" u="none" strike="noStrike" dirty="0">
                          <a:solidFill>
                            <a:schemeClr val="tx1">
                              <a:lumMod val="95000"/>
                              <a:lumOff val="5000"/>
                            </a:schemeClr>
                          </a:solidFill>
                          <a:latin typeface="Verdana"/>
                          <a:ea typeface="Times New Roman"/>
                          <a:cs typeface="Times New Roman"/>
                          <a:hlinkClick r:id=""/>
                        </a:rPr>
                        <a:t>Testing</a:t>
                      </a:r>
                      <a:endParaRPr lang="en-US" sz="1200" b="1" dirty="0">
                        <a:solidFill>
                          <a:schemeClr val="tx1">
                            <a:lumMod val="95000"/>
                            <a:lumOff val="5000"/>
                          </a:schemeClr>
                        </a:solidFill>
                        <a:latin typeface="Calibri"/>
                        <a:ea typeface="Calibri"/>
                        <a:cs typeface="Times New Roman"/>
                      </a:endParaRPr>
                    </a:p>
                    <a:p>
                      <a:pPr marL="0" marR="0" algn="just">
                        <a:lnSpc>
                          <a:spcPts val="1785"/>
                        </a:lnSpc>
                        <a:spcBef>
                          <a:spcPts val="0"/>
                        </a:spcBef>
                        <a:spcAft>
                          <a:spcPts val="750"/>
                        </a:spcAft>
                      </a:pPr>
                      <a:r>
                        <a:rPr lang="en-US" sz="1200" b="1" u="none" strike="noStrike" dirty="0">
                          <a:solidFill>
                            <a:schemeClr val="tx1">
                              <a:lumMod val="95000"/>
                              <a:lumOff val="5000"/>
                            </a:schemeClr>
                          </a:solidFill>
                          <a:latin typeface="Verdana"/>
                          <a:ea typeface="Times New Roman"/>
                          <a:cs typeface="Times New Roman"/>
                          <a:hlinkClick r:id=""/>
                        </a:rPr>
                        <a:t>Integration Testing</a:t>
                      </a:r>
                      <a:endParaRPr lang="en-US" sz="1200" b="1" dirty="0">
                        <a:solidFill>
                          <a:schemeClr val="tx1">
                            <a:lumMod val="95000"/>
                            <a:lumOff val="5000"/>
                          </a:schemeClr>
                        </a:solidFill>
                        <a:latin typeface="Calibri"/>
                        <a:ea typeface="Calibri"/>
                        <a:cs typeface="Times New Roman"/>
                      </a:endParaRPr>
                    </a:p>
                  </a:txBody>
                  <a:tcPr marL="0" marR="0" marT="0" marB="0" anchor="ctr"/>
                </a:tc>
              </a:tr>
              <a:tr h="457200">
                <a:tc>
                  <a:txBody>
                    <a:bodyPr/>
                    <a:lstStyle/>
                    <a:p>
                      <a:pPr marL="0" marR="0" algn="just">
                        <a:lnSpc>
                          <a:spcPts val="1785"/>
                        </a:lnSpc>
                        <a:spcBef>
                          <a:spcPts val="0"/>
                        </a:spcBef>
                        <a:spcAft>
                          <a:spcPts val="0"/>
                        </a:spcAft>
                      </a:pPr>
                      <a:r>
                        <a:rPr lang="en-US" sz="1200" b="1" i="1" dirty="0" smtClean="0">
                          <a:solidFill>
                            <a:schemeClr val="tx1">
                              <a:lumMod val="95000"/>
                              <a:lumOff val="5000"/>
                            </a:schemeClr>
                          </a:solidFill>
                          <a:latin typeface="Verdana"/>
                          <a:ea typeface="Times New Roman"/>
                          <a:cs typeface="Times New Roman"/>
                        </a:rPr>
                        <a:t>Scope</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smtClean="0">
                          <a:solidFill>
                            <a:schemeClr val="tx1">
                              <a:lumMod val="95000"/>
                              <a:lumOff val="5000"/>
                            </a:schemeClr>
                          </a:solidFill>
                          <a:latin typeface="Verdana"/>
                          <a:ea typeface="Times New Roman"/>
                          <a:cs typeface="Times New Roman"/>
                        </a:rPr>
                        <a:t>It is suitable for large projects</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smtClean="0">
                          <a:solidFill>
                            <a:schemeClr val="tx1">
                              <a:lumMod val="95000"/>
                              <a:lumOff val="5000"/>
                            </a:schemeClr>
                          </a:solidFill>
                          <a:latin typeface="Verdana"/>
                          <a:ea typeface="Times New Roman"/>
                          <a:cs typeface="Times New Roman"/>
                        </a:rPr>
                        <a:t>It is suitable for small projects.</a:t>
                      </a:r>
                      <a:endParaRPr lang="en-US" sz="1200" b="1" dirty="0">
                        <a:solidFill>
                          <a:schemeClr val="tx1">
                            <a:lumMod val="95000"/>
                            <a:lumOff val="5000"/>
                          </a:schemeClr>
                        </a:solidFill>
                        <a:latin typeface="Calibri"/>
                        <a:ea typeface="Calibri"/>
                        <a:cs typeface="Times New Roman"/>
                      </a:endParaRPr>
                    </a:p>
                  </a:txBody>
                  <a:tcPr marL="0" marR="0" marT="0" marB="0" anchor="ctr"/>
                </a:tc>
              </a:tr>
              <a:tr h="381000">
                <a:tc>
                  <a:txBody>
                    <a:bodyPr/>
                    <a:lstStyle/>
                    <a:p>
                      <a:pPr marL="0" marR="0" algn="just">
                        <a:lnSpc>
                          <a:spcPts val="1785"/>
                        </a:lnSpc>
                        <a:spcBef>
                          <a:spcPts val="0"/>
                        </a:spcBef>
                        <a:spcAft>
                          <a:spcPts val="0"/>
                        </a:spcAft>
                      </a:pPr>
                      <a:r>
                        <a:rPr lang="en-US" sz="1200" b="1" i="1" dirty="0">
                          <a:solidFill>
                            <a:schemeClr val="tx1">
                              <a:lumMod val="95000"/>
                              <a:lumOff val="5000"/>
                            </a:schemeClr>
                          </a:solidFill>
                          <a:latin typeface="Verdana"/>
                          <a:ea typeface="Times New Roman"/>
                          <a:cs typeface="Times New Roman"/>
                        </a:rPr>
                        <a:t>Programming Knowledge</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Not Required</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Required</a:t>
                      </a:r>
                      <a:endParaRPr lang="en-US" sz="1200" b="1" dirty="0">
                        <a:solidFill>
                          <a:schemeClr val="tx1">
                            <a:lumMod val="95000"/>
                            <a:lumOff val="5000"/>
                          </a:schemeClr>
                        </a:solidFill>
                        <a:latin typeface="Calibri"/>
                        <a:ea typeface="Calibri"/>
                        <a:cs typeface="Times New Roman"/>
                      </a:endParaRPr>
                    </a:p>
                  </a:txBody>
                  <a:tcPr marL="0" marR="0" marT="0" marB="0" anchor="ctr"/>
                </a:tc>
              </a:tr>
              <a:tr h="381000">
                <a:tc>
                  <a:txBody>
                    <a:bodyPr/>
                    <a:lstStyle/>
                    <a:p>
                      <a:pPr marL="0" marR="0" algn="just">
                        <a:lnSpc>
                          <a:spcPts val="1785"/>
                        </a:lnSpc>
                        <a:spcBef>
                          <a:spcPts val="0"/>
                        </a:spcBef>
                        <a:spcAft>
                          <a:spcPts val="0"/>
                        </a:spcAft>
                      </a:pPr>
                      <a:r>
                        <a:rPr lang="en-US" sz="1200" b="1" i="1" dirty="0">
                          <a:solidFill>
                            <a:schemeClr val="tx1">
                              <a:lumMod val="95000"/>
                              <a:lumOff val="5000"/>
                            </a:schemeClr>
                          </a:solidFill>
                          <a:latin typeface="Verdana"/>
                          <a:ea typeface="Times New Roman"/>
                          <a:cs typeface="Times New Roman"/>
                        </a:rPr>
                        <a:t>Implementation Knowledge</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Not Required</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Required</a:t>
                      </a:r>
                      <a:endParaRPr lang="en-US" sz="1200" b="1" dirty="0">
                        <a:solidFill>
                          <a:schemeClr val="tx1">
                            <a:lumMod val="95000"/>
                            <a:lumOff val="5000"/>
                          </a:schemeClr>
                        </a:solidFill>
                        <a:latin typeface="Calibri"/>
                        <a:ea typeface="Calibri"/>
                        <a:cs typeface="Times New Roman"/>
                      </a:endParaRPr>
                    </a:p>
                  </a:txBody>
                  <a:tcPr marL="0" marR="0" marT="0" marB="0" anchor="ctr"/>
                </a:tc>
              </a:tr>
              <a:tr h="381000">
                <a:tc>
                  <a:txBody>
                    <a:bodyPr/>
                    <a:lstStyle/>
                    <a:p>
                      <a:pPr marL="0" marR="0" algn="just">
                        <a:lnSpc>
                          <a:spcPts val="1785"/>
                        </a:lnSpc>
                        <a:spcBef>
                          <a:spcPts val="0"/>
                        </a:spcBef>
                        <a:spcAft>
                          <a:spcPts val="0"/>
                        </a:spcAft>
                      </a:pPr>
                      <a:r>
                        <a:rPr lang="en-US" sz="1200" b="1" i="1" dirty="0">
                          <a:solidFill>
                            <a:schemeClr val="tx1">
                              <a:lumMod val="95000"/>
                              <a:lumOff val="5000"/>
                            </a:schemeClr>
                          </a:solidFill>
                          <a:latin typeface="Verdana"/>
                          <a:ea typeface="Times New Roman"/>
                          <a:cs typeface="Times New Roman"/>
                        </a:rPr>
                        <a:t>Basis for Test Cases</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Requirement Specifications</a:t>
                      </a:r>
                      <a:endParaRPr lang="en-US" sz="1200" b="1" dirty="0">
                        <a:solidFill>
                          <a:schemeClr val="tx1">
                            <a:lumMod val="95000"/>
                            <a:lumOff val="5000"/>
                          </a:schemeClr>
                        </a:solidFill>
                        <a:latin typeface="Calibri"/>
                        <a:ea typeface="Calibri"/>
                        <a:cs typeface="Times New Roman"/>
                      </a:endParaRPr>
                    </a:p>
                  </a:txBody>
                  <a:tcPr marL="0" marR="0" marT="0" marB="0" anchor="ctr"/>
                </a:tc>
                <a:tc>
                  <a:txBody>
                    <a:bodyPr/>
                    <a:lstStyle/>
                    <a:p>
                      <a:pPr marL="0" marR="0" algn="just">
                        <a:lnSpc>
                          <a:spcPts val="1785"/>
                        </a:lnSpc>
                        <a:spcBef>
                          <a:spcPts val="0"/>
                        </a:spcBef>
                        <a:spcAft>
                          <a:spcPts val="0"/>
                        </a:spcAft>
                      </a:pPr>
                      <a:r>
                        <a:rPr lang="en-US" sz="1200" b="1" dirty="0">
                          <a:solidFill>
                            <a:schemeClr val="tx1">
                              <a:lumMod val="95000"/>
                              <a:lumOff val="5000"/>
                            </a:schemeClr>
                          </a:solidFill>
                          <a:latin typeface="Verdana"/>
                          <a:ea typeface="Times New Roman"/>
                          <a:cs typeface="Times New Roman"/>
                        </a:rPr>
                        <a:t>Detail Design</a:t>
                      </a:r>
                      <a:endParaRPr lang="en-US" sz="1200" b="1" dirty="0">
                        <a:solidFill>
                          <a:schemeClr val="tx1">
                            <a:lumMod val="95000"/>
                            <a:lumOff val="5000"/>
                          </a:schemeClr>
                        </a:solidFill>
                        <a:latin typeface="Calibri"/>
                        <a:ea typeface="Calibri"/>
                        <a:cs typeface="Times New Roman"/>
                      </a:endParaRPr>
                    </a:p>
                  </a:txBody>
                  <a:tcPr marL="0" marR="0" marT="0" marB="0" anchor="ctr"/>
                </a:tc>
              </a:tr>
              <a:tr h="504241">
                <a:tc>
                  <a:txBody>
                    <a:bodyPr/>
                    <a:lstStyle/>
                    <a:p>
                      <a:pPr marL="0" marR="0" algn="just">
                        <a:lnSpc>
                          <a:spcPts val="1785"/>
                        </a:lnSpc>
                        <a:spcBef>
                          <a:spcPts val="0"/>
                        </a:spcBef>
                        <a:spcAft>
                          <a:spcPts val="0"/>
                        </a:spcAft>
                      </a:pPr>
                      <a:r>
                        <a:rPr lang="en-US" sz="1200" b="1" i="1" kern="1200" dirty="0" smtClean="0">
                          <a:solidFill>
                            <a:schemeClr val="tx1">
                              <a:lumMod val="95000"/>
                              <a:lumOff val="5000"/>
                            </a:schemeClr>
                          </a:solidFill>
                          <a:latin typeface="Verdana"/>
                          <a:ea typeface="Times New Roman"/>
                          <a:cs typeface="Times New Roman"/>
                        </a:rPr>
                        <a:t>Time</a:t>
                      </a:r>
                      <a:endParaRPr lang="en-US" sz="1200" b="1" i="1" kern="1200" dirty="0">
                        <a:solidFill>
                          <a:schemeClr val="tx1">
                            <a:lumMod val="95000"/>
                            <a:lumOff val="5000"/>
                          </a:schemeClr>
                        </a:solidFill>
                        <a:latin typeface="Verdana"/>
                        <a:ea typeface="Times New Roman"/>
                        <a:cs typeface="Times New Roman"/>
                      </a:endParaRPr>
                    </a:p>
                  </a:txBody>
                  <a:tcPr marL="0" marR="0" marT="0" marB="0" anchor="ctr"/>
                </a:tc>
                <a:tc>
                  <a:txBody>
                    <a:bodyPr/>
                    <a:lstStyle/>
                    <a:p>
                      <a:pPr marL="0" marR="0" algn="just">
                        <a:lnSpc>
                          <a:spcPts val="1785"/>
                        </a:lnSpc>
                        <a:spcBef>
                          <a:spcPts val="0"/>
                        </a:spcBef>
                        <a:spcAft>
                          <a:spcPts val="0"/>
                        </a:spcAft>
                      </a:pPr>
                      <a:r>
                        <a:rPr lang="en-US" sz="1200" b="1" kern="1200" dirty="0" smtClean="0">
                          <a:solidFill>
                            <a:schemeClr val="tx1">
                              <a:lumMod val="95000"/>
                              <a:lumOff val="5000"/>
                            </a:schemeClr>
                          </a:solidFill>
                          <a:latin typeface="Verdana"/>
                          <a:ea typeface="Times New Roman"/>
                          <a:cs typeface="Times New Roman"/>
                        </a:rPr>
                        <a:t>This is the least time consuming and exhaustive</a:t>
                      </a:r>
                      <a:endParaRPr lang="en-US" sz="1200" b="1" kern="1200" dirty="0">
                        <a:solidFill>
                          <a:schemeClr val="tx1">
                            <a:lumMod val="95000"/>
                            <a:lumOff val="5000"/>
                          </a:schemeClr>
                        </a:solidFill>
                        <a:latin typeface="Verdana"/>
                        <a:ea typeface="Times New Roman"/>
                        <a:cs typeface="Times New Roman"/>
                      </a:endParaRPr>
                    </a:p>
                  </a:txBody>
                  <a:tcPr marL="0" marR="0" marT="0" marB="0" anchor="ctr"/>
                </a:tc>
                <a:tc>
                  <a:txBody>
                    <a:bodyPr/>
                    <a:lstStyle/>
                    <a:p>
                      <a:pPr marL="0" marR="0" algn="just">
                        <a:lnSpc>
                          <a:spcPts val="1785"/>
                        </a:lnSpc>
                        <a:spcBef>
                          <a:spcPts val="0"/>
                        </a:spcBef>
                        <a:spcAft>
                          <a:spcPts val="0"/>
                        </a:spcAft>
                      </a:pPr>
                      <a:r>
                        <a:rPr lang="en-US" sz="1200" b="1" kern="1200" dirty="0" smtClean="0">
                          <a:solidFill>
                            <a:schemeClr val="tx1">
                              <a:lumMod val="95000"/>
                              <a:lumOff val="5000"/>
                            </a:schemeClr>
                          </a:solidFill>
                          <a:latin typeface="Verdana"/>
                          <a:ea typeface="Times New Roman"/>
                          <a:cs typeface="Times New Roman"/>
                        </a:rPr>
                        <a:t>The most exhaustive and time consuming testing.</a:t>
                      </a:r>
                      <a:endParaRPr lang="en-US" sz="1200" b="1" kern="1200" dirty="0">
                        <a:solidFill>
                          <a:schemeClr val="tx1">
                            <a:lumMod val="95000"/>
                            <a:lumOff val="5000"/>
                          </a:schemeClr>
                        </a:solidFill>
                        <a:latin typeface="Verdana"/>
                        <a:ea typeface="Times New Roman"/>
                        <a:cs typeface="Times New Roman"/>
                      </a:endParaRPr>
                    </a:p>
                  </a:txBody>
                  <a:tcPr marL="0" marR="0" marT="0" marB="0" anchor="ctr"/>
                </a:tc>
              </a:tr>
            </a:tbl>
          </a:graphicData>
        </a:graphic>
      </p:graphicFrame>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Functionality</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US" b="1" dirty="0" smtClean="0"/>
              <a:t>System testing begins with function testing</a:t>
            </a:r>
            <a:r>
              <a:rPr lang="en-US" dirty="0" smtClean="0"/>
              <a:t>, whereas previous tests concentrates on components and their interaction, this test ignores system structure and focuses on functionality.</a:t>
            </a:r>
          </a:p>
          <a:p>
            <a:pPr algn="just"/>
            <a:r>
              <a:rPr lang="en-US" dirty="0" smtClean="0"/>
              <a:t>It refers to testing which involves only </a:t>
            </a:r>
            <a:r>
              <a:rPr lang="en-US" b="1" dirty="0" smtClean="0"/>
              <a:t>observation of the output for certain input values</a:t>
            </a:r>
            <a:r>
              <a:rPr lang="en-US" dirty="0" smtClean="0"/>
              <a:t>. There is no attempt to analyze the code which produces the output. </a:t>
            </a:r>
          </a:p>
          <a:p>
            <a:pPr algn="just"/>
            <a:r>
              <a:rPr lang="en-US" dirty="0" smtClean="0"/>
              <a:t>The internal structure of the code is ignored, therefore it is also referred to as </a:t>
            </a:r>
            <a:r>
              <a:rPr lang="en-US" b="1" dirty="0" smtClean="0"/>
              <a:t>Black box testing.</a:t>
            </a:r>
          </a:p>
          <a:p>
            <a:pPr algn="just">
              <a:buNone/>
            </a:pPr>
            <a:endParaRPr lang="en-US" b="1" dirty="0" smtClean="0"/>
          </a:p>
          <a:p>
            <a:pPr algn="just"/>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guidelines for function testing should :</a:t>
            </a:r>
          </a:p>
          <a:p>
            <a:pPr lvl="1"/>
            <a:r>
              <a:rPr lang="en-US" dirty="0" smtClean="0"/>
              <a:t>Have a high probability of detecting a fault.</a:t>
            </a:r>
          </a:p>
          <a:p>
            <a:pPr lvl="1"/>
            <a:r>
              <a:rPr lang="en-US" dirty="0" smtClean="0"/>
              <a:t>Use a test team independent of the designers and programmers.</a:t>
            </a:r>
          </a:p>
          <a:p>
            <a:pPr lvl="1"/>
            <a:r>
              <a:rPr lang="en-US" dirty="0" smtClean="0"/>
              <a:t>Know the expected actions and outputs.</a:t>
            </a:r>
          </a:p>
          <a:p>
            <a:pPr lvl="1"/>
            <a:r>
              <a:rPr lang="en-US" dirty="0" smtClean="0"/>
              <a:t>Test both valid and invalid input.</a:t>
            </a:r>
          </a:p>
          <a:p>
            <a:pPr lvl="1"/>
            <a:r>
              <a:rPr lang="en-US" dirty="0" smtClean="0"/>
              <a:t>Never modify the system just to make testing easier.</a:t>
            </a: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248400"/>
          </a:xfrm>
        </p:spPr>
        <p:txBody>
          <a:bodyPr>
            <a:normAutofit fontScale="85000" lnSpcReduction="10000"/>
          </a:bodyPr>
          <a:lstStyle/>
          <a:p>
            <a:pPr algn="just"/>
            <a:r>
              <a:rPr lang="en-US" dirty="0" smtClean="0"/>
              <a:t>It typically involves five steps:</a:t>
            </a:r>
          </a:p>
          <a:p>
            <a:pPr lvl="1" algn="just"/>
            <a:r>
              <a:rPr lang="en-US" dirty="0" smtClean="0"/>
              <a:t>The </a:t>
            </a:r>
            <a:r>
              <a:rPr lang="en-US" b="1" dirty="0" smtClean="0"/>
              <a:t>identification of functions </a:t>
            </a:r>
            <a:r>
              <a:rPr lang="en-US" dirty="0" smtClean="0"/>
              <a:t>that the software is expected to perform.</a:t>
            </a:r>
          </a:p>
          <a:p>
            <a:pPr lvl="1" algn="just"/>
            <a:r>
              <a:rPr lang="en-US" dirty="0" smtClean="0"/>
              <a:t>The </a:t>
            </a:r>
            <a:r>
              <a:rPr lang="en-US" b="1" dirty="0" smtClean="0"/>
              <a:t>creation of input data </a:t>
            </a:r>
            <a:r>
              <a:rPr lang="en-US" dirty="0" smtClean="0"/>
              <a:t>based on the function’s specifications.</a:t>
            </a:r>
          </a:p>
          <a:p>
            <a:pPr lvl="1" algn="just"/>
            <a:r>
              <a:rPr lang="en-US" dirty="0" smtClean="0"/>
              <a:t>The </a:t>
            </a:r>
            <a:r>
              <a:rPr lang="en-US" b="1" dirty="0" smtClean="0"/>
              <a:t>determination of output </a:t>
            </a:r>
            <a:r>
              <a:rPr lang="en-US" dirty="0" smtClean="0"/>
              <a:t>based on the function’s specifications.</a:t>
            </a:r>
          </a:p>
          <a:p>
            <a:pPr lvl="1" algn="just"/>
            <a:r>
              <a:rPr lang="en-US" dirty="0" smtClean="0"/>
              <a:t>The </a:t>
            </a:r>
            <a:r>
              <a:rPr lang="en-US" b="1" dirty="0" smtClean="0"/>
              <a:t>execution of the test case</a:t>
            </a:r>
            <a:r>
              <a:rPr lang="en-US" dirty="0" smtClean="0"/>
              <a:t>.</a:t>
            </a:r>
          </a:p>
          <a:p>
            <a:pPr lvl="1" algn="just"/>
            <a:r>
              <a:rPr lang="en-US" dirty="0" smtClean="0"/>
              <a:t>The </a:t>
            </a:r>
            <a:r>
              <a:rPr lang="en-US" b="1" dirty="0" smtClean="0"/>
              <a:t>comparison of actual and expected output</a:t>
            </a:r>
            <a:r>
              <a:rPr lang="en-US" dirty="0" smtClean="0"/>
              <a:t>.</a:t>
            </a:r>
          </a:p>
          <a:p>
            <a:pPr lvl="1" algn="just">
              <a:buNone/>
            </a:pPr>
            <a:endParaRPr lang="en-US" dirty="0" smtClean="0"/>
          </a:p>
          <a:p>
            <a:pPr algn="just"/>
            <a:r>
              <a:rPr lang="en-US" dirty="0" smtClean="0"/>
              <a:t>It is performed in a carefully controlled situation. It can be started even before the entire system is constructed because only one function is tested at a time. It compares the system’s actual performance with its requirements so the test cases for function testing are developed from the requirements document.</a:t>
            </a:r>
          </a:p>
          <a:p>
            <a:pPr algn="just"/>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Functional testing addresses the functional requirements, whereas </a:t>
            </a:r>
            <a:r>
              <a:rPr lang="en-US" b="1" dirty="0" smtClean="0"/>
              <a:t>performance testing addresses the non-functional requirements</a:t>
            </a:r>
            <a:r>
              <a:rPr lang="en-US" dirty="0" smtClean="0"/>
              <a:t>.</a:t>
            </a:r>
          </a:p>
          <a:p>
            <a:pPr algn="just"/>
            <a:r>
              <a:rPr lang="en-US" dirty="0" smtClean="0"/>
              <a:t>It is measured against the performance objectives set by the customer as expressed in the non-functional requirements.</a:t>
            </a:r>
          </a:p>
          <a:p>
            <a:pPr algn="just"/>
            <a:r>
              <a:rPr lang="en-US" dirty="0" smtClean="0"/>
              <a:t>It is </a:t>
            </a:r>
            <a:r>
              <a:rPr lang="en-US" b="1" dirty="0" smtClean="0"/>
              <a:t>performed to determine how fast some aspect of a system perform under a particular workload</a:t>
            </a:r>
            <a:r>
              <a:rPr lang="en-US" dirty="0" smtClean="0"/>
              <a:t>.</a:t>
            </a:r>
          </a:p>
          <a:p>
            <a:pPr algn="just">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Terminologies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solidFill>
                  <a:srgbClr val="3B3835"/>
                </a:solidFill>
                <a:latin typeface="HelveticaNeue"/>
              </a:rPr>
              <a:t>Error:</a:t>
            </a:r>
            <a:r>
              <a:rPr lang="en-US" dirty="0" smtClean="0">
                <a:solidFill>
                  <a:srgbClr val="3B3835"/>
                </a:solidFill>
                <a:latin typeface="HelveticaNeue"/>
              </a:rPr>
              <a:t> It is the human action that produces the incorrect result that produces a fault.</a:t>
            </a:r>
          </a:p>
          <a:p>
            <a:pPr>
              <a:buNone/>
            </a:pPr>
            <a:endParaRPr lang="en-US" dirty="0" smtClean="0">
              <a:solidFill>
                <a:srgbClr val="3B3835"/>
              </a:solidFill>
              <a:latin typeface="HelveticaNeue"/>
            </a:endParaRPr>
          </a:p>
          <a:p>
            <a:pPr>
              <a:buNone/>
            </a:pPr>
            <a:r>
              <a:rPr lang="en-US" b="1" dirty="0" smtClean="0">
                <a:solidFill>
                  <a:srgbClr val="3B3835"/>
                </a:solidFill>
                <a:latin typeface="HelveticaNeue"/>
              </a:rPr>
              <a:t>Bug:</a:t>
            </a:r>
            <a:r>
              <a:rPr lang="en-US" dirty="0" smtClean="0">
                <a:solidFill>
                  <a:srgbClr val="3B3835"/>
                </a:solidFill>
                <a:latin typeface="HelveticaNeue"/>
              </a:rPr>
              <a:t> The presence of error at the time of execution of software.</a:t>
            </a:r>
          </a:p>
          <a:p>
            <a:pPr>
              <a:buNone/>
            </a:pPr>
            <a:endParaRPr lang="en-US" dirty="0" smtClean="0">
              <a:solidFill>
                <a:srgbClr val="3B3835"/>
              </a:solidFill>
              <a:latin typeface="HelveticaNeue"/>
            </a:endParaRPr>
          </a:p>
          <a:p>
            <a:pPr>
              <a:buNone/>
            </a:pPr>
            <a:r>
              <a:rPr lang="en-US" b="1" dirty="0" smtClean="0">
                <a:solidFill>
                  <a:srgbClr val="3B3835"/>
                </a:solidFill>
                <a:latin typeface="HelveticaNeue"/>
              </a:rPr>
              <a:t>Fault:</a:t>
            </a:r>
            <a:r>
              <a:rPr lang="en-US" dirty="0" smtClean="0">
                <a:solidFill>
                  <a:srgbClr val="3B3835"/>
                </a:solidFill>
                <a:latin typeface="HelveticaNeue"/>
              </a:rPr>
              <a:t> State of software caused by an error.</a:t>
            </a:r>
          </a:p>
          <a:p>
            <a:pPr>
              <a:buNone/>
            </a:pPr>
            <a:endParaRPr lang="en-US" dirty="0" smtClean="0">
              <a:solidFill>
                <a:srgbClr val="3B3835"/>
              </a:solidFill>
              <a:latin typeface="HelveticaNeue"/>
            </a:endParaRPr>
          </a:p>
          <a:p>
            <a:pPr>
              <a:buNone/>
            </a:pPr>
            <a:r>
              <a:rPr lang="en-US" b="1" dirty="0" smtClean="0">
                <a:solidFill>
                  <a:srgbClr val="3B3835"/>
                </a:solidFill>
                <a:latin typeface="HelveticaNeue"/>
              </a:rPr>
              <a:t>Failure:</a:t>
            </a:r>
            <a:r>
              <a:rPr lang="en-US" dirty="0" smtClean="0">
                <a:solidFill>
                  <a:srgbClr val="3B3835"/>
                </a:solidFill>
                <a:latin typeface="HelveticaNeue"/>
              </a:rPr>
              <a:t> Deviation of the software from its expected result. It is a failure.</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en-US" dirty="0"/>
          </a:p>
        </p:txBody>
      </p:sp>
      <p:sp>
        <p:nvSpPr>
          <p:cNvPr id="3" name="Content Placeholder 2"/>
          <p:cNvSpPr>
            <a:spLocks noGrp="1"/>
          </p:cNvSpPr>
          <p:nvPr>
            <p:ph idx="1"/>
          </p:nvPr>
        </p:nvSpPr>
        <p:spPr/>
        <p:txBody>
          <a:bodyPr/>
          <a:lstStyle/>
          <a:p>
            <a:pPr algn="just"/>
            <a:r>
              <a:rPr lang="en-US" dirty="0" smtClean="0"/>
              <a:t>The focus of Performance testing is checking a software program's -</a:t>
            </a:r>
          </a:p>
          <a:p>
            <a:pPr lvl="0" algn="just"/>
            <a:r>
              <a:rPr lang="en-US" b="1" dirty="0" smtClean="0"/>
              <a:t>Speed</a:t>
            </a:r>
            <a:r>
              <a:rPr lang="en-US" dirty="0" smtClean="0"/>
              <a:t> - Determines whether the application responds quickly</a:t>
            </a:r>
          </a:p>
          <a:p>
            <a:pPr lvl="0" algn="just"/>
            <a:r>
              <a:rPr lang="en-US" b="1" dirty="0" smtClean="0"/>
              <a:t>Scalability</a:t>
            </a:r>
            <a:r>
              <a:rPr lang="en-US" dirty="0" smtClean="0"/>
              <a:t> - Determines maximum user load the software application can handle.</a:t>
            </a:r>
          </a:p>
          <a:p>
            <a:pPr algn="just"/>
            <a:r>
              <a:rPr lang="en-US" b="1" dirty="0" smtClean="0"/>
              <a:t>Stability</a:t>
            </a:r>
            <a:r>
              <a:rPr lang="en-US" dirty="0" smtClean="0"/>
              <a:t> - Determines if the application is stable under varying loads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96000"/>
          </a:xfrm>
        </p:spPr>
        <p:txBody>
          <a:bodyPr>
            <a:normAutofit fontScale="77500" lnSpcReduction="20000"/>
          </a:bodyPr>
          <a:lstStyle/>
          <a:p>
            <a:pPr algn="just"/>
            <a:r>
              <a:rPr lang="en-US" dirty="0" smtClean="0"/>
              <a:t>As it involves hardware as well as software, hardware engineers may be part of the test team.</a:t>
            </a:r>
          </a:p>
          <a:p>
            <a:pPr algn="just"/>
            <a:r>
              <a:rPr lang="en-US" dirty="0" smtClean="0"/>
              <a:t>Different types of performance testing are as follows:</a:t>
            </a:r>
          </a:p>
          <a:p>
            <a:pPr algn="just">
              <a:buNone/>
            </a:pPr>
            <a:endParaRPr lang="en-US" dirty="0" smtClean="0"/>
          </a:p>
          <a:p>
            <a:pPr lvl="1" algn="just"/>
            <a:r>
              <a:rPr lang="en-US" b="1" dirty="0" smtClean="0"/>
              <a:t>Load testing -</a:t>
            </a:r>
            <a:r>
              <a:rPr lang="en-US" dirty="0" smtClean="0"/>
              <a:t> checks the </a:t>
            </a:r>
            <a:r>
              <a:rPr lang="en-US" b="1" dirty="0" smtClean="0"/>
              <a:t>application's ability to perform under anticipated user loads</a:t>
            </a:r>
            <a:r>
              <a:rPr lang="en-US" dirty="0" smtClean="0"/>
              <a:t>. The objective is to identify performance bottlenecks before the software application goes live.</a:t>
            </a:r>
          </a:p>
          <a:p>
            <a:pPr lvl="1" algn="just">
              <a:buNone/>
            </a:pPr>
            <a:endParaRPr lang="en-US" sz="2000" dirty="0" smtClean="0"/>
          </a:p>
          <a:p>
            <a:pPr lvl="1" algn="just"/>
            <a:r>
              <a:rPr lang="en-US" b="1" dirty="0" smtClean="0"/>
              <a:t>Stress testing -</a:t>
            </a:r>
            <a:r>
              <a:rPr lang="en-US" dirty="0" smtClean="0"/>
              <a:t> involves </a:t>
            </a:r>
            <a:r>
              <a:rPr lang="en-US" b="1" dirty="0" smtClean="0"/>
              <a:t>testing an application under extreme workloads to see how it handles high traffic or data processing. </a:t>
            </a:r>
            <a:r>
              <a:rPr lang="en-US" dirty="0" smtClean="0"/>
              <a:t>The objective is to identify breaking point of an application.</a:t>
            </a:r>
          </a:p>
          <a:p>
            <a:pPr lvl="1" algn="just">
              <a:buNone/>
            </a:pPr>
            <a:endParaRPr lang="en-US" sz="2400" dirty="0" smtClean="0"/>
          </a:p>
          <a:p>
            <a:pPr lvl="1" algn="just"/>
            <a:r>
              <a:rPr lang="en-US" b="1" dirty="0" smtClean="0"/>
              <a:t>Endurance testing -</a:t>
            </a:r>
            <a:r>
              <a:rPr lang="en-US" dirty="0" smtClean="0"/>
              <a:t> is done </a:t>
            </a:r>
            <a:r>
              <a:rPr lang="en-US" b="1" dirty="0" smtClean="0"/>
              <a:t>to make sure the software can handle the expected load over a long period of time</a:t>
            </a:r>
            <a:r>
              <a:rPr lang="en-US" dirty="0" smtClean="0"/>
              <a:t>.</a:t>
            </a:r>
          </a:p>
          <a:p>
            <a:pPr lvl="1" algn="just">
              <a:buNone/>
            </a:pPr>
            <a:endParaRPr lang="en-US" sz="2400" dirty="0" smtClean="0"/>
          </a:p>
          <a:p>
            <a:pPr lvl="1" algn="just"/>
            <a:r>
              <a:rPr lang="en-US" b="1" dirty="0" smtClean="0"/>
              <a:t>Volume testing</a:t>
            </a:r>
            <a:r>
              <a:rPr lang="en-US" dirty="0" smtClean="0"/>
              <a:t> - Under Volume Testing </a:t>
            </a:r>
            <a:r>
              <a:rPr lang="en-US" b="1" dirty="0" smtClean="0"/>
              <a:t>large no. of data is populated in database and the overall software system's behavior is monitored</a:t>
            </a:r>
            <a:r>
              <a:rPr lang="en-US" dirty="0" smtClean="0"/>
              <a:t>. The objective is to check software application's performance under varying database volumes.</a:t>
            </a:r>
            <a:endParaRPr lang="en-US" sz="2400" dirty="0"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Data Suit Preparation</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lgn="just"/>
            <a:r>
              <a:rPr lang="en-US" dirty="0" smtClean="0"/>
              <a:t>A </a:t>
            </a:r>
            <a:r>
              <a:rPr lang="en-US" b="1" dirty="0" smtClean="0"/>
              <a:t>test case is a document </a:t>
            </a:r>
            <a:r>
              <a:rPr lang="en-US" dirty="0" smtClean="0"/>
              <a:t>that describes an input, action or event &amp; its expected result, in order to determine whether the software or a part of software is working correctly or not.</a:t>
            </a:r>
          </a:p>
          <a:p>
            <a:pPr algn="just"/>
            <a:r>
              <a:rPr lang="en-US" dirty="0" smtClean="0"/>
              <a:t>IEEE defines test case as </a:t>
            </a:r>
            <a:r>
              <a:rPr lang="en-US" i="1" dirty="0" smtClean="0"/>
              <a:t>“</a:t>
            </a:r>
            <a:r>
              <a:rPr lang="en-US" b="1" i="1" dirty="0" smtClean="0"/>
              <a:t>a set of input values, execution preconditions, expected results and execution post conditions developed for a particular objective or test condition, such as to exercise a particular program path or to verify compliance with a specific requirement</a:t>
            </a:r>
            <a:r>
              <a:rPr lang="en-US" i="1" dirty="0" smtClean="0"/>
              <a:t>.”</a:t>
            </a:r>
          </a:p>
          <a:p>
            <a:pPr algn="just"/>
            <a:r>
              <a:rPr lang="en-US" dirty="0" smtClean="0"/>
              <a:t>Incomplete &amp; incorrect test cases lead to incorrect and erroneous test outputs. To avoid this, exhaustive testing must be performed, which is not possible.</a:t>
            </a:r>
          </a:p>
          <a:p>
            <a:pPr algn="just"/>
            <a:r>
              <a:rPr lang="en-US" dirty="0" smtClean="0"/>
              <a:t>So, a test case that give satisfactory results is selected.</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Following categories of test data are usually designed in a test data suit:</a:t>
            </a:r>
          </a:p>
          <a:p>
            <a:pPr lvl="1"/>
            <a:r>
              <a:rPr lang="en-US" dirty="0" smtClean="0"/>
              <a:t>No data</a:t>
            </a:r>
          </a:p>
          <a:p>
            <a:pPr lvl="1"/>
            <a:r>
              <a:rPr lang="en-US" dirty="0" smtClean="0"/>
              <a:t>Valid data set</a:t>
            </a:r>
          </a:p>
          <a:p>
            <a:pPr lvl="1"/>
            <a:r>
              <a:rPr lang="en-US" dirty="0" smtClean="0"/>
              <a:t>Invalid data set</a:t>
            </a:r>
          </a:p>
          <a:p>
            <a:pPr lvl="1"/>
            <a:r>
              <a:rPr lang="en-US" dirty="0" smtClean="0"/>
              <a:t>Illegal data format</a:t>
            </a:r>
          </a:p>
          <a:p>
            <a:pPr lvl="1"/>
            <a:r>
              <a:rPr lang="en-US" dirty="0" smtClean="0"/>
              <a:t>Boundary condition data set</a:t>
            </a:r>
          </a:p>
          <a:p>
            <a:pPr lvl="1">
              <a:buNone/>
            </a:pPr>
            <a:endParaRPr lang="en-US" dirty="0" smtClean="0"/>
          </a:p>
          <a:p>
            <a:pPr lvl="1">
              <a:buNone/>
            </a:pPr>
            <a:r>
              <a:rPr lang="en-US" dirty="0" smtClean="0"/>
              <a:t>	In this way, creating separate data sets for each test condition will ensure complete test coverage.</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Testing</a:t>
            </a:r>
            <a:endParaRPr lang="en-US" dirty="0"/>
          </a:p>
        </p:txBody>
      </p:sp>
      <p:sp>
        <p:nvSpPr>
          <p:cNvPr id="3" name="Content Placeholder 2"/>
          <p:cNvSpPr>
            <a:spLocks noGrp="1"/>
          </p:cNvSpPr>
          <p:nvPr>
            <p:ph idx="1"/>
          </p:nvPr>
        </p:nvSpPr>
        <p:spPr>
          <a:xfrm>
            <a:off x="0" y="1371600"/>
            <a:ext cx="8839200" cy="5181600"/>
          </a:xfrm>
        </p:spPr>
        <p:txBody>
          <a:bodyPr>
            <a:noAutofit/>
          </a:bodyPr>
          <a:lstStyle/>
          <a:p>
            <a:pPr algn="just"/>
            <a:r>
              <a:rPr lang="en-US" sz="2000" b="1" dirty="0" smtClean="0"/>
              <a:t>Static testing</a:t>
            </a:r>
            <a:r>
              <a:rPr lang="en-US" sz="2000" dirty="0" smtClean="0"/>
              <a:t> is a form of software testing where the software is not executed; this is in contrast to </a:t>
            </a:r>
            <a:r>
              <a:rPr lang="en-US" sz="2000" dirty="0" smtClean="0">
                <a:hlinkClick r:id="rId2" tooltip="Dynamic testing"/>
              </a:rPr>
              <a:t>dynamic testing</a:t>
            </a:r>
            <a:r>
              <a:rPr lang="en-US" sz="2000" dirty="0" smtClean="0"/>
              <a:t>. It is generally not detailed testing, but checks mainly for the sanity of the code, algorithm, or document. It is primarily checking of the code and/or manually reviewing the code or document to find errors. This type of testing can be used by the developer who wrote the code, in isolation. </a:t>
            </a:r>
            <a:r>
              <a:rPr lang="en-US" sz="2000" dirty="0" smtClean="0">
                <a:hlinkClick r:id="rId3" tooltip="Code review"/>
              </a:rPr>
              <a:t>Code reviews</a:t>
            </a:r>
            <a:r>
              <a:rPr lang="en-US" sz="2000" dirty="0" smtClean="0"/>
              <a:t>, </a:t>
            </a:r>
            <a:r>
              <a:rPr lang="en-US" sz="2000" dirty="0" smtClean="0">
                <a:hlinkClick r:id="rId4" tooltip="Software inspection"/>
              </a:rPr>
              <a:t>inspections</a:t>
            </a:r>
            <a:r>
              <a:rPr lang="en-US" sz="2000" dirty="0" smtClean="0"/>
              <a:t> and </a:t>
            </a:r>
            <a:r>
              <a:rPr lang="en-US" sz="2000" dirty="0" smtClean="0">
                <a:hlinkClick r:id="rId5" tooltip="Software walkthrough"/>
              </a:rPr>
              <a:t>Software walkthroughs</a:t>
            </a:r>
            <a:r>
              <a:rPr lang="en-US" sz="2000" dirty="0" smtClean="0"/>
              <a:t> are also used.</a:t>
            </a:r>
          </a:p>
          <a:p>
            <a:pPr algn="just"/>
            <a:r>
              <a:rPr lang="en-US" sz="2000" dirty="0" smtClean="0"/>
              <a:t>From the </a:t>
            </a:r>
            <a:r>
              <a:rPr lang="en-US" sz="2000" dirty="0" smtClean="0">
                <a:hlinkClick r:id="rId6" tooltip="Black box testing"/>
              </a:rPr>
              <a:t>black box testing</a:t>
            </a:r>
            <a:r>
              <a:rPr lang="en-US" sz="2000" dirty="0" smtClean="0"/>
              <a:t> point of view, static testing involves reviewing </a:t>
            </a:r>
            <a:r>
              <a:rPr lang="en-US" sz="2000" dirty="0" smtClean="0">
                <a:hlinkClick r:id="rId7" tooltip="Requirement"/>
              </a:rPr>
              <a:t>requirements</a:t>
            </a:r>
            <a:r>
              <a:rPr lang="en-US" sz="2000" dirty="0" smtClean="0"/>
              <a:t> and </a:t>
            </a:r>
            <a:r>
              <a:rPr lang="en-US" sz="2000" dirty="0" smtClean="0">
                <a:hlinkClick r:id="rId8" tooltip="Specification (standards)"/>
              </a:rPr>
              <a:t>specifications</a:t>
            </a:r>
            <a:r>
              <a:rPr lang="en-US" sz="2000" dirty="0" smtClean="0"/>
              <a:t>. This is the verification portion of </a:t>
            </a:r>
            <a:r>
              <a:rPr lang="en-US" sz="2000" dirty="0" smtClean="0">
                <a:hlinkClick r:id="rId9" tooltip="Verification and Validation"/>
              </a:rPr>
              <a:t>Verification and Validation</a:t>
            </a:r>
            <a:r>
              <a:rPr lang="en-US" sz="2000" dirty="0" smtClean="0"/>
              <a:t>.</a:t>
            </a:r>
          </a:p>
          <a:p>
            <a:pPr algn="just"/>
            <a:r>
              <a:rPr lang="en-US" sz="2000" dirty="0" smtClean="0"/>
              <a:t>Even static testing can be automated. A static testing test suite consists of programs to be analyzed by an interpreter or a compiler that asserts the programs syntactic validity.</a:t>
            </a:r>
          </a:p>
          <a:p>
            <a:pPr algn="just"/>
            <a:r>
              <a:rPr lang="en-US" sz="2000" dirty="0" smtClean="0">
                <a:hlinkClick r:id="rId10" tooltip="Software bug"/>
              </a:rPr>
              <a:t>Bugs</a:t>
            </a:r>
            <a:r>
              <a:rPr lang="en-US" sz="2000" dirty="0" smtClean="0"/>
              <a:t> discovered at this stage of development are less expensive to fix than later in the </a:t>
            </a:r>
            <a:r>
              <a:rPr lang="en-US" sz="2000" dirty="0" smtClean="0">
                <a:hlinkClick r:id="rId11" tooltip="Software development process"/>
              </a:rPr>
              <a:t>development cycle</a:t>
            </a:r>
            <a:r>
              <a:rPr lang="en-US" sz="2000" dirty="0" smtClean="0"/>
              <a:t>.</a:t>
            </a:r>
          </a:p>
          <a:p>
            <a:pPr algn="just"/>
            <a:r>
              <a:rPr lang="en-US" sz="2000" dirty="0" smtClean="0"/>
              <a:t>The people involved in static testing are application developers and testers.</a:t>
            </a:r>
          </a:p>
          <a:p>
            <a:pPr algn="just"/>
            <a:endParaRPr lang="en-US" sz="20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Testing</a:t>
            </a:r>
            <a:endParaRPr lang="en-US" dirty="0"/>
          </a:p>
        </p:txBody>
      </p:sp>
      <p:sp>
        <p:nvSpPr>
          <p:cNvPr id="3" name="Content Placeholder 2"/>
          <p:cNvSpPr>
            <a:spLocks noGrp="1"/>
          </p:cNvSpPr>
          <p:nvPr>
            <p:ph idx="1"/>
          </p:nvPr>
        </p:nvSpPr>
        <p:spPr/>
        <p:txBody>
          <a:bodyPr/>
          <a:lstStyle/>
          <a:p>
            <a:r>
              <a:rPr lang="en-US" dirty="0" smtClean="0"/>
              <a:t>Done by Humans or sometimes with the help of specialized tools</a:t>
            </a:r>
          </a:p>
          <a:p>
            <a:r>
              <a:rPr lang="en-US" dirty="0" smtClean="0"/>
              <a:t>Here People find out whether:</a:t>
            </a:r>
          </a:p>
          <a:p>
            <a:pPr>
              <a:buFontTx/>
              <a:buChar char="-"/>
            </a:pPr>
            <a:r>
              <a:rPr lang="en-US" dirty="0" smtClean="0"/>
              <a:t>Code works acc. to functional req.</a:t>
            </a:r>
          </a:p>
          <a:p>
            <a:pPr>
              <a:buFontTx/>
              <a:buChar char="-"/>
            </a:pPr>
            <a:r>
              <a:rPr lang="en-US" dirty="0" smtClean="0"/>
              <a:t>Code written in accordance with design</a:t>
            </a:r>
          </a:p>
          <a:p>
            <a:pPr>
              <a:buFontTx/>
              <a:buChar char="-"/>
            </a:pPr>
            <a:r>
              <a:rPr lang="en-US" dirty="0" smtClean="0"/>
              <a:t>Code for any functionality has been missed out</a:t>
            </a:r>
          </a:p>
          <a:p>
            <a:pPr>
              <a:buFontTx/>
              <a:buChar char="-"/>
            </a:pPr>
            <a:r>
              <a:rPr lang="en-US" dirty="0" smtClean="0"/>
              <a:t>Code handle errors properly</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Static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Sometimes Humans can find errors that computers cannot.</a:t>
            </a:r>
          </a:p>
          <a:p>
            <a:r>
              <a:rPr lang="en-US" dirty="0" smtClean="0"/>
              <a:t>A human evaluation can compare code against specification &amp; design, also can ensure that it does what is intended to do.</a:t>
            </a:r>
          </a:p>
          <a:p>
            <a:r>
              <a:rPr lang="en-US" dirty="0" smtClean="0"/>
              <a:t>A human evaluation can detect problems along with the root cause.</a:t>
            </a:r>
          </a:p>
          <a:p>
            <a:r>
              <a:rPr lang="en-US" dirty="0" smtClean="0"/>
              <a:t>Computer resources can be saved.</a:t>
            </a:r>
          </a:p>
          <a:p>
            <a:r>
              <a:rPr lang="en-US" dirty="0" smtClean="0"/>
              <a:t>Helps in minimizing delay in identification of the problem and thus lesser is the cost of fixing it.</a:t>
            </a:r>
          </a:p>
          <a:p>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static and dynamic testing</a:t>
            </a:r>
            <a:endParaRPr lang="en-US" dirty="0"/>
          </a:p>
        </p:txBody>
      </p:sp>
      <p:graphicFrame>
        <p:nvGraphicFramePr>
          <p:cNvPr id="4" name="Content Placeholder 3"/>
          <p:cNvGraphicFramePr>
            <a:graphicFrameLocks noGrp="1"/>
          </p:cNvGraphicFramePr>
          <p:nvPr>
            <p:ph idx="1"/>
          </p:nvPr>
        </p:nvGraphicFramePr>
        <p:xfrm>
          <a:off x="533400" y="2133600"/>
          <a:ext cx="8229600" cy="39928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000" dirty="0" smtClean="0"/>
                        <a:t>STATIC TESTING</a:t>
                      </a:r>
                      <a:endParaRPr lang="en-US" sz="2000" dirty="0"/>
                    </a:p>
                  </a:txBody>
                  <a:tcPr/>
                </a:tc>
                <a:tc>
                  <a:txBody>
                    <a:bodyPr/>
                    <a:lstStyle/>
                    <a:p>
                      <a:r>
                        <a:rPr lang="en-US" sz="2000" dirty="0" smtClean="0"/>
                        <a:t>DYNAMIC TESTING</a:t>
                      </a:r>
                      <a:endParaRPr lang="en-US" sz="2000" dirty="0"/>
                    </a:p>
                  </a:txBody>
                  <a:tcPr/>
                </a:tc>
              </a:tr>
              <a:tr h="370840">
                <a:tc>
                  <a:txBody>
                    <a:bodyPr/>
                    <a:lstStyle/>
                    <a:p>
                      <a:r>
                        <a:rPr lang="en-US" sz="2000" dirty="0" smtClean="0"/>
                        <a:t>Testing done without executing</a:t>
                      </a:r>
                      <a:r>
                        <a:rPr lang="en-US" sz="2000" baseline="0" dirty="0" smtClean="0"/>
                        <a:t> the program</a:t>
                      </a:r>
                      <a:r>
                        <a:rPr lang="en-US" sz="2000" dirty="0" smtClean="0"/>
                        <a:t> </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Testing done by executing</a:t>
                      </a:r>
                      <a:r>
                        <a:rPr lang="en-US" sz="2000" baseline="0" dirty="0" smtClean="0"/>
                        <a:t> the program</a:t>
                      </a:r>
                      <a:r>
                        <a:rPr lang="en-US" sz="2000" dirty="0" smtClean="0"/>
                        <a:t> </a:t>
                      </a:r>
                      <a:endParaRPr lang="en-US" sz="2000" dirty="0"/>
                    </a:p>
                  </a:txBody>
                  <a:tcPr/>
                </a:tc>
              </a:tr>
              <a:tr h="370840">
                <a:tc>
                  <a:txBody>
                    <a:bodyPr/>
                    <a:lstStyle/>
                    <a:p>
                      <a:r>
                        <a:rPr lang="en-US" sz="2000" dirty="0" smtClean="0"/>
                        <a:t>This testing does verification process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This testing does validation process</a:t>
                      </a:r>
                      <a:endParaRPr lang="en-US" sz="2000" dirty="0"/>
                    </a:p>
                  </a:txBody>
                  <a:tcPr/>
                </a:tc>
              </a:tr>
              <a:tr h="370840">
                <a:tc>
                  <a:txBody>
                    <a:bodyPr/>
                    <a:lstStyle/>
                    <a:p>
                      <a:r>
                        <a:rPr lang="en-US" sz="2000" dirty="0" smtClean="0"/>
                        <a:t>It is about prevention of defects.</a:t>
                      </a:r>
                      <a:endParaRPr lang="en-US" sz="2000" dirty="0"/>
                    </a:p>
                  </a:txBody>
                  <a:tcPr/>
                </a:tc>
                <a:tc>
                  <a:txBody>
                    <a:bodyPr/>
                    <a:lstStyle/>
                    <a:p>
                      <a:r>
                        <a:rPr lang="en-US" sz="2000" dirty="0" smtClean="0"/>
                        <a:t>It is about finding &amp; fixing the defects</a:t>
                      </a:r>
                      <a:endParaRPr lang="en-US" sz="2000" dirty="0"/>
                    </a:p>
                  </a:txBody>
                  <a:tcPr/>
                </a:tc>
              </a:tr>
              <a:tr h="370840">
                <a:tc>
                  <a:txBody>
                    <a:bodyPr/>
                    <a:lstStyle/>
                    <a:p>
                      <a:r>
                        <a:rPr lang="en-US" sz="2000" dirty="0" smtClean="0"/>
                        <a:t>It can</a:t>
                      </a:r>
                      <a:r>
                        <a:rPr lang="en-US" sz="2000" baseline="0" dirty="0" smtClean="0"/>
                        <a:t> be performed before compilation.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It can</a:t>
                      </a:r>
                      <a:r>
                        <a:rPr lang="en-US" sz="2000" baseline="0" dirty="0" smtClean="0"/>
                        <a:t> be performed after compilation.</a:t>
                      </a:r>
                      <a:endParaRPr lang="en-US" sz="2000" dirty="0" smtClean="0"/>
                    </a:p>
                  </a:txBody>
                  <a:tcPr/>
                </a:tc>
              </a:tr>
              <a:tr h="370840">
                <a:tc>
                  <a:txBody>
                    <a:bodyPr/>
                    <a:lstStyle/>
                    <a:p>
                      <a:r>
                        <a:rPr lang="en-US" sz="2000" dirty="0" smtClean="0"/>
                        <a:t>Cost of finding defects</a:t>
                      </a:r>
                      <a:r>
                        <a:rPr lang="en-US" sz="2000" baseline="0" dirty="0" smtClean="0"/>
                        <a:t> and fixing is less.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Cost of finding defects</a:t>
                      </a:r>
                      <a:r>
                        <a:rPr lang="en-US" sz="2000" baseline="0" dirty="0" smtClean="0"/>
                        <a:t> and fixing is high.</a:t>
                      </a:r>
                      <a:endParaRPr lang="en-US" sz="2000" dirty="0" smtClean="0"/>
                    </a:p>
                  </a:txBody>
                  <a:tcPr/>
                </a:tc>
              </a:tr>
              <a:tr h="370840">
                <a:tc>
                  <a:txBody>
                    <a:bodyPr/>
                    <a:lstStyle/>
                    <a:p>
                      <a:r>
                        <a:rPr lang="en-US" sz="2000" dirty="0" smtClean="0"/>
                        <a:t>Requires loads of meetings.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Comparatively requires lesser meetings.</a:t>
                      </a:r>
                    </a:p>
                  </a:txBody>
                  <a:tcPr/>
                </a:tc>
              </a:tr>
            </a:tbl>
          </a:graphicData>
        </a:graphic>
      </p:graphicFrame>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Testing Strategies</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dirty="0" smtClean="0"/>
              <a:t>Static testing means that the analysis of the program is performed without executing them. </a:t>
            </a:r>
          </a:p>
          <a:p>
            <a:pPr algn="just">
              <a:buFont typeface="Wingdings" pitchFamily="2" charset="2"/>
              <a:buChar char="§"/>
            </a:pPr>
            <a:r>
              <a:rPr lang="en-US" dirty="0" smtClean="0"/>
              <a:t>The various static testing strategies are:-</a:t>
            </a:r>
          </a:p>
          <a:p>
            <a:pPr marL="971550" lvl="1" indent="-514350" algn="just">
              <a:buAutoNum type="arabicPeriod"/>
            </a:pPr>
            <a:r>
              <a:rPr lang="en-US" dirty="0" smtClean="0"/>
              <a:t>Formal Technical Reviews (Peer reviews)</a:t>
            </a:r>
          </a:p>
          <a:p>
            <a:pPr marL="971550" lvl="1" indent="-514350" algn="just">
              <a:buAutoNum type="arabicPeriod"/>
            </a:pPr>
            <a:r>
              <a:rPr lang="en-US" dirty="0" smtClean="0"/>
              <a:t>Walkthrough</a:t>
            </a:r>
          </a:p>
          <a:p>
            <a:pPr marL="971550" lvl="1" indent="-514350" algn="just">
              <a:buAutoNum type="arabicPeriod"/>
            </a:pPr>
            <a:r>
              <a:rPr lang="en-US" dirty="0" smtClean="0"/>
              <a:t>Code inspection</a:t>
            </a:r>
          </a:p>
          <a:p>
            <a:pPr marL="971550" lvl="1" indent="-514350" algn="just">
              <a:buAutoNum type="arabicPeriod"/>
            </a:pPr>
            <a:r>
              <a:rPr lang="en-US" dirty="0" smtClean="0"/>
              <a:t>Compliance with design standards.</a:t>
            </a:r>
          </a:p>
          <a:p>
            <a:pPr algn="just"/>
            <a:endParaRPr lang="en-US" dirty="0"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Formal Technical Reviews (Peer Reviews)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r>
              <a:rPr lang="en-US" dirty="0" smtClean="0"/>
              <a:t>Review is “</a:t>
            </a:r>
            <a:r>
              <a:rPr lang="en-US" i="1" dirty="0" smtClean="0"/>
              <a:t>a process of meeting during which artifacts of software products are examined by project stakeholders, user representatives, or other interested parties for feedback or approval”. </a:t>
            </a:r>
          </a:p>
          <a:p>
            <a:pPr algn="just"/>
            <a:r>
              <a:rPr lang="en-US" dirty="0" smtClean="0"/>
              <a:t>It can be on technical specifications, design, source code, user documentation, support and maintenance documentation , test plans, test specifications, standards, or any other type specific to the product.</a:t>
            </a:r>
          </a:p>
          <a:p>
            <a:pPr algn="just"/>
            <a:r>
              <a:rPr lang="en-US" dirty="0" smtClean="0"/>
              <a:t>It can be conducted at any stage of SDLC.</a:t>
            </a:r>
          </a:p>
          <a:p>
            <a:pPr algn="just"/>
            <a:r>
              <a:rPr lang="en-US" b="1" dirty="0" smtClean="0"/>
              <a:t>Purpose </a:t>
            </a:r>
            <a:r>
              <a:rPr lang="en-US" dirty="0" smtClean="0"/>
              <a:t>of conducting review is to minimize the defect ratio as early as possible in SDLC.</a:t>
            </a:r>
          </a:p>
          <a:p>
            <a:pPr algn="just"/>
            <a:r>
              <a:rPr lang="en-US" b="1" dirty="0" smtClean="0"/>
              <a:t>Informal </a:t>
            </a:r>
            <a:r>
              <a:rPr lang="en-US" dirty="0" smtClean="0"/>
              <a:t>reviews are </a:t>
            </a:r>
            <a:r>
              <a:rPr lang="en-US" b="1" dirty="0" smtClean="0"/>
              <a:t>walkthroughs </a:t>
            </a:r>
            <a:r>
              <a:rPr lang="en-US" dirty="0" smtClean="0"/>
              <a:t>&amp;</a:t>
            </a:r>
            <a:r>
              <a:rPr lang="en-US" b="1" dirty="0" smtClean="0"/>
              <a:t> formal </a:t>
            </a:r>
            <a:r>
              <a:rPr lang="en-US" dirty="0" smtClean="0"/>
              <a:t>are</a:t>
            </a:r>
            <a:r>
              <a:rPr lang="en-US" b="1" dirty="0" smtClean="0"/>
              <a:t> inspection.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Process</a:t>
            </a:r>
            <a:endParaRPr lang="en-US" dirty="0"/>
          </a:p>
        </p:txBody>
      </p:sp>
      <p:sp>
        <p:nvSpPr>
          <p:cNvPr id="3" name="Content Placeholder 2"/>
          <p:cNvSpPr>
            <a:spLocks noGrp="1"/>
          </p:cNvSpPr>
          <p:nvPr>
            <p:ph idx="1"/>
          </p:nvPr>
        </p:nvSpPr>
        <p:spPr/>
        <p:txBody>
          <a:bodyPr>
            <a:normAutofit/>
          </a:bodyPr>
          <a:lstStyle/>
          <a:p>
            <a:pPr>
              <a:buNone/>
            </a:pPr>
            <a:r>
              <a:rPr lang="en-US" dirty="0" smtClean="0"/>
              <a:t>	The most widely used testing process(levels) consists of three stages that are as follows:</a:t>
            </a:r>
          </a:p>
          <a:p>
            <a:pPr>
              <a:buNone/>
            </a:pPr>
            <a:endParaRPr lang="en-US" dirty="0" smtClean="0"/>
          </a:p>
          <a:p>
            <a:pPr marL="514350" indent="-514350">
              <a:buAutoNum type="arabicPeriod"/>
            </a:pPr>
            <a:r>
              <a:rPr lang="en-US" dirty="0" smtClean="0"/>
              <a:t>Unit Testing</a:t>
            </a:r>
          </a:p>
          <a:p>
            <a:pPr marL="514350" indent="-514350">
              <a:buAutoNum type="arabicPeriod"/>
            </a:pPr>
            <a:r>
              <a:rPr lang="en-US" dirty="0" smtClean="0"/>
              <a:t>Integration Testing</a:t>
            </a:r>
          </a:p>
          <a:p>
            <a:pPr marL="514350" indent="-514350">
              <a:buAutoNum type="arabicPeriod"/>
            </a:pPr>
            <a:r>
              <a:rPr lang="en-US" dirty="0" smtClean="0"/>
              <a:t>System Testing</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fontScale="85000" lnSpcReduction="20000"/>
          </a:bodyPr>
          <a:lstStyle/>
          <a:p>
            <a:pPr algn="just"/>
            <a:r>
              <a:rPr lang="en-US" dirty="0" smtClean="0"/>
              <a:t>A software technical review is a form of peer review in which </a:t>
            </a:r>
            <a:r>
              <a:rPr lang="en-US" b="1" dirty="0" smtClean="0"/>
              <a:t>a team of qualified personnel examines the suitability of the s/w product for its intended use &amp; identifies discrepancies from  specifications &amp; standards.</a:t>
            </a:r>
          </a:p>
          <a:p>
            <a:pPr algn="just">
              <a:buNone/>
            </a:pPr>
            <a:endParaRPr lang="en-US" dirty="0" smtClean="0"/>
          </a:p>
          <a:p>
            <a:pPr algn="just"/>
            <a:r>
              <a:rPr lang="en-US" dirty="0" smtClean="0"/>
              <a:t>The </a:t>
            </a:r>
            <a:r>
              <a:rPr lang="en-US" b="1" dirty="0" smtClean="0"/>
              <a:t>objectives</a:t>
            </a:r>
            <a:r>
              <a:rPr lang="en-US" dirty="0" smtClean="0"/>
              <a:t> of FTR are:</a:t>
            </a:r>
          </a:p>
          <a:p>
            <a:pPr marL="1028700" lvl="1" indent="-571500" algn="just">
              <a:buAutoNum type="romanLcPeriod"/>
            </a:pPr>
            <a:r>
              <a:rPr lang="en-US" dirty="0" smtClean="0"/>
              <a:t>To </a:t>
            </a:r>
            <a:r>
              <a:rPr lang="en-US" b="1" dirty="0" smtClean="0"/>
              <a:t>uncover</a:t>
            </a:r>
            <a:r>
              <a:rPr lang="en-US" dirty="0" smtClean="0"/>
              <a:t> errors in function, logic or implementation for any representation of the software.</a:t>
            </a:r>
          </a:p>
          <a:p>
            <a:pPr marL="1028700" lvl="1" indent="-571500" algn="just">
              <a:buAutoNum type="romanLcPeriod"/>
            </a:pPr>
            <a:r>
              <a:rPr lang="en-US" dirty="0" smtClean="0"/>
              <a:t>To </a:t>
            </a:r>
            <a:r>
              <a:rPr lang="en-US" b="1" dirty="0" smtClean="0"/>
              <a:t>verify</a:t>
            </a:r>
            <a:r>
              <a:rPr lang="en-US" dirty="0" smtClean="0"/>
              <a:t> that the software under review meets its requirements.</a:t>
            </a:r>
          </a:p>
          <a:p>
            <a:pPr marL="1028700" lvl="1" indent="-571500" algn="just">
              <a:buAutoNum type="romanLcPeriod"/>
            </a:pPr>
            <a:r>
              <a:rPr lang="en-US" dirty="0" smtClean="0"/>
              <a:t>To </a:t>
            </a:r>
            <a:r>
              <a:rPr lang="en-US" b="1" dirty="0" smtClean="0"/>
              <a:t>achieve </a:t>
            </a:r>
            <a:r>
              <a:rPr lang="en-US" dirty="0" smtClean="0"/>
              <a:t>software that is developed in a uniform manner.</a:t>
            </a:r>
          </a:p>
          <a:p>
            <a:pPr marL="1028700" lvl="1" indent="-571500" algn="just">
              <a:buAutoNum type="romanLcPeriod"/>
            </a:pPr>
            <a:r>
              <a:rPr lang="en-US" dirty="0" smtClean="0"/>
              <a:t>To </a:t>
            </a:r>
            <a:r>
              <a:rPr lang="en-US" b="1" dirty="0" smtClean="0"/>
              <a:t>make</a:t>
            </a:r>
            <a:r>
              <a:rPr lang="en-US" dirty="0" smtClean="0"/>
              <a:t> projects more manageable.</a:t>
            </a:r>
          </a:p>
          <a:p>
            <a:pPr marL="1028700" lvl="1" indent="-571500" algn="just">
              <a:buAutoNum type="romanLcPeriod"/>
            </a:pPr>
            <a:r>
              <a:rPr lang="en-US" dirty="0" smtClean="0"/>
              <a:t>To </a:t>
            </a:r>
            <a:r>
              <a:rPr lang="en-US" b="1" dirty="0" smtClean="0"/>
              <a:t>ensure</a:t>
            </a:r>
            <a:r>
              <a:rPr lang="en-US" dirty="0" smtClean="0"/>
              <a:t> that the software has been represented according to predefines standards.</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lgn="just"/>
            <a:r>
              <a:rPr lang="en-US" dirty="0" smtClean="0"/>
              <a:t>FTR is conducted as a meeting and will be successful only if it is properly planned, controlled and attended.</a:t>
            </a:r>
          </a:p>
          <a:p>
            <a:pPr algn="just"/>
            <a:r>
              <a:rPr lang="en-US" b="1" dirty="0" smtClean="0"/>
              <a:t>The Review meeting</a:t>
            </a:r>
            <a:endParaRPr lang="en-US" dirty="0" smtClean="0"/>
          </a:p>
          <a:p>
            <a:pPr lvl="1" algn="just">
              <a:buNone/>
            </a:pPr>
            <a:r>
              <a:rPr lang="en-US" dirty="0" smtClean="0"/>
              <a:t>	Each review meeting should abide by the following constraints:</a:t>
            </a:r>
          </a:p>
          <a:p>
            <a:pPr marL="1028700" lvl="1" indent="-571500" algn="just">
              <a:buAutoNum type="romanLcPeriod"/>
            </a:pPr>
            <a:r>
              <a:rPr lang="en-US" dirty="0" smtClean="0"/>
              <a:t>Between 3 &amp; 5 people should be involved in the review.</a:t>
            </a:r>
          </a:p>
          <a:p>
            <a:pPr marL="1028700" lvl="1" indent="-571500" algn="just">
              <a:buAutoNum type="romanLcPeriod"/>
            </a:pPr>
            <a:r>
              <a:rPr lang="en-US" dirty="0" smtClean="0"/>
              <a:t>Advance preparation should occur but should require no more than 2hrs of work for each person.</a:t>
            </a:r>
          </a:p>
          <a:p>
            <a:pPr marL="1028700" lvl="1" indent="-571500" algn="just">
              <a:buAutoNum type="romanLcPeriod"/>
            </a:pPr>
            <a:r>
              <a:rPr lang="en-US" dirty="0" smtClean="0"/>
              <a:t>The duration of the review meeting should be less than two hours. </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US" b="1" u="sng" dirty="0" smtClean="0"/>
              <a:t>Before the review:</a:t>
            </a:r>
            <a:endParaRPr lang="en-US" dirty="0" smtClean="0"/>
          </a:p>
          <a:p>
            <a:pPr lvl="1"/>
            <a:r>
              <a:rPr lang="en-US" dirty="0" smtClean="0"/>
              <a:t>The </a:t>
            </a:r>
            <a:r>
              <a:rPr lang="en-US" b="1" dirty="0" smtClean="0"/>
              <a:t>producer </a:t>
            </a:r>
            <a:r>
              <a:rPr lang="en-US" dirty="0" smtClean="0"/>
              <a:t>who developed the work product, informs project leader that work product is complete &amp; review is required.</a:t>
            </a:r>
          </a:p>
          <a:p>
            <a:pPr lvl="1"/>
            <a:r>
              <a:rPr lang="en-US" b="1" dirty="0" smtClean="0"/>
              <a:t>Project leader </a:t>
            </a:r>
            <a:r>
              <a:rPr lang="en-US" dirty="0" smtClean="0"/>
              <a:t>contacts a </a:t>
            </a:r>
            <a:r>
              <a:rPr lang="en-US" b="1" dirty="0" smtClean="0"/>
              <a:t>review leader </a:t>
            </a:r>
            <a:r>
              <a:rPr lang="en-US" dirty="0" smtClean="0"/>
              <a:t>who generates copies of work product, &amp; distribute it to other reviewers.</a:t>
            </a:r>
          </a:p>
          <a:p>
            <a:pPr lvl="1"/>
            <a:r>
              <a:rPr lang="en-US" dirty="0" smtClean="0"/>
              <a:t>Evaluates product for readiness</a:t>
            </a:r>
          </a:p>
          <a:p>
            <a:pPr lvl="1"/>
            <a:r>
              <a:rPr lang="en-US" dirty="0" smtClean="0"/>
              <a:t>Establishes agenda for review meeting.</a:t>
            </a:r>
          </a:p>
          <a:p>
            <a:pPr lvl="1">
              <a:buNone/>
            </a:pPr>
            <a:r>
              <a:rPr lang="en-US" b="1" u="sng" dirty="0" smtClean="0"/>
              <a:t>During the review:</a:t>
            </a:r>
          </a:p>
          <a:p>
            <a:pPr lvl="1">
              <a:buFontTx/>
              <a:buChar char="-"/>
            </a:pPr>
            <a:r>
              <a:rPr lang="en-US" b="1" dirty="0" smtClean="0"/>
              <a:t>producer </a:t>
            </a:r>
            <a:r>
              <a:rPr lang="en-US" dirty="0" smtClean="0"/>
              <a:t>introduces agenda &amp; work product.</a:t>
            </a:r>
          </a:p>
          <a:p>
            <a:pPr lvl="1">
              <a:buFontTx/>
              <a:buChar char="-"/>
            </a:pPr>
            <a:r>
              <a:rPr lang="en-US" b="1" dirty="0" smtClean="0"/>
              <a:t>Producer </a:t>
            </a:r>
            <a:r>
              <a:rPr lang="en-US" dirty="0" smtClean="0"/>
              <a:t>gives a walkthrough of the work product, reading the material while reviewers raise issues.</a:t>
            </a:r>
          </a:p>
          <a:p>
            <a:pPr lvl="1">
              <a:buFontTx/>
              <a:buChar char="-"/>
            </a:pPr>
            <a:r>
              <a:rPr lang="en-US" b="1" dirty="0" smtClean="0"/>
              <a:t>Recorder </a:t>
            </a:r>
            <a:r>
              <a:rPr lang="en-US" dirty="0" smtClean="0"/>
              <a:t>notes valid problems or errors discovered.</a:t>
            </a:r>
          </a:p>
          <a:p>
            <a:pPr lvl="1">
              <a:buFontTx/>
              <a:buChar char="-"/>
            </a:pPr>
            <a:r>
              <a:rPr lang="en-US" dirty="0" smtClean="0"/>
              <a:t>At the </a:t>
            </a:r>
            <a:r>
              <a:rPr lang="en-US" b="1" dirty="0" smtClean="0"/>
              <a:t>end of review</a:t>
            </a:r>
            <a:r>
              <a:rPr lang="en-US" dirty="0" smtClean="0"/>
              <a:t>, all attendees of the FTR must decide whether to:</a:t>
            </a:r>
          </a:p>
          <a:p>
            <a:pPr lvl="2">
              <a:buFontTx/>
              <a:buChar char="-"/>
            </a:pPr>
            <a:r>
              <a:rPr lang="en-US" dirty="0" smtClean="0"/>
              <a:t>Accept the product without further modification</a:t>
            </a:r>
          </a:p>
          <a:p>
            <a:pPr lvl="2">
              <a:buFontTx/>
              <a:buChar char="-"/>
            </a:pPr>
            <a:r>
              <a:rPr lang="en-US" dirty="0" smtClean="0"/>
              <a:t>Reject the product due to severe error. (once corrected, another review will be performed)</a:t>
            </a:r>
          </a:p>
          <a:p>
            <a:pPr lvl="2">
              <a:buFontTx/>
              <a:buChar char="-"/>
            </a:pPr>
            <a:r>
              <a:rPr lang="en-US" dirty="0" smtClean="0"/>
              <a:t>Accept the product provisionally(minor errors have been encountered &amp; must be corrected, but no additional review will be required)</a:t>
            </a:r>
          </a:p>
          <a:p>
            <a:pPr lvl="1">
              <a:buNone/>
            </a:pPr>
            <a:r>
              <a:rPr lang="en-US" dirty="0" smtClean="0"/>
              <a:t>     All FTR attendees complete a sign-off, indicating their participation in the review, and their concurrence with the review team findings.</a:t>
            </a:r>
          </a:p>
          <a:p>
            <a:pPr lvl="1">
              <a:buFontTx/>
              <a:buChar char="-"/>
            </a:pPr>
            <a:endParaRPr lang="en-US" b="1" dirty="0"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92500" lnSpcReduction="10000"/>
          </a:bodyPr>
          <a:lstStyle/>
          <a:p>
            <a:r>
              <a:rPr lang="en-US" dirty="0" smtClean="0"/>
              <a:t>During the FTR, a reviewer (the recorder) actively records all issues that have been raised. These are summarized at the end of the review meeting and a reviewed issues list is prepared.</a:t>
            </a:r>
          </a:p>
          <a:p>
            <a:r>
              <a:rPr lang="en-US" dirty="0" smtClean="0"/>
              <a:t>A review summary report answers three questions:</a:t>
            </a:r>
          </a:p>
          <a:p>
            <a:pPr lvl="1"/>
            <a:r>
              <a:rPr lang="en-US" dirty="0" smtClean="0"/>
              <a:t>What was reviewed?</a:t>
            </a:r>
          </a:p>
          <a:p>
            <a:pPr lvl="1"/>
            <a:r>
              <a:rPr lang="en-US" dirty="0" smtClean="0"/>
              <a:t>Who reviewed it?</a:t>
            </a:r>
          </a:p>
          <a:p>
            <a:pPr lvl="1"/>
            <a:r>
              <a:rPr lang="en-US" dirty="0" smtClean="0"/>
              <a:t>What were the findings &amp; conclusions.</a:t>
            </a:r>
          </a:p>
          <a:p>
            <a:r>
              <a:rPr lang="en-US" dirty="0" smtClean="0"/>
              <a:t>The review issue list serves two purpose:	</a:t>
            </a:r>
          </a:p>
          <a:p>
            <a:pPr lvl="1"/>
            <a:r>
              <a:rPr lang="en-US" dirty="0" smtClean="0"/>
              <a:t>To identify problem areas within the product, and</a:t>
            </a:r>
          </a:p>
          <a:p>
            <a:pPr lvl="1"/>
            <a:r>
              <a:rPr lang="en-US" dirty="0" smtClean="0"/>
              <a:t>To serve as an action item checklist that guides the producer as corrections are made.</a:t>
            </a:r>
          </a:p>
          <a:p>
            <a:pPr lvl="1">
              <a:buNone/>
            </a:pPr>
            <a:r>
              <a:rPr lang="en-US" dirty="0" smtClean="0"/>
              <a:t>An issue list is attached to the summary report.  </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b="1" dirty="0" smtClean="0"/>
              <a:t>Review guidelines</a:t>
            </a:r>
            <a:r>
              <a:rPr lang="en-US" dirty="0" smtClean="0"/>
              <a:t> must be established in advance, distributed to all reviewers, agreed upon &amp; then followed. The following represents a minimum set of guidelines:</a:t>
            </a:r>
          </a:p>
          <a:p>
            <a:pPr lvl="1"/>
            <a:r>
              <a:rPr lang="en-US" dirty="0" smtClean="0"/>
              <a:t>Review the product, not the producer.</a:t>
            </a:r>
          </a:p>
          <a:p>
            <a:pPr lvl="1"/>
            <a:r>
              <a:rPr lang="en-US" dirty="0" smtClean="0"/>
              <a:t>Set an agenda &amp; maintain it.</a:t>
            </a:r>
          </a:p>
          <a:p>
            <a:pPr lvl="1"/>
            <a:r>
              <a:rPr lang="en-US" dirty="0" smtClean="0"/>
              <a:t>Enunciate problem areas, but don’t attempt to solve every problem noted.</a:t>
            </a:r>
          </a:p>
          <a:p>
            <a:pPr lvl="1"/>
            <a:r>
              <a:rPr lang="en-US" dirty="0" smtClean="0"/>
              <a:t>Take written notes.</a:t>
            </a:r>
          </a:p>
          <a:p>
            <a:pPr lvl="1"/>
            <a:r>
              <a:rPr lang="en-US" dirty="0" smtClean="0"/>
              <a:t>Limit the no. of participants &amp; insist upon advance preparation.</a:t>
            </a:r>
          </a:p>
          <a:p>
            <a:pPr lvl="1"/>
            <a:r>
              <a:rPr lang="en-US" dirty="0" smtClean="0"/>
              <a:t>Develop a checklist for each product that is likely to be reviewed.</a:t>
            </a:r>
          </a:p>
          <a:p>
            <a:pPr lvl="1"/>
            <a:r>
              <a:rPr lang="en-US" dirty="0" smtClean="0"/>
              <a:t>Allocate resources &amp; schedule time for FTR’s.</a:t>
            </a:r>
          </a:p>
          <a:p>
            <a:pPr lvl="1"/>
            <a:r>
              <a:rPr lang="en-US" dirty="0" smtClean="0"/>
              <a:t>Conduct meaningful training for all reviewers.</a:t>
            </a:r>
          </a:p>
          <a:p>
            <a:pPr lvl="1"/>
            <a:r>
              <a:rPr lang="en-US" dirty="0" smtClean="0"/>
              <a:t>Review your early reviews.</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 Through</a:t>
            </a:r>
            <a:endParaRPr lang="en-US" dirty="0"/>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algn="just"/>
            <a:r>
              <a:rPr lang="en-US" dirty="0" smtClean="0"/>
              <a:t>Method of conducting informal group/individual review is called walkthrough.</a:t>
            </a:r>
          </a:p>
          <a:p>
            <a:pPr algn="just"/>
            <a:r>
              <a:rPr lang="en-US" dirty="0" smtClean="0"/>
              <a:t>In this, the participants ask questions &amp; make comments about possible errors, violation of development standards &amp; other problems or may suggest improvement on the article.</a:t>
            </a:r>
          </a:p>
          <a:p>
            <a:pPr algn="just"/>
            <a:r>
              <a:rPr lang="en-US" dirty="0" smtClean="0"/>
              <a:t>It can be preplanned or can be conducted at need basis . Generally people working on the work product are involve din the walkthrough process.</a:t>
            </a:r>
          </a:p>
          <a:p>
            <a:pPr algn="just">
              <a:buNone/>
            </a:pPr>
            <a:endParaRPr lang="en-US" dirty="0" smtClean="0"/>
          </a:p>
          <a:p>
            <a:pPr algn="just"/>
            <a:r>
              <a:rPr lang="en-US" dirty="0" smtClean="0"/>
              <a:t>The purpose of walkthrough is to:</a:t>
            </a:r>
          </a:p>
          <a:p>
            <a:pPr lvl="1" algn="just"/>
            <a:r>
              <a:rPr lang="en-US" dirty="0" smtClean="0"/>
              <a:t>Find problems</a:t>
            </a:r>
          </a:p>
          <a:p>
            <a:pPr lvl="1" algn="just"/>
            <a:r>
              <a:rPr lang="en-US" dirty="0" smtClean="0"/>
              <a:t>Discuss alternative solution</a:t>
            </a:r>
          </a:p>
          <a:p>
            <a:pPr lvl="1" algn="just">
              <a:buNone/>
            </a:pPr>
            <a:endParaRPr lang="en-US" dirty="0" smtClean="0"/>
          </a:p>
          <a:p>
            <a:pPr lvl="1" algn="just">
              <a:buNone/>
            </a:pPr>
            <a:r>
              <a:rPr lang="en-US" dirty="0" smtClean="0"/>
              <a:t>	Focusing on demonstrating how work  product meets all requirements, IEEE recommends three specialist roles in a walkthrough:</a:t>
            </a:r>
          </a:p>
          <a:p>
            <a:pPr marL="971550" lvl="1" indent="-514350" algn="just">
              <a:buAutoNum type="arabicPeriod"/>
            </a:pPr>
            <a:r>
              <a:rPr lang="en-US" dirty="0" smtClean="0"/>
              <a:t>Leader</a:t>
            </a:r>
          </a:p>
          <a:p>
            <a:pPr marL="971550" lvl="1" indent="-514350" algn="just">
              <a:buAutoNum type="arabicPeriod"/>
            </a:pPr>
            <a:r>
              <a:rPr lang="en-US" dirty="0" smtClean="0"/>
              <a:t>Recorder</a:t>
            </a:r>
          </a:p>
          <a:p>
            <a:pPr marL="971550" lvl="1" indent="-514350" algn="just">
              <a:buAutoNum type="arabicPeriod"/>
            </a:pPr>
            <a:r>
              <a:rPr lang="en-US" dirty="0" smtClean="0"/>
              <a:t>Author</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Process</a:t>
            </a:r>
            <a:endParaRPr lang="en-US" dirty="0"/>
          </a:p>
        </p:txBody>
      </p:sp>
      <p:sp>
        <p:nvSpPr>
          <p:cNvPr id="3" name="Content Placeholder 2"/>
          <p:cNvSpPr>
            <a:spLocks noGrp="1"/>
          </p:cNvSpPr>
          <p:nvPr>
            <p:ph idx="1"/>
          </p:nvPr>
        </p:nvSpPr>
        <p:spPr/>
        <p:txBody>
          <a:bodyPr>
            <a:normAutofit fontScale="62500" lnSpcReduction="20000"/>
          </a:bodyPr>
          <a:lstStyle/>
          <a:p>
            <a:pPr algn="just">
              <a:buNone/>
            </a:pPr>
            <a:r>
              <a:rPr lang="en-US" dirty="0" smtClean="0"/>
              <a:t>      Author describes the artifact to be reviewed to reviewers during the meeting. Reviewers present comments, possible defects and improvement suggestions to the author. Recorder records all defects &amp; suggestion during walkthrough meeting. Based on reviewer comments, author performs any necessary rework of the work product , if required. Leader normally monitors overall walkthrough meeting activities as per the defined company process &amp; responsibilities for conducting the reviews. Generally, the leader performs monitoring activities, commitment against action items etc.</a:t>
            </a:r>
          </a:p>
          <a:p>
            <a:pPr algn="just">
              <a:buNone/>
            </a:pPr>
            <a:endParaRPr lang="en-US" dirty="0" smtClean="0"/>
          </a:p>
          <a:p>
            <a:pPr algn="just">
              <a:buNone/>
            </a:pPr>
            <a:r>
              <a:rPr lang="en-US" dirty="0" smtClean="0"/>
              <a:t>	During the walkthrough session, problems are not resolved. Rather, the goal is to discover &amp; make note of problem areas. The problems are resolved by the reviewer, once the walkthrough session is over. A follow-up meeting or follow-up memo should be used which will inform the reviewers of the actions taken. The review may work with one or more reviewers to solve problems but it is the reviewer's responsibility to ensure that the problems noted during the walkthrough are solved.     </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Walkthrough</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By involving team members in the walkthrough process, project team communication is improved.</a:t>
            </a:r>
          </a:p>
          <a:p>
            <a:r>
              <a:rPr lang="en-US" dirty="0" smtClean="0"/>
              <a:t>It is an excellent education medium for new team members.</a:t>
            </a:r>
          </a:p>
          <a:p>
            <a:r>
              <a:rPr lang="en-US" dirty="0" smtClean="0"/>
              <a:t>If the bugs are found in the earlier part of the life cycle of a product, they are cheaper and easier to fix.</a:t>
            </a:r>
          </a:p>
          <a:p>
            <a:r>
              <a:rPr lang="en-US" dirty="0" smtClean="0"/>
              <a:t>When someone other than the author looks at the design or code, they are likely to find the mistakes which the author might have overlooked.</a:t>
            </a:r>
          </a:p>
          <a:p>
            <a:r>
              <a:rPr lang="en-US" dirty="0" smtClean="0"/>
              <a:t>It gives an opportunity to other team members to learn from someone else’s code.</a:t>
            </a:r>
          </a:p>
          <a:p>
            <a:r>
              <a:rPr lang="en-US" dirty="0" smtClean="0"/>
              <a:t>When the software product is explained to an audience, the author gets an opportunity to review his own program.</a:t>
            </a:r>
          </a:p>
          <a:p>
            <a:r>
              <a:rPr lang="en-US" dirty="0" smtClean="0"/>
              <a:t>When conducted in a proper manner, they save time and improve quality of the software product.</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Walkthrough</a:t>
            </a:r>
            <a:endParaRPr lang="en-US" dirty="0"/>
          </a:p>
        </p:txBody>
      </p:sp>
      <p:sp>
        <p:nvSpPr>
          <p:cNvPr id="3" name="Content Placeholder 2"/>
          <p:cNvSpPr>
            <a:spLocks noGrp="1"/>
          </p:cNvSpPr>
          <p:nvPr>
            <p:ph idx="1"/>
          </p:nvPr>
        </p:nvSpPr>
        <p:spPr/>
        <p:txBody>
          <a:bodyPr/>
          <a:lstStyle/>
          <a:p>
            <a:r>
              <a:rPr lang="en-US" dirty="0" smtClean="0"/>
              <a:t>The limitation of walkthrough is that –</a:t>
            </a:r>
          </a:p>
          <a:p>
            <a:pPr lvl="1">
              <a:buNone/>
            </a:pPr>
            <a:r>
              <a:rPr lang="en-US" dirty="0" smtClean="0"/>
              <a:t>    they take time. Not only the person who is actively involved on the project, but also other people have to devote their precious time for walkthrough.</a:t>
            </a: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Inspection</a:t>
            </a:r>
            <a:endParaRPr lang="en-US" dirty="0"/>
          </a:p>
        </p:txBody>
      </p:sp>
      <p:sp>
        <p:nvSpPr>
          <p:cNvPr id="3" name="Content Placeholder 2"/>
          <p:cNvSpPr>
            <a:spLocks noGrp="1"/>
          </p:cNvSpPr>
          <p:nvPr>
            <p:ph idx="1"/>
          </p:nvPr>
        </p:nvSpPr>
        <p:spPr/>
        <p:txBody>
          <a:bodyPr/>
          <a:lstStyle/>
          <a:p>
            <a:r>
              <a:rPr lang="en-US" dirty="0" smtClean="0"/>
              <a:t>It is a formal group review designed to identify problems as close to their point of origin as possible.</a:t>
            </a:r>
          </a:p>
          <a:p>
            <a:r>
              <a:rPr lang="en-US" dirty="0" smtClean="0"/>
              <a:t>It is used to improve the quality of product and to improve productivity.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lgn="just"/>
            <a:r>
              <a:rPr lang="en-US" b="1" dirty="0" smtClean="0"/>
              <a:t>Unit testing </a:t>
            </a:r>
            <a:r>
              <a:rPr lang="en-US" dirty="0" smtClean="0"/>
              <a:t>is a method by which individual units of source code are tested to determine if they are fit for use.</a:t>
            </a:r>
          </a:p>
          <a:p>
            <a:pPr lvl="0" algn="just"/>
            <a:r>
              <a:rPr lang="en-US" dirty="0" smtClean="0"/>
              <a:t>A unit is the smallest testable part of an application like functions, classes, procedures, interfaces. </a:t>
            </a:r>
          </a:p>
          <a:p>
            <a:pPr lvl="0" algn="just"/>
            <a:r>
              <a:rPr lang="en-US" b="1" dirty="0" smtClean="0"/>
              <a:t>Unit tests are basically written and executed by software developers</a:t>
            </a:r>
            <a:r>
              <a:rPr lang="en-US" dirty="0" smtClean="0"/>
              <a:t> to make sure that code meets its design and requirements and behaves as expected.</a:t>
            </a:r>
          </a:p>
          <a:p>
            <a:pPr lvl="0" algn="just"/>
            <a:r>
              <a:rPr lang="en-US" dirty="0" smtClean="0"/>
              <a:t>The goal of unit testing is to segregate each part of the program and test that the individual parts are working correctly.</a:t>
            </a:r>
          </a:p>
          <a:p>
            <a:pPr lvl="0" algn="just"/>
            <a:r>
              <a:rPr lang="en-US" dirty="0" smtClean="0"/>
              <a:t>This means that for any function or procedure when a set of inputs are given then it should return the proper values. It should handle the failures gracefully during the course of execution when any invalid input is given.</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Inspection Process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Find problems at the earliest possible point in the s/w development process.</a:t>
            </a:r>
          </a:p>
          <a:p>
            <a:r>
              <a:rPr lang="en-US" dirty="0" smtClean="0"/>
              <a:t>Verify that the work product meets its requirements.</a:t>
            </a:r>
          </a:p>
          <a:p>
            <a:r>
              <a:rPr lang="en-US" dirty="0" smtClean="0"/>
              <a:t>Ensure that the work product has been presented according to predefined standards.</a:t>
            </a:r>
          </a:p>
          <a:p>
            <a:r>
              <a:rPr lang="en-US" dirty="0" smtClean="0"/>
              <a:t>Provide data on product quality and process effectiveness.</a:t>
            </a:r>
          </a:p>
          <a:p>
            <a:r>
              <a:rPr lang="en-US" dirty="0" smtClean="0"/>
              <a:t>Builds technical knowledge &amp; skills among team members by reviewing the output of other people.</a:t>
            </a:r>
          </a:p>
          <a:p>
            <a:r>
              <a:rPr lang="en-US" dirty="0" smtClean="0"/>
              <a:t>Increases the effectiveness of software testing. </a:t>
            </a:r>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recommends following roles:</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Inspection Leader</a:t>
            </a:r>
          </a:p>
          <a:p>
            <a:pPr marL="514350" indent="-514350">
              <a:buAutoNum type="arabicPeriod"/>
            </a:pPr>
            <a:r>
              <a:rPr lang="en-US" dirty="0" smtClean="0"/>
              <a:t>Recorder</a:t>
            </a:r>
          </a:p>
          <a:p>
            <a:pPr marL="514350" indent="-514350">
              <a:buAutoNum type="arabicPeriod"/>
            </a:pPr>
            <a:r>
              <a:rPr lang="en-US" dirty="0" smtClean="0"/>
              <a:t>Reader</a:t>
            </a:r>
          </a:p>
          <a:p>
            <a:pPr marL="514350" indent="-514350">
              <a:buAutoNum type="arabicPeriod"/>
            </a:pPr>
            <a:r>
              <a:rPr lang="en-US" dirty="0" smtClean="0"/>
              <a:t>Author</a:t>
            </a:r>
          </a:p>
          <a:p>
            <a:pPr marL="514350" indent="-514350">
              <a:buAutoNum type="arabicPeriod"/>
            </a:pPr>
            <a:r>
              <a:rPr lang="en-US" dirty="0" smtClean="0"/>
              <a:t>Inspector</a:t>
            </a:r>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 Process</a:t>
            </a:r>
            <a:endParaRPr lang="en-US" dirty="0"/>
          </a:p>
        </p:txBody>
      </p:sp>
      <p:sp>
        <p:nvSpPr>
          <p:cNvPr id="3" name="Content Placeholder 2"/>
          <p:cNvSpPr>
            <a:spLocks noGrp="1"/>
          </p:cNvSpPr>
          <p:nvPr>
            <p:ph idx="1"/>
          </p:nvPr>
        </p:nvSpPr>
        <p:spPr/>
        <p:txBody>
          <a:bodyPr/>
          <a:lstStyle/>
          <a:p>
            <a:r>
              <a:rPr lang="en-US" dirty="0" smtClean="0"/>
              <a:t>Following are the various phases of inspection process:</a:t>
            </a:r>
          </a:p>
          <a:p>
            <a:pPr lvl="1"/>
            <a:r>
              <a:rPr lang="en-US" dirty="0" smtClean="0"/>
              <a:t>Planning</a:t>
            </a:r>
          </a:p>
          <a:p>
            <a:pPr lvl="1"/>
            <a:r>
              <a:rPr lang="en-US" dirty="0" smtClean="0"/>
              <a:t>Overview</a:t>
            </a:r>
          </a:p>
          <a:p>
            <a:pPr lvl="1"/>
            <a:r>
              <a:rPr lang="en-US" dirty="0" smtClean="0"/>
              <a:t>Preparation</a:t>
            </a:r>
          </a:p>
          <a:p>
            <a:pPr lvl="1"/>
            <a:r>
              <a:rPr lang="en-US" dirty="0" smtClean="0"/>
              <a:t>Examination meeting</a:t>
            </a:r>
          </a:p>
          <a:p>
            <a:pPr lvl="1"/>
            <a:r>
              <a:rPr lang="en-US" dirty="0" smtClean="0"/>
              <a:t>Rework and </a:t>
            </a:r>
            <a:r>
              <a:rPr lang="en-US" dirty="0" err="1" smtClean="0"/>
              <a:t>followup</a:t>
            </a:r>
            <a:endParaRPr lang="en-US" dirty="0" smtClean="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code inspection</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Lists all potential design flows that can make s/w code less maintainable and costly to develop</a:t>
            </a:r>
          </a:p>
          <a:p>
            <a:pPr marL="514350" indent="-514350">
              <a:buAutoNum type="arabicPeriod"/>
            </a:pPr>
            <a:r>
              <a:rPr lang="en-US" dirty="0" smtClean="0"/>
              <a:t>Indicates all defects that otherwise are difficult to fix during normal operational testing &amp; usage.</a:t>
            </a:r>
          </a:p>
          <a:p>
            <a:pPr marL="514350" indent="-514350">
              <a:buAutoNum type="arabicPeriod"/>
            </a:pPr>
            <a:r>
              <a:rPr lang="en-US" dirty="0" smtClean="0"/>
              <a:t>A detailed error feedback is provided to individual programmers. It makes easier for them to make changes in the code.</a:t>
            </a:r>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Compliance with Design and Coding Standards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Though at initial stages it seems like a burden to follow standard, its advantages become visible once the software grows to few thousand lines spanning few hundred files. </a:t>
            </a:r>
          </a:p>
          <a:p>
            <a:r>
              <a:rPr lang="en-US" dirty="0" smtClean="0"/>
              <a:t>Some of the advantages are:</a:t>
            </a:r>
          </a:p>
          <a:p>
            <a:pPr lvl="1"/>
            <a:r>
              <a:rPr lang="en-US" dirty="0" smtClean="0"/>
              <a:t>Programmer feels comfortable with the code written by others, as it is similar to what he himself would have written.</a:t>
            </a:r>
          </a:p>
          <a:p>
            <a:pPr lvl="1"/>
            <a:r>
              <a:rPr lang="en-US" dirty="0" smtClean="0"/>
              <a:t>Person joining the group at later stage can pickup the code easily. (once he is familiar with the standards)</a:t>
            </a:r>
          </a:p>
          <a:p>
            <a:pPr lvl="1"/>
            <a:r>
              <a:rPr lang="en-US" dirty="0" smtClean="0"/>
              <a:t>If care is taken to define the standard in such a way that it avoids problematic idioms, then silly mistakes can be avoided.</a:t>
            </a:r>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smtClean="0"/>
              <a:t>The problem with having standard is that it takes time to get acquainted with it. If care is not taken during this transition period, then the resulting code will be a mix of standard and programmer’s natural style. This can be avoided by having regular code review sessions.</a:t>
            </a:r>
          </a:p>
          <a:p>
            <a:pPr algn="just"/>
            <a:r>
              <a:rPr lang="en-US" dirty="0" smtClean="0"/>
              <a:t>Good s/w development organizations usually develop their own coding standards &amp; guidelines depending on what best suits their organization &amp; the type of products they develop.</a:t>
            </a:r>
          </a:p>
          <a:p>
            <a:pPr algn="just"/>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smtClean="0"/>
              <a:t>The following are some representative coding guidelines recommended by many s/w development organizations.</a:t>
            </a:r>
          </a:p>
          <a:p>
            <a:pPr lvl="1" algn="just"/>
            <a:r>
              <a:rPr lang="en-US" dirty="0" smtClean="0"/>
              <a:t>Do not use a coding style that is too difficult to understand.</a:t>
            </a:r>
          </a:p>
          <a:p>
            <a:pPr lvl="1" algn="just"/>
            <a:r>
              <a:rPr lang="en-US" dirty="0" smtClean="0"/>
              <a:t>Avoid obscure side effects.</a:t>
            </a:r>
          </a:p>
          <a:p>
            <a:pPr lvl="1" algn="just"/>
            <a:r>
              <a:rPr lang="en-US" dirty="0" smtClean="0"/>
              <a:t>Do not use an identifier for multiple purposes.</a:t>
            </a:r>
          </a:p>
          <a:p>
            <a:pPr lvl="1" algn="just"/>
            <a:r>
              <a:rPr lang="en-US" dirty="0" smtClean="0"/>
              <a:t>The code should be well documented.</a:t>
            </a:r>
          </a:p>
          <a:p>
            <a:pPr lvl="1" algn="just"/>
            <a:r>
              <a:rPr lang="en-US" dirty="0" smtClean="0"/>
              <a:t>The length of any function should not exceed 10 source lines.</a:t>
            </a:r>
          </a:p>
          <a:p>
            <a:pPr lvl="1" algn="just"/>
            <a:r>
              <a:rPr lang="en-US" dirty="0" smtClean="0"/>
              <a:t>Do not use </a:t>
            </a:r>
            <a:r>
              <a:rPr lang="en-US" dirty="0" err="1" smtClean="0"/>
              <a:t>goto</a:t>
            </a:r>
            <a:r>
              <a:rPr lang="en-US" dirty="0" smtClean="0"/>
              <a:t> statements.</a:t>
            </a:r>
            <a:endParaRPr 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9600" dirty="0" smtClean="0"/>
              <a:t>END OF UNIT-4</a:t>
            </a:r>
            <a:endParaRPr lang="en-US" sz="9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Unit Testing</a:t>
            </a:r>
            <a:endParaRPr lang="en-US"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pPr algn="just">
              <a:buNone/>
            </a:pPr>
            <a:r>
              <a:rPr lang="en-US" dirty="0" smtClean="0"/>
              <a:t>1. </a:t>
            </a:r>
            <a:r>
              <a:rPr lang="en-US" b="1" dirty="0" smtClean="0"/>
              <a:t>Issues are found at early stage.</a:t>
            </a:r>
            <a:r>
              <a:rPr lang="en-US" dirty="0" smtClean="0"/>
              <a:t> Since unit testing are carried out by developers where they test their individual code before the integration. Hence the issues can be found very early and can be resolved then and there without impacting the other piece of codes.</a:t>
            </a:r>
          </a:p>
          <a:p>
            <a:pPr algn="just">
              <a:buNone/>
            </a:pPr>
            <a:endParaRPr lang="en-US" dirty="0" smtClean="0"/>
          </a:p>
          <a:p>
            <a:pPr algn="just">
              <a:buNone/>
            </a:pPr>
            <a:r>
              <a:rPr lang="en-US" dirty="0" smtClean="0"/>
              <a:t>2.  </a:t>
            </a:r>
            <a:r>
              <a:rPr lang="en-US" b="1" dirty="0" smtClean="0"/>
              <a:t>Unit testing helps in maintaining and changing the code.</a:t>
            </a:r>
            <a:r>
              <a:rPr lang="en-US" dirty="0" smtClean="0"/>
              <a:t> This is possible by making the codes less interdependent so that unit testing can be executed. Hence chances of impact of changes to any other code gets reduced.</a:t>
            </a:r>
          </a:p>
          <a:p>
            <a:pPr algn="just">
              <a:buNone/>
            </a:pPr>
            <a:endParaRPr lang="en-US" dirty="0" smtClean="0"/>
          </a:p>
          <a:p>
            <a:pPr algn="just">
              <a:buNone/>
            </a:pPr>
            <a:r>
              <a:rPr lang="en-US" dirty="0" smtClean="0"/>
              <a:t>3. </a:t>
            </a:r>
            <a:r>
              <a:rPr lang="en-US" b="1" dirty="0" smtClean="0"/>
              <a:t>Since the bugs are found early in unit testing hence it also helps in reducing the cost of bug fixes</a:t>
            </a:r>
            <a:r>
              <a:rPr lang="en-US" dirty="0" smtClean="0"/>
              <a:t>. Just imagine the cost of bug found during the later stages of development like during system testing or during acceptance testing.</a:t>
            </a:r>
          </a:p>
          <a:p>
            <a:pPr algn="just">
              <a:buNone/>
            </a:pPr>
            <a:endParaRPr lang="en-US" dirty="0" smtClean="0"/>
          </a:p>
          <a:p>
            <a:pPr algn="just">
              <a:buNone/>
            </a:pPr>
            <a:r>
              <a:rPr lang="en-US" dirty="0" smtClean="0"/>
              <a:t>4. </a:t>
            </a:r>
            <a:r>
              <a:rPr lang="en-US" b="1" dirty="0" smtClean="0"/>
              <a:t>Unit testing helps in simplifying the debugging process</a:t>
            </a:r>
            <a:r>
              <a:rPr lang="en-US" dirty="0" smtClean="0"/>
              <a:t>. If suppose a test fails then only latest changes made in code needs to be debugged.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Testing</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It is also called as </a:t>
            </a:r>
            <a:r>
              <a:rPr lang="en-US" b="1" dirty="0" smtClean="0"/>
              <a:t>module testing</a:t>
            </a:r>
            <a:r>
              <a:rPr lang="en-US" dirty="0" smtClean="0"/>
              <a:t>. </a:t>
            </a:r>
          </a:p>
          <a:p>
            <a:pPr algn="just"/>
            <a:r>
              <a:rPr lang="en-US" dirty="0" smtClean="0"/>
              <a:t>The basic difference between the unit testing and component testing is in unit testing the developers test their piece of code but in component testing the whole component is tested. </a:t>
            </a:r>
          </a:p>
          <a:p>
            <a:pPr algn="just"/>
            <a:r>
              <a:rPr lang="en-US" dirty="0" smtClean="0"/>
              <a:t>There are </a:t>
            </a:r>
            <a:r>
              <a:rPr lang="en-US" b="1" dirty="0" smtClean="0"/>
              <a:t>problems associated with testing a module in isolation.</a:t>
            </a:r>
          </a:p>
          <a:p>
            <a:pPr algn="just"/>
            <a:r>
              <a:rPr lang="en-US" dirty="0" smtClean="0"/>
              <a:t>How do we run a module without anything to call it, to be called by it or, possibly, to output intermediate values obtained during execution?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endParaRPr lang="en-US" dirty="0" smtClean="0"/>
          </a:p>
          <a:p>
            <a:pPr algn="just"/>
            <a:r>
              <a:rPr lang="en-US" dirty="0" smtClean="0"/>
              <a:t>One approach is to construct an appropriate </a:t>
            </a:r>
            <a:r>
              <a:rPr lang="en-US" b="1" dirty="0" smtClean="0"/>
              <a:t>driver</a:t>
            </a:r>
            <a:r>
              <a:rPr lang="en-US" dirty="0" smtClean="0"/>
              <a:t> routine to call it and, simple </a:t>
            </a:r>
            <a:r>
              <a:rPr lang="en-US" b="1" dirty="0" smtClean="0"/>
              <a:t>stubs</a:t>
            </a:r>
            <a:r>
              <a:rPr lang="en-US" dirty="0" smtClean="0"/>
              <a:t> to be called by it, and to insert output statements in it.</a:t>
            </a:r>
          </a:p>
          <a:p>
            <a:pPr algn="just"/>
            <a:endParaRPr lang="en-US" dirty="0" smtClean="0"/>
          </a:p>
          <a:p>
            <a:pPr algn="just"/>
            <a:r>
              <a:rPr lang="en-US" dirty="0" smtClean="0"/>
              <a:t>Stubs serve to replace modules that are subordinate to (called by) the module to be tested. A stub or dummy subprogram uses the subordinate module’s interface, may do minimal data manipulation, prints verification of entry, and returns.</a:t>
            </a:r>
          </a:p>
        </p:txBody>
      </p:sp>
      <p:sp>
        <p:nvSpPr>
          <p:cNvPr id="4" name="Rectangle 3"/>
          <p:cNvSpPr/>
          <p:nvPr/>
        </p:nvSpPr>
        <p:spPr>
          <a:xfrm>
            <a:off x="3048000" y="533400"/>
            <a:ext cx="3962400" cy="707886"/>
          </a:xfrm>
          <a:prstGeom prst="rect">
            <a:avLst/>
          </a:prstGeom>
        </p:spPr>
        <p:txBody>
          <a:bodyPr wrap="square">
            <a:spAutoFit/>
          </a:bodyPr>
          <a:lstStyle/>
          <a:p>
            <a:r>
              <a:rPr lang="en-US" sz="4000" b="1" dirty="0" smtClean="0"/>
              <a:t>Stubs and drivers</a:t>
            </a:r>
            <a:endParaRPr lang="en-US" sz="4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lvl="0" algn="just"/>
            <a:r>
              <a:rPr lang="en-US" dirty="0" smtClean="0"/>
              <a:t>Component testing may be done in isolation from rest of the system depending on the development life cycle model chosen for that particular application. </a:t>
            </a:r>
          </a:p>
          <a:p>
            <a:pPr lvl="0" algn="just"/>
            <a:endParaRPr lang="en-US" dirty="0" smtClean="0"/>
          </a:p>
          <a:p>
            <a:pPr lvl="0" algn="just"/>
            <a:r>
              <a:rPr lang="en-US" dirty="0" smtClean="0"/>
              <a:t>In such case the missing software is replaced by </a:t>
            </a:r>
            <a:r>
              <a:rPr lang="en-US" b="1" dirty="0" smtClean="0"/>
              <a:t>Stubs</a:t>
            </a:r>
            <a:r>
              <a:rPr lang="en-US" dirty="0" smtClean="0"/>
              <a:t> and </a:t>
            </a:r>
            <a:r>
              <a:rPr lang="en-US" b="1" dirty="0" smtClean="0"/>
              <a:t>Drivers </a:t>
            </a:r>
            <a:r>
              <a:rPr lang="en-US" dirty="0" smtClean="0"/>
              <a:t>and simulate the interface between the software components in a simple manner.</a:t>
            </a:r>
          </a:p>
          <a:p>
            <a:pPr lvl="0" algn="just"/>
            <a:endParaRPr lang="en-US" dirty="0" smtClean="0"/>
          </a:p>
          <a:p>
            <a:pPr lvl="0" algn="just"/>
            <a:r>
              <a:rPr lang="en-US" dirty="0" smtClean="0"/>
              <a:t>Let’s take an example to understand it in a better way.</a:t>
            </a:r>
            <a:r>
              <a:rPr lang="en-US" b="1" dirty="0" smtClean="0"/>
              <a:t> </a:t>
            </a:r>
            <a:r>
              <a:rPr lang="en-US" dirty="0" smtClean="0"/>
              <a:t>Suppose there is an application consisting of three modules say, module A, module B and module C. The developer has developed the module B and now wanted to test it. But in order to test the module B completely few of it’s functionalities are dependent on module A and few on module C. But the module A and module C has not been developed yet.</a:t>
            </a:r>
            <a:r>
              <a:rPr lang="en-US" b="1" dirty="0" smtClean="0"/>
              <a:t> </a:t>
            </a:r>
            <a:r>
              <a:rPr lang="en-US" dirty="0" smtClean="0"/>
              <a:t>In that case to test the module B completely we can replace the module A and module C by stub and drivers as required.</a:t>
            </a:r>
          </a:p>
          <a:p>
            <a:pPr algn="just">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	Many people understand many definitions of testing-</a:t>
            </a:r>
          </a:p>
          <a:p>
            <a:pPr>
              <a:buNone/>
            </a:pPr>
            <a:endParaRPr lang="en-US" dirty="0" smtClean="0"/>
          </a:p>
          <a:p>
            <a:pPr marL="514350" indent="-514350">
              <a:buAutoNum type="arabicPeriod"/>
            </a:pPr>
            <a:r>
              <a:rPr lang="en-US" dirty="0" smtClean="0"/>
              <a:t>Testing is the process of demonstrating that errors are not present.</a:t>
            </a:r>
          </a:p>
          <a:p>
            <a:pPr marL="514350" indent="-514350">
              <a:buAutoNum type="arabicPeriod"/>
            </a:pPr>
            <a:r>
              <a:rPr lang="en-US" dirty="0" smtClean="0"/>
              <a:t>The purpose of testing is to show that a program performs its intended functions correctly.</a:t>
            </a:r>
          </a:p>
          <a:p>
            <a:pPr marL="514350" indent="-514350">
              <a:buAutoNum type="arabicPeriod"/>
            </a:pPr>
            <a:r>
              <a:rPr lang="en-US" dirty="0" smtClean="0"/>
              <a:t>Testing is the process of establishing confidence that a program does what it is supposed to do.</a:t>
            </a:r>
          </a:p>
          <a:p>
            <a:pPr marL="514350" indent="-514350" algn="ctr">
              <a:buNone/>
            </a:pPr>
            <a:endParaRPr lang="en-US" dirty="0" smtClean="0">
              <a:solidFill>
                <a:schemeClr val="accent1">
                  <a:lumMod val="75000"/>
                </a:schemeClr>
              </a:solidFill>
            </a:endParaRPr>
          </a:p>
          <a:p>
            <a:pPr marL="514350" indent="-514350" algn="ctr">
              <a:buNone/>
            </a:pPr>
            <a:r>
              <a:rPr lang="en-US" dirty="0" smtClean="0">
                <a:solidFill>
                  <a:schemeClr val="accent1">
                    <a:lumMod val="75000"/>
                  </a:schemeClr>
                </a:solidFill>
              </a:rPr>
              <a:t>These definitions are incorrect. </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Stubs and drivers</a:t>
            </a:r>
          </a:p>
        </p:txBody>
      </p:sp>
      <p:sp>
        <p:nvSpPr>
          <p:cNvPr id="7171" name="Rectangle 3"/>
          <p:cNvSpPr>
            <a:spLocks noGrp="1" noChangeArrowheads="1"/>
          </p:cNvSpPr>
          <p:nvPr>
            <p:ph type="body" idx="1"/>
          </p:nvPr>
        </p:nvSpPr>
        <p:spPr/>
        <p:txBody>
          <a:bodyPr>
            <a:normAutofit fontScale="85000" lnSpcReduction="20000"/>
          </a:bodyPr>
          <a:lstStyle/>
          <a:p>
            <a:endParaRPr lang="de-DE" dirty="0" smtClean="0"/>
          </a:p>
          <a:p>
            <a:r>
              <a:rPr lang="de-DE" dirty="0" smtClean="0"/>
              <a:t>Driver:</a:t>
            </a:r>
          </a:p>
          <a:p>
            <a:pPr lvl="1"/>
            <a:r>
              <a:rPr lang="en-US" dirty="0" smtClean="0"/>
              <a:t>A driver calls the component to be tested </a:t>
            </a:r>
          </a:p>
          <a:p>
            <a:pPr lvl="1"/>
            <a:r>
              <a:rPr lang="de-DE" dirty="0" smtClean="0">
                <a:ea typeface="ＭＳ Ｐゴシック" charset="-128"/>
              </a:rPr>
              <a:t>A component, that calls the </a:t>
            </a:r>
            <a:r>
              <a:rPr lang="de-DE" dirty="0" smtClean="0">
                <a:latin typeface="Courier New" charset="0"/>
                <a:ea typeface="ＭＳ Ｐゴシック" charset="-128"/>
              </a:rPr>
              <a:t>TestedUnit</a:t>
            </a:r>
            <a:endParaRPr lang="de-DE" dirty="0" smtClean="0">
              <a:ea typeface="ＭＳ Ｐゴシック" charset="-128"/>
            </a:endParaRPr>
          </a:p>
          <a:p>
            <a:pPr>
              <a:buFont typeface="Times" pitchFamily="18" charset="0"/>
              <a:buNone/>
            </a:pPr>
            <a:endParaRPr lang="de-DE" dirty="0" smtClean="0"/>
          </a:p>
          <a:p>
            <a:r>
              <a:rPr lang="de-DE" dirty="0" smtClean="0"/>
              <a:t>Stub:</a:t>
            </a:r>
          </a:p>
          <a:p>
            <a:pPr lvl="1"/>
            <a:r>
              <a:rPr lang="en-US" dirty="0" smtClean="0"/>
              <a:t>A stub is called from the software </a:t>
            </a:r>
          </a:p>
          <a:p>
            <a:pPr lvl="1">
              <a:buNone/>
            </a:pPr>
            <a:r>
              <a:rPr lang="en-US" dirty="0" smtClean="0"/>
              <a:t>    component to be tested </a:t>
            </a:r>
            <a:endParaRPr lang="de-DE" dirty="0" smtClean="0">
              <a:ea typeface="ＭＳ Ｐゴシック" charset="-128"/>
            </a:endParaRPr>
          </a:p>
          <a:p>
            <a:pPr lvl="1"/>
            <a:r>
              <a:rPr lang="de-DE" dirty="0" smtClean="0">
                <a:ea typeface="ＭＳ Ｐゴシック" charset="-128"/>
              </a:rPr>
              <a:t>A component, the </a:t>
            </a:r>
            <a:r>
              <a:rPr lang="de-DE" dirty="0" smtClean="0">
                <a:latin typeface="Courier New" charset="0"/>
                <a:ea typeface="ＭＳ Ｐゴシック" charset="-128"/>
              </a:rPr>
              <a:t>TestedUnit</a:t>
            </a:r>
            <a:r>
              <a:rPr lang="de-DE" dirty="0" smtClean="0">
                <a:ea typeface="ＭＳ Ｐゴシック" charset="-128"/>
              </a:rPr>
              <a:t> </a:t>
            </a:r>
            <a:br>
              <a:rPr lang="de-DE" dirty="0" smtClean="0">
                <a:ea typeface="ＭＳ Ｐゴシック" charset="-128"/>
              </a:rPr>
            </a:br>
            <a:r>
              <a:rPr lang="de-DE" dirty="0" smtClean="0">
                <a:ea typeface="ＭＳ Ｐゴシック" charset="-128"/>
              </a:rPr>
              <a:t>depends on</a:t>
            </a:r>
          </a:p>
          <a:p>
            <a:pPr lvl="1"/>
            <a:r>
              <a:rPr lang="de-DE" dirty="0" smtClean="0">
                <a:ea typeface="ＭＳ Ｐゴシック" charset="-128"/>
              </a:rPr>
              <a:t>Partial implementation</a:t>
            </a:r>
          </a:p>
          <a:p>
            <a:pPr lvl="1"/>
            <a:r>
              <a:rPr lang="de-DE" dirty="0" smtClean="0">
                <a:ea typeface="ＭＳ Ｐゴシック" charset="-128"/>
              </a:rPr>
              <a:t>Returns fake values.</a:t>
            </a:r>
          </a:p>
        </p:txBody>
      </p:sp>
      <p:sp>
        <p:nvSpPr>
          <p:cNvPr id="7172" name="Rectangle 4"/>
          <p:cNvSpPr>
            <a:spLocks noChangeArrowheads="1"/>
          </p:cNvSpPr>
          <p:nvPr/>
        </p:nvSpPr>
        <p:spPr bwMode="auto">
          <a:xfrm>
            <a:off x="6713538" y="1784350"/>
            <a:ext cx="1173162" cy="701675"/>
          </a:xfrm>
          <a:prstGeom prst="rect">
            <a:avLst/>
          </a:prstGeom>
          <a:solidFill>
            <a:schemeClr val="bg1"/>
          </a:solidFill>
          <a:ln w="12700">
            <a:solidFill>
              <a:schemeClr val="tx1"/>
            </a:solidFill>
            <a:miter lim="800000"/>
            <a:headEnd/>
            <a:tailEnd/>
          </a:ln>
        </p:spPr>
        <p:txBody>
          <a:bodyPr wrap="none" anchor="ctr"/>
          <a:lstStyle/>
          <a:p>
            <a:pPr algn="ctr"/>
            <a:r>
              <a:rPr lang="de-DE"/>
              <a:t>Driver</a:t>
            </a:r>
          </a:p>
        </p:txBody>
      </p:sp>
      <p:sp>
        <p:nvSpPr>
          <p:cNvPr id="7173" name="AutoShape 5"/>
          <p:cNvSpPr>
            <a:spLocks noChangeArrowheads="1"/>
          </p:cNvSpPr>
          <p:nvPr/>
        </p:nvSpPr>
        <p:spPr bwMode="auto">
          <a:xfrm flipV="1">
            <a:off x="6711950" y="1554163"/>
            <a:ext cx="687388" cy="230187"/>
          </a:xfrm>
          <a:custGeom>
            <a:avLst/>
            <a:gdLst>
              <a:gd name="T0" fmla="*/ 2147483647 w 21600"/>
              <a:gd name="T1" fmla="*/ 1484431435 h 21600"/>
              <a:gd name="T2" fmla="*/ 2147483647 w 21600"/>
              <a:gd name="T3" fmla="*/ 2147483647 h 21600"/>
              <a:gd name="T4" fmla="*/ 2147483647 w 21600"/>
              <a:gd name="T5" fmla="*/ 148443143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174" name="Rectangle 6"/>
          <p:cNvSpPr>
            <a:spLocks noChangeArrowheads="1"/>
          </p:cNvSpPr>
          <p:nvPr/>
        </p:nvSpPr>
        <p:spPr bwMode="auto">
          <a:xfrm>
            <a:off x="6713538" y="3078163"/>
            <a:ext cx="1173162" cy="701675"/>
          </a:xfrm>
          <a:prstGeom prst="rect">
            <a:avLst/>
          </a:prstGeom>
          <a:solidFill>
            <a:schemeClr val="bg1"/>
          </a:solidFill>
          <a:ln w="12700">
            <a:solidFill>
              <a:schemeClr val="tx1"/>
            </a:solidFill>
            <a:miter lim="800000"/>
            <a:headEnd/>
            <a:tailEnd/>
          </a:ln>
        </p:spPr>
        <p:txBody>
          <a:bodyPr wrap="none" anchor="ctr"/>
          <a:lstStyle/>
          <a:p>
            <a:pPr algn="ctr"/>
            <a:r>
              <a:rPr lang="de-DE" dirty="0"/>
              <a:t>Tested</a:t>
            </a:r>
          </a:p>
          <a:p>
            <a:pPr algn="ctr"/>
            <a:r>
              <a:rPr lang="de-DE" dirty="0"/>
              <a:t>Unit</a:t>
            </a:r>
          </a:p>
        </p:txBody>
      </p:sp>
      <p:sp>
        <p:nvSpPr>
          <p:cNvPr id="7175" name="AutoShape 7"/>
          <p:cNvSpPr>
            <a:spLocks noChangeArrowheads="1"/>
          </p:cNvSpPr>
          <p:nvPr/>
        </p:nvSpPr>
        <p:spPr bwMode="auto">
          <a:xfrm flipV="1">
            <a:off x="6713538" y="2847975"/>
            <a:ext cx="687387" cy="230188"/>
          </a:xfrm>
          <a:custGeom>
            <a:avLst/>
            <a:gdLst>
              <a:gd name="T0" fmla="*/ 2147483647 w 21600"/>
              <a:gd name="T1" fmla="*/ 1484458345 h 21600"/>
              <a:gd name="T2" fmla="*/ 2147483647 w 21600"/>
              <a:gd name="T3" fmla="*/ 2147483647 h 21600"/>
              <a:gd name="T4" fmla="*/ 2147483647 w 21600"/>
              <a:gd name="T5" fmla="*/ 148445834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176" name="Rectangle 8"/>
          <p:cNvSpPr>
            <a:spLocks noChangeArrowheads="1"/>
          </p:cNvSpPr>
          <p:nvPr/>
        </p:nvSpPr>
        <p:spPr bwMode="auto">
          <a:xfrm>
            <a:off x="6713538" y="4421188"/>
            <a:ext cx="1173162" cy="701675"/>
          </a:xfrm>
          <a:prstGeom prst="rect">
            <a:avLst/>
          </a:prstGeom>
          <a:solidFill>
            <a:schemeClr val="bg1"/>
          </a:solidFill>
          <a:ln w="12700">
            <a:solidFill>
              <a:schemeClr val="tx1"/>
            </a:solidFill>
            <a:miter lim="800000"/>
            <a:headEnd/>
            <a:tailEnd/>
          </a:ln>
        </p:spPr>
        <p:txBody>
          <a:bodyPr wrap="none" anchor="ctr"/>
          <a:lstStyle/>
          <a:p>
            <a:pPr algn="ctr"/>
            <a:r>
              <a:rPr lang="de-DE"/>
              <a:t>Stub</a:t>
            </a:r>
          </a:p>
        </p:txBody>
      </p:sp>
      <p:sp>
        <p:nvSpPr>
          <p:cNvPr id="7177" name="AutoShape 9"/>
          <p:cNvSpPr>
            <a:spLocks noChangeArrowheads="1"/>
          </p:cNvSpPr>
          <p:nvPr/>
        </p:nvSpPr>
        <p:spPr bwMode="auto">
          <a:xfrm flipV="1">
            <a:off x="6713538" y="4191000"/>
            <a:ext cx="687387" cy="230188"/>
          </a:xfrm>
          <a:custGeom>
            <a:avLst/>
            <a:gdLst>
              <a:gd name="T0" fmla="*/ 2147483647 w 21600"/>
              <a:gd name="T1" fmla="*/ 1484458345 h 21600"/>
              <a:gd name="T2" fmla="*/ 2147483647 w 21600"/>
              <a:gd name="T3" fmla="*/ 2147483647 h 21600"/>
              <a:gd name="T4" fmla="*/ 2147483647 w 21600"/>
              <a:gd name="T5" fmla="*/ 1484458345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cxnSp>
        <p:nvCxnSpPr>
          <p:cNvPr id="7178" name="AutoShape 10"/>
          <p:cNvCxnSpPr>
            <a:cxnSpLocks noChangeShapeType="1"/>
            <a:stCxn id="7172" idx="2"/>
            <a:endCxn id="7175" idx="1"/>
          </p:cNvCxnSpPr>
          <p:nvPr/>
        </p:nvCxnSpPr>
        <p:spPr bwMode="auto">
          <a:xfrm rot="5400000">
            <a:off x="6996907" y="2545556"/>
            <a:ext cx="363538" cy="244475"/>
          </a:xfrm>
          <a:prstGeom prst="bentConnector3">
            <a:avLst>
              <a:gd name="adj1" fmla="val 49782"/>
            </a:avLst>
          </a:prstGeom>
          <a:noFill/>
          <a:ln w="25400">
            <a:solidFill>
              <a:schemeClr val="tx1"/>
            </a:solidFill>
            <a:prstDash val="dash"/>
            <a:miter lim="800000"/>
            <a:headEnd/>
            <a:tailEnd type="arrow" w="med" len="med"/>
          </a:ln>
        </p:spPr>
      </p:cxnSp>
      <p:cxnSp>
        <p:nvCxnSpPr>
          <p:cNvPr id="7179" name="AutoShape 11"/>
          <p:cNvCxnSpPr>
            <a:cxnSpLocks noChangeShapeType="1"/>
            <a:stCxn id="7174" idx="2"/>
            <a:endCxn id="7177" idx="1"/>
          </p:cNvCxnSpPr>
          <p:nvPr/>
        </p:nvCxnSpPr>
        <p:spPr bwMode="auto">
          <a:xfrm rot="5400000">
            <a:off x="6972301" y="3863975"/>
            <a:ext cx="412750" cy="244475"/>
          </a:xfrm>
          <a:prstGeom prst="bentConnector3">
            <a:avLst>
              <a:gd name="adj1" fmla="val 49616"/>
            </a:avLst>
          </a:prstGeom>
          <a:noFill/>
          <a:ln w="25400">
            <a:solidFill>
              <a:schemeClr val="tx1"/>
            </a:solidFill>
            <a:prstDash val="dash"/>
            <a:miter lim="800000"/>
            <a:headEnd/>
            <a:tailEnd type="arrow" w="med" len="med"/>
          </a:ln>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Stubs</a:t>
            </a:r>
            <a:endParaRPr lang="en-US" dirty="0"/>
          </a:p>
        </p:txBody>
      </p:sp>
      <p:sp>
        <p:nvSpPr>
          <p:cNvPr id="3" name="Content Placeholder 2"/>
          <p:cNvSpPr>
            <a:spLocks noGrp="1"/>
          </p:cNvSpPr>
          <p:nvPr>
            <p:ph idx="1"/>
          </p:nvPr>
        </p:nvSpPr>
        <p:spPr/>
        <p:txBody>
          <a:bodyPr>
            <a:normAutofit fontScale="85000" lnSpcReduction="10000"/>
          </a:bodyPr>
          <a:lstStyle/>
          <a:p>
            <a:pPr marL="365760" indent="-283464" fontAlgn="auto">
              <a:spcAft>
                <a:spcPts val="0"/>
              </a:spcAft>
              <a:buFont typeface="Wingdings 2"/>
              <a:buChar char=""/>
              <a:defRPr/>
            </a:pPr>
            <a:r>
              <a:rPr lang="en-US" b="1" dirty="0"/>
              <a:t>Stub</a:t>
            </a:r>
            <a:r>
              <a:rPr lang="en-US" dirty="0"/>
              <a:t> – the dummy modules that simulates the low level modules</a:t>
            </a:r>
            <a:r>
              <a:rPr lang="en-US" dirty="0" smtClean="0"/>
              <a:t>.</a:t>
            </a:r>
          </a:p>
          <a:p>
            <a:pPr marL="365760" indent="-283464" fontAlgn="auto">
              <a:spcAft>
                <a:spcPts val="0"/>
              </a:spcAft>
              <a:buNone/>
              <a:defRPr/>
            </a:pPr>
            <a:r>
              <a:rPr lang="en-US" b="1" dirty="0" smtClean="0"/>
              <a:t>   Stubs</a:t>
            </a:r>
            <a:r>
              <a:rPr lang="en-US" dirty="0" smtClean="0"/>
              <a:t> are always distinguish as "</a:t>
            </a:r>
            <a:r>
              <a:rPr lang="en-US" b="1" dirty="0" smtClean="0"/>
              <a:t>called programs</a:t>
            </a:r>
            <a:r>
              <a:rPr lang="en-US" dirty="0" smtClean="0"/>
              <a:t>“.</a:t>
            </a:r>
          </a:p>
          <a:p>
            <a:pPr marL="365760" indent="-283464" fontAlgn="auto">
              <a:spcAft>
                <a:spcPts val="0"/>
              </a:spcAft>
              <a:buNone/>
              <a:defRPr/>
            </a:pPr>
            <a:r>
              <a:rPr lang="en-US" dirty="0" smtClean="0"/>
              <a:t>  </a:t>
            </a:r>
            <a:r>
              <a:rPr lang="en-US" b="1" dirty="0" smtClean="0"/>
              <a:t>Test stubs</a:t>
            </a:r>
            <a:r>
              <a:rPr lang="en-US" dirty="0" smtClean="0"/>
              <a:t> are programs that simulate the behaviors of software components that a module undergoing tests depends on.</a:t>
            </a:r>
          </a:p>
          <a:p>
            <a:pPr marL="365760" indent="-283464">
              <a:buNone/>
              <a:defRPr/>
            </a:pPr>
            <a:r>
              <a:rPr lang="en-US" dirty="0" smtClean="0"/>
              <a:t>   Test stubs are mainly used in </a:t>
            </a:r>
            <a:r>
              <a:rPr lang="en-US" b="1" dirty="0" smtClean="0"/>
              <a:t>top-down approach</a:t>
            </a:r>
            <a:r>
              <a:rPr lang="en-US" dirty="0" smtClean="0"/>
              <a:t>. Stubs are computer programs that act as temporary replacement for a called module and give the same output as the actual product or software.</a:t>
            </a:r>
          </a:p>
          <a:p>
            <a:pPr marL="365760" indent="-283464" fontAlgn="auto">
              <a:spcAft>
                <a:spcPts val="0"/>
              </a:spcAft>
              <a:buFont typeface="Wingdings 2"/>
              <a:buChar char=""/>
              <a:defRPr/>
            </a:pP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Drivers</a:t>
            </a:r>
            <a:endParaRPr lang="en-US" dirty="0"/>
          </a:p>
        </p:txBody>
      </p:sp>
      <p:sp>
        <p:nvSpPr>
          <p:cNvPr id="3" name="Content Placeholder 2"/>
          <p:cNvSpPr>
            <a:spLocks noGrp="1"/>
          </p:cNvSpPr>
          <p:nvPr>
            <p:ph idx="1"/>
          </p:nvPr>
        </p:nvSpPr>
        <p:spPr/>
        <p:txBody>
          <a:bodyPr/>
          <a:lstStyle/>
          <a:p>
            <a:r>
              <a:rPr lang="en-US" b="1" dirty="0" smtClean="0"/>
              <a:t>Driver</a:t>
            </a:r>
            <a:r>
              <a:rPr lang="en-US" dirty="0" smtClean="0"/>
              <a:t> – the dummy modules that simulate the high level modules.</a:t>
            </a:r>
          </a:p>
          <a:p>
            <a:r>
              <a:rPr lang="en-US" b="1" dirty="0" smtClean="0"/>
              <a:t>Drivers</a:t>
            </a:r>
            <a:r>
              <a:rPr lang="en-US" dirty="0" smtClean="0"/>
              <a:t> are also considered as the form of dummy modules which are always distinguished as "</a:t>
            </a:r>
            <a:r>
              <a:rPr lang="en-US" b="1" dirty="0" smtClean="0"/>
              <a:t>calling programs</a:t>
            </a:r>
            <a:r>
              <a:rPr lang="en-US" dirty="0" smtClean="0"/>
              <a:t>”, that is handled in </a:t>
            </a:r>
            <a:r>
              <a:rPr lang="en-US" dirty="0" smtClean="0">
                <a:hlinkClick r:id="rId2"/>
              </a:rPr>
              <a:t>bottom up integration testing</a:t>
            </a:r>
            <a:r>
              <a:rPr lang="en-US" dirty="0" smtClean="0"/>
              <a:t>, it is only used when main programs are under construction.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Integration Testing?</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365760" indent="-283464" algn="just" fontAlgn="auto">
              <a:spcAft>
                <a:spcPts val="0"/>
              </a:spcAft>
              <a:buFont typeface="Wingdings 2"/>
              <a:buChar char=""/>
              <a:defRPr/>
            </a:pPr>
            <a:r>
              <a:rPr lang="en-US" dirty="0"/>
              <a:t>Integration testing ("I&amp;T") is the phase in software testing in which individual software modules are combined and tested as a group.</a:t>
            </a:r>
          </a:p>
          <a:p>
            <a:pPr marL="365760" indent="-283464" algn="just" fontAlgn="auto">
              <a:spcAft>
                <a:spcPts val="0"/>
              </a:spcAft>
              <a:buFont typeface="Wingdings 2"/>
              <a:buChar char=""/>
              <a:defRPr/>
            </a:pPr>
            <a:r>
              <a:rPr lang="en-US" dirty="0"/>
              <a:t>It occurs </a:t>
            </a:r>
            <a:r>
              <a:rPr lang="en-US" b="1" dirty="0"/>
              <a:t>after</a:t>
            </a:r>
            <a:r>
              <a:rPr lang="en-US" dirty="0"/>
              <a:t> unit testing and </a:t>
            </a:r>
            <a:r>
              <a:rPr lang="en-US" b="1" dirty="0"/>
              <a:t>before</a:t>
            </a:r>
            <a:r>
              <a:rPr lang="en-US" dirty="0"/>
              <a:t> system testing. </a:t>
            </a:r>
          </a:p>
          <a:p>
            <a:pPr marL="365760" indent="-283464" algn="just" fontAlgn="auto">
              <a:spcAft>
                <a:spcPts val="0"/>
              </a:spcAft>
              <a:buFont typeface="Wingdings 2"/>
              <a:buChar char=""/>
              <a:defRPr/>
            </a:pPr>
            <a:r>
              <a:rPr lang="en-US" dirty="0"/>
              <a:t>Integration testing takes as its input modules that have been unit tested, groups them in larger aggregates, applies tests defined in an integration test plan to those aggregates, and delivers as its output the integrated system ready for system testing.</a:t>
            </a:r>
          </a:p>
          <a:p>
            <a:pPr algn="just"/>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What is IntegrationTesting"/>
          <p:cNvPicPr>
            <a:picLocks noGrp="1"/>
          </p:cNvPicPr>
          <p:nvPr>
            <p:ph idx="1"/>
          </p:nvPr>
        </p:nvPicPr>
        <p:blipFill>
          <a:blip r:embed="rId2" cstate="print"/>
          <a:srcRect/>
          <a:stretch>
            <a:fillRect/>
          </a:stretch>
        </p:blipFill>
        <p:spPr bwMode="auto">
          <a:xfrm>
            <a:off x="1295400" y="1676400"/>
            <a:ext cx="6019800" cy="42330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28600" y="1143000"/>
            <a:ext cx="2667000" cy="5410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124200" y="1143000"/>
            <a:ext cx="2667000" cy="54483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019800" y="1143000"/>
            <a:ext cx="2895600" cy="543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 </a:t>
            </a:r>
            <a:r>
              <a:rPr lang="en-US" dirty="0"/>
              <a:t>S</a:t>
            </a:r>
            <a:r>
              <a:rPr lang="en-US" dirty="0" smtClean="0"/>
              <a:t>trategy</a:t>
            </a:r>
            <a:endParaRPr lang="en-US" dirty="0"/>
          </a:p>
        </p:txBody>
      </p:sp>
      <p:sp>
        <p:nvSpPr>
          <p:cNvPr id="3" name="Content Placeholder 2"/>
          <p:cNvSpPr>
            <a:spLocks noGrp="1"/>
          </p:cNvSpPr>
          <p:nvPr>
            <p:ph idx="1"/>
          </p:nvPr>
        </p:nvSpPr>
        <p:spPr/>
        <p:txBody>
          <a:bodyPr>
            <a:normAutofit lnSpcReduction="10000"/>
          </a:bodyPr>
          <a:lstStyle/>
          <a:p>
            <a:r>
              <a:rPr lang="en-US" dirty="0" smtClean="0"/>
              <a:t>The entire system is viewed as a collection of subsystems.</a:t>
            </a:r>
          </a:p>
          <a:p>
            <a:pPr algn="just"/>
            <a:r>
              <a:rPr lang="en-US" dirty="0" smtClean="0"/>
              <a:t>The Integration testing strategy determines the order in which the subsystems are selected for testing and integration-</a:t>
            </a:r>
          </a:p>
          <a:p>
            <a:pPr lvl="1"/>
            <a:r>
              <a:rPr lang="en-US" sz="2400" dirty="0" smtClean="0"/>
              <a:t>Big bang integration (Non incremental)</a:t>
            </a:r>
          </a:p>
          <a:p>
            <a:pPr lvl="1"/>
            <a:r>
              <a:rPr lang="en-US" sz="2400" dirty="0" smtClean="0"/>
              <a:t>Incremental integration</a:t>
            </a:r>
          </a:p>
          <a:p>
            <a:pPr lvl="1"/>
            <a:r>
              <a:rPr lang="en-US" sz="2400" dirty="0" smtClean="0"/>
              <a:t>Top down integration</a:t>
            </a:r>
          </a:p>
          <a:p>
            <a:pPr lvl="1"/>
            <a:r>
              <a:rPr lang="en-US" sz="2400" dirty="0" smtClean="0"/>
              <a:t>Bottom up integration</a:t>
            </a:r>
          </a:p>
          <a:p>
            <a:pPr lvl="1"/>
            <a:r>
              <a:rPr lang="en-US" sz="2400" dirty="0" smtClean="0"/>
              <a:t>Sandwich testing</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Bang Integration</a:t>
            </a:r>
            <a:endParaRPr lang="en-US" dirty="0"/>
          </a:p>
        </p:txBody>
      </p:sp>
      <p:sp>
        <p:nvSpPr>
          <p:cNvPr id="3" name="Content Placeholder 2"/>
          <p:cNvSpPr>
            <a:spLocks noGrp="1"/>
          </p:cNvSpPr>
          <p:nvPr>
            <p:ph idx="1"/>
          </p:nvPr>
        </p:nvSpPr>
        <p:spPr/>
        <p:txBody>
          <a:bodyPr/>
          <a:lstStyle/>
          <a:p>
            <a:pPr algn="just"/>
            <a:r>
              <a:rPr lang="en-US" dirty="0" smtClean="0"/>
              <a:t>All the components of the system are integrated &amp; tested as a single unit.</a:t>
            </a:r>
          </a:p>
          <a:p>
            <a:pPr algn="just"/>
            <a:r>
              <a:rPr lang="en-US" dirty="0" smtClean="0"/>
              <a:t>Instead of integrating component by component and testing, this approach waits till all components arrive and one round of integration testing is done.</a:t>
            </a:r>
          </a:p>
          <a:p>
            <a:pPr algn="just"/>
            <a:r>
              <a:rPr lang="en-US" b="1" dirty="0" smtClean="0"/>
              <a:t>It reduces testing effort, and removes duplication in testing.</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561" name="AutoShape 97"/>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rgbClr val="C0C0C0"/>
            </a:solidFill>
            <a:prstDash val="dash"/>
            <a:miter lim="800000"/>
            <a:headEnd/>
            <a:tailEnd type="arrow" w="sm" len="med"/>
          </a:ln>
        </p:spPr>
      </p:cxnSp>
      <p:cxnSp>
        <p:nvCxnSpPr>
          <p:cNvPr id="62562" name="AutoShape 98"/>
          <p:cNvCxnSpPr>
            <a:cxnSpLocks noChangeAspect="1" noChangeShapeType="1"/>
          </p:cNvCxnSpPr>
          <p:nvPr/>
        </p:nvCxnSpPr>
        <p:spPr bwMode="auto">
          <a:xfrm rot="5400000">
            <a:off x="5472112" y="1703388"/>
            <a:ext cx="415925" cy="723900"/>
          </a:xfrm>
          <a:prstGeom prst="bentConnector3">
            <a:avLst>
              <a:gd name="adj1" fmla="val 50000"/>
            </a:avLst>
          </a:prstGeom>
          <a:noFill/>
          <a:ln w="25400">
            <a:solidFill>
              <a:srgbClr val="C0C0C0"/>
            </a:solidFill>
            <a:prstDash val="dash"/>
            <a:miter lim="800000"/>
            <a:headEnd/>
            <a:tailEnd type="arrow" w="sm" len="med"/>
          </a:ln>
        </p:spPr>
      </p:cxnSp>
      <p:cxnSp>
        <p:nvCxnSpPr>
          <p:cNvPr id="62563" name="AutoShape 99"/>
          <p:cNvCxnSpPr>
            <a:cxnSpLocks noChangeAspect="1" noChangeShapeType="1"/>
          </p:cNvCxnSpPr>
          <p:nvPr/>
        </p:nvCxnSpPr>
        <p:spPr bwMode="auto">
          <a:xfrm rot="16200000" flipH="1">
            <a:off x="6039644" y="1859756"/>
            <a:ext cx="425450" cy="420688"/>
          </a:xfrm>
          <a:prstGeom prst="bentConnector3">
            <a:avLst>
              <a:gd name="adj1" fmla="val 49625"/>
            </a:avLst>
          </a:prstGeom>
          <a:noFill/>
          <a:ln w="25400">
            <a:solidFill>
              <a:srgbClr val="C0C0C0"/>
            </a:solidFill>
            <a:prstDash val="dash"/>
            <a:miter lim="800000"/>
            <a:headEnd/>
            <a:tailEnd type="arrow" w="sm" len="med"/>
          </a:ln>
        </p:spPr>
      </p:cxnSp>
      <p:cxnSp>
        <p:nvCxnSpPr>
          <p:cNvPr id="62564" name="AutoShape 100"/>
          <p:cNvCxnSpPr>
            <a:cxnSpLocks noChangeAspect="1" noChangeShapeType="1"/>
          </p:cNvCxnSpPr>
          <p:nvPr/>
        </p:nvCxnSpPr>
        <p:spPr bwMode="auto">
          <a:xfrm rot="5400000">
            <a:off x="8143081" y="1978819"/>
            <a:ext cx="415925" cy="173038"/>
          </a:xfrm>
          <a:prstGeom prst="bentConnector3">
            <a:avLst>
              <a:gd name="adj1" fmla="val 50000"/>
            </a:avLst>
          </a:prstGeom>
          <a:noFill/>
          <a:ln w="25400">
            <a:solidFill>
              <a:srgbClr val="C0C0C0"/>
            </a:solidFill>
            <a:prstDash val="dash"/>
            <a:miter lim="800000"/>
            <a:headEnd/>
            <a:tailEnd type="arrow" w="sm" len="med"/>
          </a:ln>
        </p:spPr>
      </p:cxnSp>
      <p:cxnSp>
        <p:nvCxnSpPr>
          <p:cNvPr id="62565" name="AutoShape 101"/>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rgbClr val="C0C0C0"/>
            </a:solidFill>
            <a:prstDash val="dash"/>
            <a:miter lim="800000"/>
            <a:headEnd/>
            <a:tailEnd type="arrow" w="sm" len="med"/>
          </a:ln>
        </p:spPr>
      </p:cxnSp>
      <p:cxnSp>
        <p:nvCxnSpPr>
          <p:cNvPr id="62566" name="AutoShape 102"/>
          <p:cNvCxnSpPr>
            <a:cxnSpLocks noChangeAspect="1" noChangeShapeType="1"/>
          </p:cNvCxnSpPr>
          <p:nvPr/>
        </p:nvCxnSpPr>
        <p:spPr bwMode="auto">
          <a:xfrm rot="16200000" flipH="1">
            <a:off x="7604919" y="540544"/>
            <a:ext cx="320675" cy="998537"/>
          </a:xfrm>
          <a:prstGeom prst="bentConnector3">
            <a:avLst>
              <a:gd name="adj1" fmla="val 50000"/>
            </a:avLst>
          </a:prstGeom>
          <a:noFill/>
          <a:ln w="25400">
            <a:solidFill>
              <a:srgbClr val="C0C0C0"/>
            </a:solidFill>
            <a:prstDash val="dash"/>
            <a:miter lim="800000"/>
            <a:headEnd/>
            <a:tailEnd type="arrow" w="sm" len="med"/>
          </a:ln>
        </p:spPr>
      </p:cxnSp>
      <p:sp>
        <p:nvSpPr>
          <p:cNvPr id="62513" name="Rectangle 49"/>
          <p:cNvSpPr>
            <a:spLocks noChangeAspect="1" noChangeArrowheads="1"/>
          </p:cNvSpPr>
          <p:nvPr/>
        </p:nvSpPr>
        <p:spPr bwMode="auto">
          <a:xfrm>
            <a:off x="6851650" y="384175"/>
            <a:ext cx="827088" cy="495300"/>
          </a:xfrm>
          <a:prstGeom prst="rect">
            <a:avLst/>
          </a:prstGeom>
          <a:noFill/>
          <a:ln w="12700">
            <a:solidFill>
              <a:schemeClr val="tx1"/>
            </a:solidFill>
            <a:miter lim="800000"/>
            <a:headEnd/>
            <a:tailEnd/>
          </a:ln>
        </p:spPr>
        <p:txBody>
          <a:bodyPr wrap="none" anchor="ctr"/>
          <a:lstStyle/>
          <a:p>
            <a:pPr algn="ctr"/>
            <a:r>
              <a:rPr lang="de-DE"/>
              <a:t>A</a:t>
            </a:r>
          </a:p>
        </p:txBody>
      </p:sp>
      <p:sp>
        <p:nvSpPr>
          <p:cNvPr id="62515" name="Rectangle 51"/>
          <p:cNvSpPr>
            <a:spLocks noChangeAspect="1" noChangeArrowheads="1"/>
          </p:cNvSpPr>
          <p:nvPr/>
        </p:nvSpPr>
        <p:spPr bwMode="auto">
          <a:xfrm>
            <a:off x="6853238" y="1362075"/>
            <a:ext cx="827087" cy="495300"/>
          </a:xfrm>
          <a:prstGeom prst="rect">
            <a:avLst/>
          </a:prstGeom>
          <a:noFill/>
          <a:ln w="12700">
            <a:solidFill>
              <a:schemeClr val="tx1"/>
            </a:solidFill>
            <a:miter lim="800000"/>
            <a:headEnd/>
            <a:tailEnd/>
          </a:ln>
        </p:spPr>
        <p:txBody>
          <a:bodyPr wrap="none" anchor="ctr"/>
          <a:lstStyle/>
          <a:p>
            <a:pPr algn="ctr"/>
            <a:r>
              <a:rPr lang="de-DE"/>
              <a:t>C</a:t>
            </a:r>
          </a:p>
        </p:txBody>
      </p:sp>
      <p:sp>
        <p:nvSpPr>
          <p:cNvPr id="62516" name="AutoShape 52"/>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17" name="Rectangle 53"/>
          <p:cNvSpPr>
            <a:spLocks noChangeAspect="1" noChangeArrowheads="1"/>
          </p:cNvSpPr>
          <p:nvPr/>
        </p:nvSpPr>
        <p:spPr bwMode="auto">
          <a:xfrm>
            <a:off x="5076825" y="2435225"/>
            <a:ext cx="827088" cy="493713"/>
          </a:xfrm>
          <a:prstGeom prst="rect">
            <a:avLst/>
          </a:prstGeom>
          <a:noFill/>
          <a:ln w="12700">
            <a:solidFill>
              <a:schemeClr val="tx1"/>
            </a:solidFill>
            <a:miter lim="800000"/>
            <a:headEnd/>
            <a:tailEnd/>
          </a:ln>
        </p:spPr>
        <p:txBody>
          <a:bodyPr wrap="none" anchor="ctr"/>
          <a:lstStyle/>
          <a:p>
            <a:pPr algn="ctr"/>
            <a:r>
              <a:rPr lang="de-DE"/>
              <a:t>E</a:t>
            </a:r>
          </a:p>
        </p:txBody>
      </p:sp>
      <p:sp>
        <p:nvSpPr>
          <p:cNvPr id="62519" name="Rectangle 55"/>
          <p:cNvSpPr>
            <a:spLocks noChangeAspect="1" noChangeArrowheads="1"/>
          </p:cNvSpPr>
          <p:nvPr/>
        </p:nvSpPr>
        <p:spPr bwMode="auto">
          <a:xfrm>
            <a:off x="6221413" y="2444750"/>
            <a:ext cx="827087" cy="493713"/>
          </a:xfrm>
          <a:prstGeom prst="rect">
            <a:avLst/>
          </a:prstGeom>
          <a:noFill/>
          <a:ln w="12700">
            <a:solidFill>
              <a:schemeClr val="tx1"/>
            </a:solidFill>
            <a:miter lim="800000"/>
            <a:headEnd/>
            <a:tailEnd/>
          </a:ln>
        </p:spPr>
        <p:txBody>
          <a:bodyPr wrap="none" anchor="ctr"/>
          <a:lstStyle/>
          <a:p>
            <a:pPr algn="ctr"/>
            <a:r>
              <a:rPr lang="de-DE"/>
              <a:t>F</a:t>
            </a:r>
          </a:p>
        </p:txBody>
      </p:sp>
      <p:sp>
        <p:nvSpPr>
          <p:cNvPr id="62520" name="AutoShape 56"/>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21" name="Rectangle 57"/>
          <p:cNvSpPr>
            <a:spLocks noChangeAspect="1" noChangeArrowheads="1"/>
          </p:cNvSpPr>
          <p:nvPr/>
        </p:nvSpPr>
        <p:spPr bwMode="auto">
          <a:xfrm>
            <a:off x="8023225" y="2435225"/>
            <a:ext cx="827088" cy="493713"/>
          </a:xfrm>
          <a:prstGeom prst="rect">
            <a:avLst/>
          </a:prstGeom>
          <a:noFill/>
          <a:ln w="12700">
            <a:solidFill>
              <a:schemeClr val="tx1"/>
            </a:solidFill>
            <a:miter lim="800000"/>
            <a:headEnd/>
            <a:tailEnd/>
          </a:ln>
        </p:spPr>
        <p:txBody>
          <a:bodyPr wrap="none" anchor="ctr"/>
          <a:lstStyle/>
          <a:p>
            <a:pPr algn="ctr"/>
            <a:r>
              <a:rPr lang="de-DE"/>
              <a:t>G</a:t>
            </a:r>
          </a:p>
        </p:txBody>
      </p:sp>
      <p:sp>
        <p:nvSpPr>
          <p:cNvPr id="62522" name="AutoShape 58"/>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23" name="Rectangle 59"/>
          <p:cNvSpPr>
            <a:spLocks noChangeAspect="1" noChangeArrowheads="1"/>
          </p:cNvSpPr>
          <p:nvPr/>
        </p:nvSpPr>
        <p:spPr bwMode="auto">
          <a:xfrm>
            <a:off x="8023225" y="1362075"/>
            <a:ext cx="827088" cy="495300"/>
          </a:xfrm>
          <a:prstGeom prst="rect">
            <a:avLst/>
          </a:prstGeom>
          <a:noFill/>
          <a:ln w="12700">
            <a:solidFill>
              <a:schemeClr val="tx1"/>
            </a:solidFill>
            <a:miter lim="800000"/>
            <a:headEnd/>
            <a:tailEnd/>
          </a:ln>
        </p:spPr>
        <p:txBody>
          <a:bodyPr wrap="none" anchor="ctr"/>
          <a:lstStyle/>
          <a:p>
            <a:pPr algn="ctr"/>
            <a:r>
              <a:rPr lang="de-DE"/>
              <a:t>D</a:t>
            </a:r>
          </a:p>
        </p:txBody>
      </p:sp>
      <p:sp>
        <p:nvSpPr>
          <p:cNvPr id="62524" name="AutoShape 60"/>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25" name="Rectangle 61"/>
          <p:cNvSpPr>
            <a:spLocks noChangeAspect="1" noChangeArrowheads="1"/>
          </p:cNvSpPr>
          <p:nvPr/>
        </p:nvSpPr>
        <p:spPr bwMode="auto">
          <a:xfrm>
            <a:off x="5627688" y="1362075"/>
            <a:ext cx="827087" cy="495300"/>
          </a:xfrm>
          <a:prstGeom prst="rect">
            <a:avLst/>
          </a:prstGeom>
          <a:noFill/>
          <a:ln w="12700">
            <a:solidFill>
              <a:schemeClr val="tx1"/>
            </a:solidFill>
            <a:miter lim="800000"/>
            <a:headEnd/>
            <a:tailEnd/>
          </a:ln>
        </p:spPr>
        <p:txBody>
          <a:bodyPr wrap="none" anchor="ctr"/>
          <a:lstStyle/>
          <a:p>
            <a:pPr algn="ctr"/>
            <a:r>
              <a:rPr lang="de-DE"/>
              <a:t>B</a:t>
            </a:r>
          </a:p>
        </p:txBody>
      </p:sp>
      <p:sp>
        <p:nvSpPr>
          <p:cNvPr id="62526" name="AutoShape 62"/>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9236" name="Rectangle 2"/>
          <p:cNvSpPr>
            <a:spLocks noGrp="1" noChangeArrowheads="1"/>
          </p:cNvSpPr>
          <p:nvPr>
            <p:ph type="title"/>
          </p:nvPr>
        </p:nvSpPr>
        <p:spPr>
          <a:noFill/>
        </p:spPr>
        <p:txBody>
          <a:bodyPr/>
          <a:lstStyle/>
          <a:p>
            <a:pPr algn="l"/>
            <a:r>
              <a:rPr lang="en-US" dirty="0" smtClean="0"/>
              <a:t>Big-Bang Approach</a:t>
            </a:r>
          </a:p>
        </p:txBody>
      </p:sp>
      <p:sp>
        <p:nvSpPr>
          <p:cNvPr id="62514" name="AutoShape 50"/>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18" name="AutoShape 54"/>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rot="10800000" wrap="none" anchor="ctr"/>
          <a:lstStyle/>
          <a:p>
            <a:endParaRPr lang="en-US"/>
          </a:p>
        </p:txBody>
      </p:sp>
      <p:sp>
        <p:nvSpPr>
          <p:cNvPr id="62533" name="Oval 69"/>
          <p:cNvSpPr>
            <a:spLocks noChangeArrowheads="1"/>
          </p:cNvSpPr>
          <p:nvPr/>
        </p:nvSpPr>
        <p:spPr bwMode="auto">
          <a:xfrm>
            <a:off x="787400" y="1563688"/>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A</a:t>
            </a:r>
          </a:p>
        </p:txBody>
      </p:sp>
      <p:sp>
        <p:nvSpPr>
          <p:cNvPr id="62534" name="Oval 70"/>
          <p:cNvSpPr>
            <a:spLocks noChangeArrowheads="1"/>
          </p:cNvSpPr>
          <p:nvPr/>
        </p:nvSpPr>
        <p:spPr bwMode="auto">
          <a:xfrm>
            <a:off x="787400" y="21558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B</a:t>
            </a:r>
          </a:p>
        </p:txBody>
      </p:sp>
      <p:sp>
        <p:nvSpPr>
          <p:cNvPr id="62535" name="Oval 71"/>
          <p:cNvSpPr>
            <a:spLocks noChangeArrowheads="1"/>
          </p:cNvSpPr>
          <p:nvPr/>
        </p:nvSpPr>
        <p:spPr bwMode="auto">
          <a:xfrm>
            <a:off x="771525" y="50609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G</a:t>
            </a:r>
          </a:p>
        </p:txBody>
      </p:sp>
      <p:sp>
        <p:nvSpPr>
          <p:cNvPr id="62536" name="Oval 72"/>
          <p:cNvSpPr>
            <a:spLocks noChangeArrowheads="1"/>
          </p:cNvSpPr>
          <p:nvPr/>
        </p:nvSpPr>
        <p:spPr bwMode="auto">
          <a:xfrm>
            <a:off x="776288" y="44799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F</a:t>
            </a:r>
          </a:p>
        </p:txBody>
      </p:sp>
      <p:sp>
        <p:nvSpPr>
          <p:cNvPr id="62537" name="Oval 73"/>
          <p:cNvSpPr>
            <a:spLocks noChangeArrowheads="1"/>
          </p:cNvSpPr>
          <p:nvPr/>
        </p:nvSpPr>
        <p:spPr bwMode="auto">
          <a:xfrm>
            <a:off x="771525" y="389890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E</a:t>
            </a:r>
          </a:p>
        </p:txBody>
      </p:sp>
      <p:sp>
        <p:nvSpPr>
          <p:cNvPr id="62538" name="Oval 74"/>
          <p:cNvSpPr>
            <a:spLocks noChangeArrowheads="1"/>
          </p:cNvSpPr>
          <p:nvPr/>
        </p:nvSpPr>
        <p:spPr bwMode="auto">
          <a:xfrm>
            <a:off x="782638" y="27368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C</a:t>
            </a:r>
          </a:p>
        </p:txBody>
      </p:sp>
      <p:sp>
        <p:nvSpPr>
          <p:cNvPr id="62539" name="Oval 75"/>
          <p:cNvSpPr>
            <a:spLocks noChangeArrowheads="1"/>
          </p:cNvSpPr>
          <p:nvPr/>
        </p:nvSpPr>
        <p:spPr bwMode="auto">
          <a:xfrm>
            <a:off x="776288" y="33178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D</a:t>
            </a:r>
          </a:p>
        </p:txBody>
      </p:sp>
      <p:sp>
        <p:nvSpPr>
          <p:cNvPr id="62540" name="Oval 76"/>
          <p:cNvSpPr>
            <a:spLocks noChangeArrowheads="1"/>
          </p:cNvSpPr>
          <p:nvPr/>
        </p:nvSpPr>
        <p:spPr bwMode="auto">
          <a:xfrm>
            <a:off x="3500438" y="2982913"/>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cxnSp>
        <p:nvCxnSpPr>
          <p:cNvPr id="62544" name="AutoShape 80"/>
          <p:cNvCxnSpPr>
            <a:cxnSpLocks noChangeShapeType="1"/>
            <a:stCxn id="62533" idx="6"/>
            <a:endCxn id="62552" idx="3"/>
          </p:cNvCxnSpPr>
          <p:nvPr/>
        </p:nvCxnSpPr>
        <p:spPr bwMode="auto">
          <a:xfrm>
            <a:off x="1593850" y="1843088"/>
            <a:ext cx="1762125" cy="1843087"/>
          </a:xfrm>
          <a:prstGeom prst="straightConnector1">
            <a:avLst/>
          </a:prstGeom>
          <a:noFill/>
          <a:ln w="12700">
            <a:solidFill>
              <a:schemeClr val="tx1"/>
            </a:solidFill>
            <a:round/>
            <a:headEnd/>
            <a:tailEnd/>
          </a:ln>
        </p:spPr>
      </p:cxnSp>
      <p:cxnSp>
        <p:nvCxnSpPr>
          <p:cNvPr id="62545" name="AutoShape 81"/>
          <p:cNvCxnSpPr>
            <a:cxnSpLocks noChangeShapeType="1"/>
            <a:stCxn id="62534" idx="6"/>
            <a:endCxn id="62552" idx="3"/>
          </p:cNvCxnSpPr>
          <p:nvPr/>
        </p:nvCxnSpPr>
        <p:spPr bwMode="auto">
          <a:xfrm>
            <a:off x="1593850" y="2435225"/>
            <a:ext cx="1762125" cy="1250950"/>
          </a:xfrm>
          <a:prstGeom prst="straightConnector1">
            <a:avLst/>
          </a:prstGeom>
          <a:noFill/>
          <a:ln w="12700">
            <a:solidFill>
              <a:schemeClr val="tx1"/>
            </a:solidFill>
            <a:round/>
            <a:headEnd/>
            <a:tailEnd/>
          </a:ln>
        </p:spPr>
      </p:cxnSp>
      <p:cxnSp>
        <p:nvCxnSpPr>
          <p:cNvPr id="62546" name="AutoShape 82"/>
          <p:cNvCxnSpPr>
            <a:cxnSpLocks noChangeShapeType="1"/>
            <a:stCxn id="62538" idx="6"/>
            <a:endCxn id="62552" idx="3"/>
          </p:cNvCxnSpPr>
          <p:nvPr/>
        </p:nvCxnSpPr>
        <p:spPr bwMode="auto">
          <a:xfrm>
            <a:off x="1589088" y="3016250"/>
            <a:ext cx="1766887" cy="669925"/>
          </a:xfrm>
          <a:prstGeom prst="straightConnector1">
            <a:avLst/>
          </a:prstGeom>
          <a:noFill/>
          <a:ln w="12700">
            <a:solidFill>
              <a:schemeClr val="tx1"/>
            </a:solidFill>
            <a:round/>
            <a:headEnd/>
            <a:tailEnd/>
          </a:ln>
        </p:spPr>
      </p:cxnSp>
      <p:cxnSp>
        <p:nvCxnSpPr>
          <p:cNvPr id="62547" name="AutoShape 83"/>
          <p:cNvCxnSpPr>
            <a:cxnSpLocks noChangeShapeType="1"/>
            <a:stCxn id="62539" idx="6"/>
            <a:endCxn id="62552" idx="3"/>
          </p:cNvCxnSpPr>
          <p:nvPr/>
        </p:nvCxnSpPr>
        <p:spPr bwMode="auto">
          <a:xfrm>
            <a:off x="1582738" y="3597275"/>
            <a:ext cx="1773237" cy="88900"/>
          </a:xfrm>
          <a:prstGeom prst="straightConnector1">
            <a:avLst/>
          </a:prstGeom>
          <a:noFill/>
          <a:ln w="12700">
            <a:solidFill>
              <a:schemeClr val="tx1"/>
            </a:solidFill>
            <a:round/>
            <a:headEnd/>
            <a:tailEnd type="none" w="lg" len="lg"/>
          </a:ln>
        </p:spPr>
      </p:cxnSp>
      <p:cxnSp>
        <p:nvCxnSpPr>
          <p:cNvPr id="62548" name="AutoShape 84"/>
          <p:cNvCxnSpPr>
            <a:cxnSpLocks noChangeShapeType="1"/>
            <a:stCxn id="62537" idx="6"/>
            <a:endCxn id="62552" idx="3"/>
          </p:cNvCxnSpPr>
          <p:nvPr/>
        </p:nvCxnSpPr>
        <p:spPr bwMode="auto">
          <a:xfrm flipV="1">
            <a:off x="1577975" y="3686175"/>
            <a:ext cx="1778000" cy="492125"/>
          </a:xfrm>
          <a:prstGeom prst="straightConnector1">
            <a:avLst/>
          </a:prstGeom>
          <a:noFill/>
          <a:ln w="12700">
            <a:solidFill>
              <a:schemeClr val="tx1"/>
            </a:solidFill>
            <a:round/>
            <a:headEnd/>
            <a:tailEnd/>
          </a:ln>
        </p:spPr>
      </p:cxnSp>
      <p:cxnSp>
        <p:nvCxnSpPr>
          <p:cNvPr id="62549" name="AutoShape 85"/>
          <p:cNvCxnSpPr>
            <a:cxnSpLocks noChangeShapeType="1"/>
            <a:stCxn id="62535" idx="6"/>
            <a:endCxn id="62552" idx="3"/>
          </p:cNvCxnSpPr>
          <p:nvPr/>
        </p:nvCxnSpPr>
        <p:spPr bwMode="auto">
          <a:xfrm flipV="1">
            <a:off x="1577975" y="3686175"/>
            <a:ext cx="1778000" cy="1654175"/>
          </a:xfrm>
          <a:prstGeom prst="straightConnector1">
            <a:avLst/>
          </a:prstGeom>
          <a:noFill/>
          <a:ln w="12700">
            <a:solidFill>
              <a:schemeClr val="tx1"/>
            </a:solidFill>
            <a:round/>
            <a:headEnd/>
            <a:tailEnd/>
          </a:ln>
        </p:spPr>
      </p:cxnSp>
      <p:cxnSp>
        <p:nvCxnSpPr>
          <p:cNvPr id="62550" name="AutoShape 86"/>
          <p:cNvCxnSpPr>
            <a:cxnSpLocks noChangeShapeType="1"/>
            <a:stCxn id="62536" idx="6"/>
            <a:endCxn id="62552" idx="3"/>
          </p:cNvCxnSpPr>
          <p:nvPr/>
        </p:nvCxnSpPr>
        <p:spPr bwMode="auto">
          <a:xfrm flipV="1">
            <a:off x="1582738" y="3686175"/>
            <a:ext cx="1773237" cy="1073150"/>
          </a:xfrm>
          <a:prstGeom prst="straightConnector1">
            <a:avLst/>
          </a:prstGeom>
          <a:noFill/>
          <a:ln w="12700">
            <a:solidFill>
              <a:schemeClr val="tx1"/>
            </a:solidFill>
            <a:round/>
            <a:headEnd/>
            <a:tailEnd/>
          </a:ln>
        </p:spPr>
      </p:cxnSp>
      <p:sp>
        <p:nvSpPr>
          <p:cNvPr id="62552" name="AutoShape 88"/>
          <p:cNvSpPr>
            <a:spLocks noChangeArrowheads="1"/>
          </p:cNvSpPr>
          <p:nvPr/>
        </p:nvSpPr>
        <p:spPr bwMode="auto">
          <a:xfrm rot="5400000">
            <a:off x="3332957" y="3620293"/>
            <a:ext cx="177800" cy="131763"/>
          </a:xfrm>
          <a:prstGeom prst="triangle">
            <a:avLst>
              <a:gd name="adj" fmla="val 50000"/>
            </a:avLst>
          </a:prstGeom>
          <a:solidFill>
            <a:schemeClr val="tx1"/>
          </a:solidFill>
          <a:ln w="12700">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62514"/>
                                        </p:tgtEl>
                                        <p:attrNameLst>
                                          <p:attrName>fillcolor</p:attrName>
                                        </p:attrNameLst>
                                      </p:cBhvr>
                                      <p:to>
                                        <a:srgbClr val="0080FF"/>
                                      </p:to>
                                    </p:animClr>
                                    <p:set>
                                      <p:cBhvr>
                                        <p:cTn id="7" dur="500" fill="hold"/>
                                        <p:tgtEl>
                                          <p:spTgt spid="62514"/>
                                        </p:tgtEl>
                                        <p:attrNameLst>
                                          <p:attrName>fill.type</p:attrName>
                                        </p:attrNameLst>
                                      </p:cBhvr>
                                      <p:to>
                                        <p:strVal val="solid"/>
                                      </p:to>
                                    </p:set>
                                    <p:set>
                                      <p:cBhvr>
                                        <p:cTn id="8" dur="500" fill="hold"/>
                                        <p:tgtEl>
                                          <p:spTgt spid="62514"/>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500" fill="hold"/>
                                        <p:tgtEl>
                                          <p:spTgt spid="62513"/>
                                        </p:tgtEl>
                                        <p:attrNameLst>
                                          <p:attrName>fillcolor</p:attrName>
                                        </p:attrNameLst>
                                      </p:cBhvr>
                                      <p:to>
                                        <a:srgbClr val="0080FF"/>
                                      </p:to>
                                    </p:animClr>
                                    <p:set>
                                      <p:cBhvr>
                                        <p:cTn id="11" dur="500" fill="hold"/>
                                        <p:tgtEl>
                                          <p:spTgt spid="62513"/>
                                        </p:tgtEl>
                                        <p:attrNameLst>
                                          <p:attrName>fill.type</p:attrName>
                                        </p:attrNameLst>
                                      </p:cBhvr>
                                      <p:to>
                                        <p:strVal val="solid"/>
                                      </p:to>
                                    </p:set>
                                    <p:set>
                                      <p:cBhvr>
                                        <p:cTn id="12" dur="500" fill="hold"/>
                                        <p:tgtEl>
                                          <p:spTgt spid="62513"/>
                                        </p:tgtEl>
                                        <p:attrNameLst>
                                          <p:attrName>fill.on</p:attrName>
                                        </p:attrNameLst>
                                      </p:cBhvr>
                                      <p:to>
                                        <p:strVal val="true"/>
                                      </p:to>
                                    </p:set>
                                  </p:childTnLst>
                                </p:cTn>
                              </p:par>
                              <p:par>
                                <p:cTn id="13" presetID="1" presetClass="entr" presetSubtype="0" fill="hold" grpId="0" nodeType="withEffect">
                                  <p:stCondLst>
                                    <p:cond delay="0"/>
                                  </p:stCondLst>
                                  <p:childTnLst>
                                    <p:set>
                                      <p:cBhvr>
                                        <p:cTn id="14" dur="1" fill="hold">
                                          <p:stCondLst>
                                            <p:cond delay="0"/>
                                          </p:stCondLst>
                                        </p:cTn>
                                        <p:tgtEl>
                                          <p:spTgt spid="625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grpId="0" nodeType="clickEffect">
                                  <p:stCondLst>
                                    <p:cond delay="0"/>
                                  </p:stCondLst>
                                  <p:childTnLst>
                                    <p:animClr clrSpc="rgb" dir="cw">
                                      <p:cBhvr>
                                        <p:cTn id="18" dur="500" fill="hold"/>
                                        <p:tgtEl>
                                          <p:spTgt spid="62525"/>
                                        </p:tgtEl>
                                        <p:attrNameLst>
                                          <p:attrName>fillcolor</p:attrName>
                                        </p:attrNameLst>
                                      </p:cBhvr>
                                      <p:to>
                                        <a:srgbClr val="0080FF"/>
                                      </p:to>
                                    </p:animClr>
                                    <p:set>
                                      <p:cBhvr>
                                        <p:cTn id="19" dur="500" fill="hold"/>
                                        <p:tgtEl>
                                          <p:spTgt spid="62525"/>
                                        </p:tgtEl>
                                        <p:attrNameLst>
                                          <p:attrName>fill.type</p:attrName>
                                        </p:attrNameLst>
                                      </p:cBhvr>
                                      <p:to>
                                        <p:strVal val="solid"/>
                                      </p:to>
                                    </p:set>
                                    <p:set>
                                      <p:cBhvr>
                                        <p:cTn id="20" dur="500" fill="hold"/>
                                        <p:tgtEl>
                                          <p:spTgt spid="62525"/>
                                        </p:tgtEl>
                                        <p:attrNameLst>
                                          <p:attrName>fill.on</p:attrName>
                                        </p:attrNameLst>
                                      </p:cBhvr>
                                      <p:to>
                                        <p:strVal val="true"/>
                                      </p:to>
                                    </p:set>
                                  </p:childTnLst>
                                </p:cTn>
                              </p:par>
                              <p:par>
                                <p:cTn id="21" presetID="1" presetClass="emph" presetSubtype="2" fill="hold" grpId="0" nodeType="withEffect">
                                  <p:stCondLst>
                                    <p:cond delay="0"/>
                                  </p:stCondLst>
                                  <p:childTnLst>
                                    <p:animClr clrSpc="rgb" dir="cw">
                                      <p:cBhvr>
                                        <p:cTn id="22" dur="500" fill="hold"/>
                                        <p:tgtEl>
                                          <p:spTgt spid="62526"/>
                                        </p:tgtEl>
                                        <p:attrNameLst>
                                          <p:attrName>fillcolor</p:attrName>
                                        </p:attrNameLst>
                                      </p:cBhvr>
                                      <p:to>
                                        <a:srgbClr val="0080FF"/>
                                      </p:to>
                                    </p:animClr>
                                    <p:set>
                                      <p:cBhvr>
                                        <p:cTn id="23" dur="500" fill="hold"/>
                                        <p:tgtEl>
                                          <p:spTgt spid="62526"/>
                                        </p:tgtEl>
                                        <p:attrNameLst>
                                          <p:attrName>fill.type</p:attrName>
                                        </p:attrNameLst>
                                      </p:cBhvr>
                                      <p:to>
                                        <p:strVal val="solid"/>
                                      </p:to>
                                    </p:set>
                                    <p:set>
                                      <p:cBhvr>
                                        <p:cTn id="24" dur="500" fill="hold"/>
                                        <p:tgtEl>
                                          <p:spTgt spid="62526"/>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625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grpId="0" nodeType="clickEffect">
                                  <p:stCondLst>
                                    <p:cond delay="0"/>
                                  </p:stCondLst>
                                  <p:childTnLst>
                                    <p:animClr clrSpc="rgb" dir="cw">
                                      <p:cBhvr>
                                        <p:cTn id="30" dur="500" fill="hold"/>
                                        <p:tgtEl>
                                          <p:spTgt spid="62515"/>
                                        </p:tgtEl>
                                        <p:attrNameLst>
                                          <p:attrName>fillcolor</p:attrName>
                                        </p:attrNameLst>
                                      </p:cBhvr>
                                      <p:to>
                                        <a:srgbClr val="0080FF"/>
                                      </p:to>
                                    </p:animClr>
                                    <p:set>
                                      <p:cBhvr>
                                        <p:cTn id="31" dur="500" fill="hold"/>
                                        <p:tgtEl>
                                          <p:spTgt spid="62515"/>
                                        </p:tgtEl>
                                        <p:attrNameLst>
                                          <p:attrName>fill.type</p:attrName>
                                        </p:attrNameLst>
                                      </p:cBhvr>
                                      <p:to>
                                        <p:strVal val="solid"/>
                                      </p:to>
                                    </p:set>
                                    <p:set>
                                      <p:cBhvr>
                                        <p:cTn id="32" dur="500" fill="hold"/>
                                        <p:tgtEl>
                                          <p:spTgt spid="62515"/>
                                        </p:tgtEl>
                                        <p:attrNameLst>
                                          <p:attrName>fill.on</p:attrName>
                                        </p:attrNameLst>
                                      </p:cBhvr>
                                      <p:to>
                                        <p:strVal val="true"/>
                                      </p:to>
                                    </p:set>
                                  </p:childTnLst>
                                </p:cTn>
                              </p:par>
                              <p:par>
                                <p:cTn id="33" presetID="1" presetClass="emph" presetSubtype="2" fill="hold" grpId="0" nodeType="withEffect">
                                  <p:stCondLst>
                                    <p:cond delay="0"/>
                                  </p:stCondLst>
                                  <p:childTnLst>
                                    <p:animClr clrSpc="rgb" dir="cw">
                                      <p:cBhvr>
                                        <p:cTn id="34" dur="500" fill="hold"/>
                                        <p:tgtEl>
                                          <p:spTgt spid="62516"/>
                                        </p:tgtEl>
                                        <p:attrNameLst>
                                          <p:attrName>fillcolor</p:attrName>
                                        </p:attrNameLst>
                                      </p:cBhvr>
                                      <p:to>
                                        <a:srgbClr val="0080FF"/>
                                      </p:to>
                                    </p:animClr>
                                    <p:set>
                                      <p:cBhvr>
                                        <p:cTn id="35" dur="500" fill="hold"/>
                                        <p:tgtEl>
                                          <p:spTgt spid="62516"/>
                                        </p:tgtEl>
                                        <p:attrNameLst>
                                          <p:attrName>fill.type</p:attrName>
                                        </p:attrNameLst>
                                      </p:cBhvr>
                                      <p:to>
                                        <p:strVal val="solid"/>
                                      </p:to>
                                    </p:set>
                                    <p:set>
                                      <p:cBhvr>
                                        <p:cTn id="36" dur="500" fill="hold"/>
                                        <p:tgtEl>
                                          <p:spTgt spid="62516"/>
                                        </p:tgtEl>
                                        <p:attrNameLst>
                                          <p:attrName>fill.on</p:attrName>
                                        </p:attrNameLst>
                                      </p:cBhvr>
                                      <p:to>
                                        <p:strVal val="true"/>
                                      </p:to>
                                    </p:set>
                                  </p:childTnLst>
                                </p:cTn>
                              </p:par>
                              <p:par>
                                <p:cTn id="37" presetID="1" presetClass="entr" presetSubtype="0" fill="hold" grpId="0" nodeType="withEffect">
                                  <p:stCondLst>
                                    <p:cond delay="0"/>
                                  </p:stCondLst>
                                  <p:childTnLst>
                                    <p:set>
                                      <p:cBhvr>
                                        <p:cTn id="38" dur="1" fill="hold">
                                          <p:stCondLst>
                                            <p:cond delay="0"/>
                                          </p:stCondLst>
                                        </p:cTn>
                                        <p:tgtEl>
                                          <p:spTgt spid="625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grpId="0" nodeType="clickEffect">
                                  <p:stCondLst>
                                    <p:cond delay="0"/>
                                  </p:stCondLst>
                                  <p:childTnLst>
                                    <p:animClr clrSpc="rgb" dir="cw">
                                      <p:cBhvr>
                                        <p:cTn id="42" dur="500" fill="hold"/>
                                        <p:tgtEl>
                                          <p:spTgt spid="62523"/>
                                        </p:tgtEl>
                                        <p:attrNameLst>
                                          <p:attrName>fillcolor</p:attrName>
                                        </p:attrNameLst>
                                      </p:cBhvr>
                                      <p:to>
                                        <a:srgbClr val="0080FF"/>
                                      </p:to>
                                    </p:animClr>
                                    <p:set>
                                      <p:cBhvr>
                                        <p:cTn id="43" dur="500" fill="hold"/>
                                        <p:tgtEl>
                                          <p:spTgt spid="62523"/>
                                        </p:tgtEl>
                                        <p:attrNameLst>
                                          <p:attrName>fill.type</p:attrName>
                                        </p:attrNameLst>
                                      </p:cBhvr>
                                      <p:to>
                                        <p:strVal val="solid"/>
                                      </p:to>
                                    </p:set>
                                    <p:set>
                                      <p:cBhvr>
                                        <p:cTn id="44" dur="500" fill="hold"/>
                                        <p:tgtEl>
                                          <p:spTgt spid="62523"/>
                                        </p:tgtEl>
                                        <p:attrNameLst>
                                          <p:attrName>fill.on</p:attrName>
                                        </p:attrNameLst>
                                      </p:cBhvr>
                                      <p:to>
                                        <p:strVal val="true"/>
                                      </p:to>
                                    </p:set>
                                  </p:childTnLst>
                                </p:cTn>
                              </p:par>
                              <p:par>
                                <p:cTn id="45" presetID="1" presetClass="emph" presetSubtype="2" fill="hold" grpId="0" nodeType="withEffect">
                                  <p:stCondLst>
                                    <p:cond delay="0"/>
                                  </p:stCondLst>
                                  <p:childTnLst>
                                    <p:animClr clrSpc="rgb" dir="cw">
                                      <p:cBhvr>
                                        <p:cTn id="46" dur="500" fill="hold"/>
                                        <p:tgtEl>
                                          <p:spTgt spid="62524"/>
                                        </p:tgtEl>
                                        <p:attrNameLst>
                                          <p:attrName>fillcolor</p:attrName>
                                        </p:attrNameLst>
                                      </p:cBhvr>
                                      <p:to>
                                        <a:srgbClr val="0080FF"/>
                                      </p:to>
                                    </p:animClr>
                                    <p:set>
                                      <p:cBhvr>
                                        <p:cTn id="47" dur="500" fill="hold"/>
                                        <p:tgtEl>
                                          <p:spTgt spid="62524"/>
                                        </p:tgtEl>
                                        <p:attrNameLst>
                                          <p:attrName>fill.type</p:attrName>
                                        </p:attrNameLst>
                                      </p:cBhvr>
                                      <p:to>
                                        <p:strVal val="solid"/>
                                      </p:to>
                                    </p:set>
                                    <p:set>
                                      <p:cBhvr>
                                        <p:cTn id="48" dur="500" fill="hold"/>
                                        <p:tgtEl>
                                          <p:spTgt spid="62524"/>
                                        </p:tgtEl>
                                        <p:attrNameLst>
                                          <p:attrName>fill.on</p:attrName>
                                        </p:attrNameLst>
                                      </p:cBhvr>
                                      <p:to>
                                        <p:strVal val="true"/>
                                      </p:to>
                                    </p:set>
                                  </p:childTnLst>
                                </p:cTn>
                              </p:par>
                              <p:par>
                                <p:cTn id="49" presetID="1" presetClass="entr" presetSubtype="0" fill="hold" grpId="0" nodeType="withEffect">
                                  <p:stCondLst>
                                    <p:cond delay="0"/>
                                  </p:stCondLst>
                                  <p:childTnLst>
                                    <p:set>
                                      <p:cBhvr>
                                        <p:cTn id="50" dur="1" fill="hold">
                                          <p:stCondLst>
                                            <p:cond delay="0"/>
                                          </p:stCondLst>
                                        </p:cTn>
                                        <p:tgtEl>
                                          <p:spTgt spid="625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grpId="0" nodeType="clickEffect">
                                  <p:stCondLst>
                                    <p:cond delay="0"/>
                                  </p:stCondLst>
                                  <p:childTnLst>
                                    <p:animClr clrSpc="rgb" dir="cw">
                                      <p:cBhvr>
                                        <p:cTn id="54" dur="500" fill="hold"/>
                                        <p:tgtEl>
                                          <p:spTgt spid="62517"/>
                                        </p:tgtEl>
                                        <p:attrNameLst>
                                          <p:attrName>fillcolor</p:attrName>
                                        </p:attrNameLst>
                                      </p:cBhvr>
                                      <p:to>
                                        <a:srgbClr val="0080FF"/>
                                      </p:to>
                                    </p:animClr>
                                    <p:set>
                                      <p:cBhvr>
                                        <p:cTn id="55" dur="500" fill="hold"/>
                                        <p:tgtEl>
                                          <p:spTgt spid="62517"/>
                                        </p:tgtEl>
                                        <p:attrNameLst>
                                          <p:attrName>fill.type</p:attrName>
                                        </p:attrNameLst>
                                      </p:cBhvr>
                                      <p:to>
                                        <p:strVal val="solid"/>
                                      </p:to>
                                    </p:set>
                                    <p:set>
                                      <p:cBhvr>
                                        <p:cTn id="56" dur="500" fill="hold"/>
                                        <p:tgtEl>
                                          <p:spTgt spid="62517"/>
                                        </p:tgtEl>
                                        <p:attrNameLst>
                                          <p:attrName>fill.on</p:attrName>
                                        </p:attrNameLst>
                                      </p:cBhvr>
                                      <p:to>
                                        <p:strVal val="true"/>
                                      </p:to>
                                    </p:set>
                                  </p:childTnLst>
                                </p:cTn>
                              </p:par>
                              <p:par>
                                <p:cTn id="57" presetID="1" presetClass="emph" presetSubtype="2" fill="hold" grpId="0" nodeType="withEffect">
                                  <p:stCondLst>
                                    <p:cond delay="0"/>
                                  </p:stCondLst>
                                  <p:childTnLst>
                                    <p:animClr clrSpc="rgb" dir="cw">
                                      <p:cBhvr>
                                        <p:cTn id="58" dur="500" fill="hold"/>
                                        <p:tgtEl>
                                          <p:spTgt spid="62518"/>
                                        </p:tgtEl>
                                        <p:attrNameLst>
                                          <p:attrName>fillcolor</p:attrName>
                                        </p:attrNameLst>
                                      </p:cBhvr>
                                      <p:to>
                                        <a:srgbClr val="0080FF"/>
                                      </p:to>
                                    </p:animClr>
                                    <p:set>
                                      <p:cBhvr>
                                        <p:cTn id="59" dur="500" fill="hold"/>
                                        <p:tgtEl>
                                          <p:spTgt spid="62518"/>
                                        </p:tgtEl>
                                        <p:attrNameLst>
                                          <p:attrName>fill.type</p:attrName>
                                        </p:attrNameLst>
                                      </p:cBhvr>
                                      <p:to>
                                        <p:strVal val="solid"/>
                                      </p:to>
                                    </p:set>
                                    <p:set>
                                      <p:cBhvr>
                                        <p:cTn id="60" dur="500" fill="hold"/>
                                        <p:tgtEl>
                                          <p:spTgt spid="62518"/>
                                        </p:tgtEl>
                                        <p:attrNameLst>
                                          <p:attrName>fill.on</p:attrName>
                                        </p:attrNameLst>
                                      </p:cBhvr>
                                      <p:to>
                                        <p:strVal val="true"/>
                                      </p:to>
                                    </p:set>
                                  </p:childTnLst>
                                </p:cTn>
                              </p:par>
                              <p:par>
                                <p:cTn id="61" presetID="1" presetClass="entr" presetSubtype="0" fill="hold" grpId="0" nodeType="withEffect">
                                  <p:stCondLst>
                                    <p:cond delay="0"/>
                                  </p:stCondLst>
                                  <p:childTnLst>
                                    <p:set>
                                      <p:cBhvr>
                                        <p:cTn id="62" dur="1" fill="hold">
                                          <p:stCondLst>
                                            <p:cond delay="0"/>
                                          </p:stCondLst>
                                        </p:cTn>
                                        <p:tgtEl>
                                          <p:spTgt spid="625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grpId="0" nodeType="clickEffect">
                                  <p:stCondLst>
                                    <p:cond delay="0"/>
                                  </p:stCondLst>
                                  <p:childTnLst>
                                    <p:animClr clrSpc="rgb" dir="cw">
                                      <p:cBhvr>
                                        <p:cTn id="66" dur="500" fill="hold"/>
                                        <p:tgtEl>
                                          <p:spTgt spid="62519"/>
                                        </p:tgtEl>
                                        <p:attrNameLst>
                                          <p:attrName>fillcolor</p:attrName>
                                        </p:attrNameLst>
                                      </p:cBhvr>
                                      <p:to>
                                        <a:srgbClr val="0080FF"/>
                                      </p:to>
                                    </p:animClr>
                                    <p:set>
                                      <p:cBhvr>
                                        <p:cTn id="67" dur="500" fill="hold"/>
                                        <p:tgtEl>
                                          <p:spTgt spid="62519"/>
                                        </p:tgtEl>
                                        <p:attrNameLst>
                                          <p:attrName>fill.type</p:attrName>
                                        </p:attrNameLst>
                                      </p:cBhvr>
                                      <p:to>
                                        <p:strVal val="solid"/>
                                      </p:to>
                                    </p:set>
                                    <p:set>
                                      <p:cBhvr>
                                        <p:cTn id="68" dur="500" fill="hold"/>
                                        <p:tgtEl>
                                          <p:spTgt spid="62519"/>
                                        </p:tgtEl>
                                        <p:attrNameLst>
                                          <p:attrName>fill.on</p:attrName>
                                        </p:attrNameLst>
                                      </p:cBhvr>
                                      <p:to>
                                        <p:strVal val="true"/>
                                      </p:to>
                                    </p:set>
                                  </p:childTnLst>
                                </p:cTn>
                              </p:par>
                              <p:par>
                                <p:cTn id="69" presetID="1" presetClass="emph" presetSubtype="2" fill="hold" grpId="0" nodeType="withEffect">
                                  <p:stCondLst>
                                    <p:cond delay="0"/>
                                  </p:stCondLst>
                                  <p:childTnLst>
                                    <p:animClr clrSpc="rgb" dir="cw">
                                      <p:cBhvr>
                                        <p:cTn id="70" dur="500" fill="hold"/>
                                        <p:tgtEl>
                                          <p:spTgt spid="62520"/>
                                        </p:tgtEl>
                                        <p:attrNameLst>
                                          <p:attrName>fillcolor</p:attrName>
                                        </p:attrNameLst>
                                      </p:cBhvr>
                                      <p:to>
                                        <a:srgbClr val="0080FF"/>
                                      </p:to>
                                    </p:animClr>
                                    <p:set>
                                      <p:cBhvr>
                                        <p:cTn id="71" dur="500" fill="hold"/>
                                        <p:tgtEl>
                                          <p:spTgt spid="62520"/>
                                        </p:tgtEl>
                                        <p:attrNameLst>
                                          <p:attrName>fill.type</p:attrName>
                                        </p:attrNameLst>
                                      </p:cBhvr>
                                      <p:to>
                                        <p:strVal val="solid"/>
                                      </p:to>
                                    </p:set>
                                    <p:set>
                                      <p:cBhvr>
                                        <p:cTn id="72" dur="500" fill="hold"/>
                                        <p:tgtEl>
                                          <p:spTgt spid="62520"/>
                                        </p:tgtEl>
                                        <p:attrNameLst>
                                          <p:attrName>fill.on</p:attrName>
                                        </p:attrNameLst>
                                      </p:cBhvr>
                                      <p:to>
                                        <p:strVal val="true"/>
                                      </p:to>
                                    </p:set>
                                  </p:childTnLst>
                                </p:cTn>
                              </p:par>
                              <p:par>
                                <p:cTn id="73" presetID="1" presetClass="entr" presetSubtype="0" fill="hold" grpId="0" nodeType="withEffect">
                                  <p:stCondLst>
                                    <p:cond delay="0"/>
                                  </p:stCondLst>
                                  <p:childTnLst>
                                    <p:set>
                                      <p:cBhvr>
                                        <p:cTn id="74" dur="1" fill="hold">
                                          <p:stCondLst>
                                            <p:cond delay="0"/>
                                          </p:stCondLst>
                                        </p:cTn>
                                        <p:tgtEl>
                                          <p:spTgt spid="625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grpId="0" nodeType="clickEffect">
                                  <p:stCondLst>
                                    <p:cond delay="0"/>
                                  </p:stCondLst>
                                  <p:childTnLst>
                                    <p:animClr clrSpc="rgb" dir="cw">
                                      <p:cBhvr>
                                        <p:cTn id="78" dur="500" fill="hold"/>
                                        <p:tgtEl>
                                          <p:spTgt spid="62521"/>
                                        </p:tgtEl>
                                        <p:attrNameLst>
                                          <p:attrName>fillcolor</p:attrName>
                                        </p:attrNameLst>
                                      </p:cBhvr>
                                      <p:to>
                                        <a:srgbClr val="0080FF"/>
                                      </p:to>
                                    </p:animClr>
                                    <p:set>
                                      <p:cBhvr>
                                        <p:cTn id="79" dur="500" fill="hold"/>
                                        <p:tgtEl>
                                          <p:spTgt spid="62521"/>
                                        </p:tgtEl>
                                        <p:attrNameLst>
                                          <p:attrName>fill.type</p:attrName>
                                        </p:attrNameLst>
                                      </p:cBhvr>
                                      <p:to>
                                        <p:strVal val="solid"/>
                                      </p:to>
                                    </p:set>
                                    <p:set>
                                      <p:cBhvr>
                                        <p:cTn id="80" dur="500" fill="hold"/>
                                        <p:tgtEl>
                                          <p:spTgt spid="62521"/>
                                        </p:tgtEl>
                                        <p:attrNameLst>
                                          <p:attrName>fill.on</p:attrName>
                                        </p:attrNameLst>
                                      </p:cBhvr>
                                      <p:to>
                                        <p:strVal val="true"/>
                                      </p:to>
                                    </p:set>
                                  </p:childTnLst>
                                </p:cTn>
                              </p:par>
                              <p:par>
                                <p:cTn id="81" presetID="1" presetClass="emph" presetSubtype="2" fill="hold" grpId="0" nodeType="withEffect">
                                  <p:stCondLst>
                                    <p:cond delay="0"/>
                                  </p:stCondLst>
                                  <p:childTnLst>
                                    <p:animClr clrSpc="rgb" dir="cw">
                                      <p:cBhvr>
                                        <p:cTn id="82" dur="500" fill="hold"/>
                                        <p:tgtEl>
                                          <p:spTgt spid="62522"/>
                                        </p:tgtEl>
                                        <p:attrNameLst>
                                          <p:attrName>fillcolor</p:attrName>
                                        </p:attrNameLst>
                                      </p:cBhvr>
                                      <p:to>
                                        <a:srgbClr val="0080FF"/>
                                      </p:to>
                                    </p:animClr>
                                    <p:set>
                                      <p:cBhvr>
                                        <p:cTn id="83" dur="500" fill="hold"/>
                                        <p:tgtEl>
                                          <p:spTgt spid="62522"/>
                                        </p:tgtEl>
                                        <p:attrNameLst>
                                          <p:attrName>fill.type</p:attrName>
                                        </p:attrNameLst>
                                      </p:cBhvr>
                                      <p:to>
                                        <p:strVal val="solid"/>
                                      </p:to>
                                    </p:set>
                                    <p:set>
                                      <p:cBhvr>
                                        <p:cTn id="84" dur="500" fill="hold"/>
                                        <p:tgtEl>
                                          <p:spTgt spid="62522"/>
                                        </p:tgtEl>
                                        <p:attrNameLst>
                                          <p:attrName>fill.on</p:attrName>
                                        </p:attrNameLst>
                                      </p:cBhvr>
                                      <p:to>
                                        <p:strVal val="true"/>
                                      </p:to>
                                    </p:set>
                                  </p:childTnLst>
                                </p:cTn>
                              </p:par>
                              <p:par>
                                <p:cTn id="85" presetID="1" presetClass="entr" presetSubtype="0" fill="hold" grpId="0" nodeType="withEffect">
                                  <p:stCondLst>
                                    <p:cond delay="0"/>
                                  </p:stCondLst>
                                  <p:childTnLst>
                                    <p:set>
                                      <p:cBhvr>
                                        <p:cTn id="86" dur="1" fill="hold">
                                          <p:stCondLst>
                                            <p:cond delay="0"/>
                                          </p:stCondLst>
                                        </p:cTn>
                                        <p:tgtEl>
                                          <p:spTgt spid="625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254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254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25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5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25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254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254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5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2552"/>
                                        </p:tgtEl>
                                        <p:attrNameLst>
                                          <p:attrName>style.visibility</p:attrName>
                                        </p:attrNameLst>
                                      </p:cBhvr>
                                      <p:to>
                                        <p:strVal val="visible"/>
                                      </p:to>
                                    </p:set>
                                  </p:childTnLst>
                                </p:cTn>
                              </p:par>
                              <p:par>
                                <p:cTn id="107" presetID="7" presetClass="emph" presetSubtype="2" fill="hold" nodeType="withEffect">
                                  <p:stCondLst>
                                    <p:cond delay="0"/>
                                  </p:stCondLst>
                                  <p:childTnLst>
                                    <p:animClr clrSpc="rgb" dir="cw">
                                      <p:cBhvr>
                                        <p:cTn id="108" dur="500" fill="hold"/>
                                        <p:tgtEl>
                                          <p:spTgt spid="62561"/>
                                        </p:tgtEl>
                                        <p:attrNameLst>
                                          <p:attrName>stroke.color</p:attrName>
                                        </p:attrNameLst>
                                      </p:cBhvr>
                                      <p:to>
                                        <a:srgbClr val="0080FF"/>
                                      </p:to>
                                    </p:animClr>
                                    <p:set>
                                      <p:cBhvr>
                                        <p:cTn id="109" dur="500" fill="hold"/>
                                        <p:tgtEl>
                                          <p:spTgt spid="62561"/>
                                        </p:tgtEl>
                                        <p:attrNameLst>
                                          <p:attrName>stroke.on</p:attrName>
                                        </p:attrNameLst>
                                      </p:cBhvr>
                                      <p:to>
                                        <p:strVal val="true"/>
                                      </p:to>
                                    </p:set>
                                  </p:childTnLst>
                                </p:cTn>
                              </p:par>
                              <p:par>
                                <p:cTn id="110" presetID="7" presetClass="emph" presetSubtype="2" fill="hold" nodeType="withEffect">
                                  <p:stCondLst>
                                    <p:cond delay="0"/>
                                  </p:stCondLst>
                                  <p:childTnLst>
                                    <p:animClr clrSpc="rgb" dir="cw">
                                      <p:cBhvr>
                                        <p:cTn id="111" dur="500" fill="hold"/>
                                        <p:tgtEl>
                                          <p:spTgt spid="62563"/>
                                        </p:tgtEl>
                                        <p:attrNameLst>
                                          <p:attrName>stroke.color</p:attrName>
                                        </p:attrNameLst>
                                      </p:cBhvr>
                                      <p:to>
                                        <a:srgbClr val="0080FF"/>
                                      </p:to>
                                    </p:animClr>
                                    <p:set>
                                      <p:cBhvr>
                                        <p:cTn id="112" dur="500" fill="hold"/>
                                        <p:tgtEl>
                                          <p:spTgt spid="62563"/>
                                        </p:tgtEl>
                                        <p:attrNameLst>
                                          <p:attrName>stroke.on</p:attrName>
                                        </p:attrNameLst>
                                      </p:cBhvr>
                                      <p:to>
                                        <p:strVal val="true"/>
                                      </p:to>
                                    </p:set>
                                  </p:childTnLst>
                                </p:cTn>
                              </p:par>
                              <p:par>
                                <p:cTn id="113" presetID="7" presetClass="emph" presetSubtype="2" fill="hold" nodeType="withEffect">
                                  <p:stCondLst>
                                    <p:cond delay="0"/>
                                  </p:stCondLst>
                                  <p:childTnLst>
                                    <p:animClr clrSpc="rgb" dir="cw">
                                      <p:cBhvr>
                                        <p:cTn id="114" dur="500" fill="hold"/>
                                        <p:tgtEl>
                                          <p:spTgt spid="62562"/>
                                        </p:tgtEl>
                                        <p:attrNameLst>
                                          <p:attrName>stroke.color</p:attrName>
                                        </p:attrNameLst>
                                      </p:cBhvr>
                                      <p:to>
                                        <a:srgbClr val="0080FF"/>
                                      </p:to>
                                    </p:animClr>
                                    <p:set>
                                      <p:cBhvr>
                                        <p:cTn id="115" dur="500" fill="hold"/>
                                        <p:tgtEl>
                                          <p:spTgt spid="62562"/>
                                        </p:tgtEl>
                                        <p:attrNameLst>
                                          <p:attrName>stroke.on</p:attrName>
                                        </p:attrNameLst>
                                      </p:cBhvr>
                                      <p:to>
                                        <p:strVal val="true"/>
                                      </p:to>
                                    </p:set>
                                  </p:childTnLst>
                                </p:cTn>
                              </p:par>
                              <p:par>
                                <p:cTn id="116" presetID="7" presetClass="emph" presetSubtype="2" fill="hold" nodeType="withEffect">
                                  <p:stCondLst>
                                    <p:cond delay="0"/>
                                  </p:stCondLst>
                                  <p:childTnLst>
                                    <p:animClr clrSpc="rgb" dir="cw">
                                      <p:cBhvr>
                                        <p:cTn id="117" dur="500" fill="hold"/>
                                        <p:tgtEl>
                                          <p:spTgt spid="62564"/>
                                        </p:tgtEl>
                                        <p:attrNameLst>
                                          <p:attrName>stroke.color</p:attrName>
                                        </p:attrNameLst>
                                      </p:cBhvr>
                                      <p:to>
                                        <a:srgbClr val="0080FF"/>
                                      </p:to>
                                    </p:animClr>
                                    <p:set>
                                      <p:cBhvr>
                                        <p:cTn id="118" dur="500" fill="hold"/>
                                        <p:tgtEl>
                                          <p:spTgt spid="62564"/>
                                        </p:tgtEl>
                                        <p:attrNameLst>
                                          <p:attrName>stroke.on</p:attrName>
                                        </p:attrNameLst>
                                      </p:cBhvr>
                                      <p:to>
                                        <p:strVal val="true"/>
                                      </p:to>
                                    </p:set>
                                  </p:childTnLst>
                                </p:cTn>
                              </p:par>
                              <p:par>
                                <p:cTn id="119" presetID="7" presetClass="emph" presetSubtype="2" fill="hold" nodeType="withEffect">
                                  <p:stCondLst>
                                    <p:cond delay="0"/>
                                  </p:stCondLst>
                                  <p:childTnLst>
                                    <p:animClr clrSpc="rgb" dir="cw">
                                      <p:cBhvr>
                                        <p:cTn id="120" dur="500" fill="hold"/>
                                        <p:tgtEl>
                                          <p:spTgt spid="62565"/>
                                        </p:tgtEl>
                                        <p:attrNameLst>
                                          <p:attrName>stroke.color</p:attrName>
                                        </p:attrNameLst>
                                      </p:cBhvr>
                                      <p:to>
                                        <a:srgbClr val="0080FF"/>
                                      </p:to>
                                    </p:animClr>
                                    <p:set>
                                      <p:cBhvr>
                                        <p:cTn id="121" dur="500" fill="hold"/>
                                        <p:tgtEl>
                                          <p:spTgt spid="62565"/>
                                        </p:tgtEl>
                                        <p:attrNameLst>
                                          <p:attrName>stroke.on</p:attrName>
                                        </p:attrNameLst>
                                      </p:cBhvr>
                                      <p:to>
                                        <p:strVal val="true"/>
                                      </p:to>
                                    </p:set>
                                  </p:childTnLst>
                                </p:cTn>
                              </p:par>
                              <p:par>
                                <p:cTn id="122" presetID="7" presetClass="emph" presetSubtype="2" fill="hold" nodeType="withEffect">
                                  <p:stCondLst>
                                    <p:cond delay="0"/>
                                  </p:stCondLst>
                                  <p:childTnLst>
                                    <p:animClr clrSpc="rgb" dir="cw">
                                      <p:cBhvr>
                                        <p:cTn id="123" dur="500" fill="hold"/>
                                        <p:tgtEl>
                                          <p:spTgt spid="62566"/>
                                        </p:tgtEl>
                                        <p:attrNameLst>
                                          <p:attrName>stroke.color</p:attrName>
                                        </p:attrNameLst>
                                      </p:cBhvr>
                                      <p:to>
                                        <a:srgbClr val="0080FF"/>
                                      </p:to>
                                    </p:animClr>
                                    <p:set>
                                      <p:cBhvr>
                                        <p:cTn id="124" dur="500" fill="hold"/>
                                        <p:tgtEl>
                                          <p:spTgt spid="6256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3" grpId="0" animBg="1"/>
      <p:bldP spid="62515" grpId="0" animBg="1"/>
      <p:bldP spid="62516" grpId="0" animBg="1"/>
      <p:bldP spid="62517" grpId="0" animBg="1"/>
      <p:bldP spid="62519" grpId="0" animBg="1"/>
      <p:bldP spid="62520" grpId="0" animBg="1"/>
      <p:bldP spid="62521" grpId="0" animBg="1"/>
      <p:bldP spid="62522" grpId="0" animBg="1"/>
      <p:bldP spid="62523" grpId="0" animBg="1"/>
      <p:bldP spid="62524" grpId="0" animBg="1"/>
      <p:bldP spid="62525" grpId="0" animBg="1"/>
      <p:bldP spid="62526" grpId="0" animBg="1"/>
      <p:bldP spid="62514" grpId="0" animBg="1"/>
      <p:bldP spid="62518" grpId="0" animBg="1"/>
      <p:bldP spid="62533" grpId="0" animBg="1"/>
      <p:bldP spid="62534" grpId="0" animBg="1"/>
      <p:bldP spid="62535" grpId="0" animBg="1"/>
      <p:bldP spid="62536" grpId="0" animBg="1"/>
      <p:bldP spid="62537" grpId="0" animBg="1"/>
      <p:bldP spid="62538" grpId="0" animBg="1"/>
      <p:bldP spid="62539" grpId="0" animBg="1"/>
      <p:bldP spid="62540" grpId="0" animBg="1"/>
      <p:bldP spid="625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 is big bang integration testing"/>
          <p:cNvPicPr/>
          <p:nvPr/>
        </p:nvPicPr>
        <p:blipFill>
          <a:blip r:embed="rId2" cstate="print"/>
          <a:srcRect/>
          <a:stretch>
            <a:fillRect/>
          </a:stretch>
        </p:blipFill>
        <p:spPr bwMode="auto">
          <a:xfrm>
            <a:off x="609600" y="1215224"/>
            <a:ext cx="7924800" cy="53379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Testing?</a:t>
            </a:r>
            <a:endParaRPr lang="en-US" dirty="0"/>
          </a:p>
        </p:txBody>
      </p:sp>
      <p:sp>
        <p:nvSpPr>
          <p:cNvPr id="3" name="Content Placeholder 2"/>
          <p:cNvSpPr>
            <a:spLocks noGrp="1"/>
          </p:cNvSpPr>
          <p:nvPr>
            <p:ph idx="1"/>
          </p:nvPr>
        </p:nvSpPr>
        <p:spPr/>
        <p:txBody>
          <a:bodyPr/>
          <a:lstStyle/>
          <a:p>
            <a:pPr>
              <a:buNone/>
            </a:pPr>
            <a:r>
              <a:rPr lang="en-US" dirty="0" smtClean="0"/>
              <a:t>A more appropriate definition is-</a:t>
            </a:r>
          </a:p>
          <a:p>
            <a:pPr>
              <a:buNone/>
            </a:pPr>
            <a:endParaRPr lang="en-US" dirty="0" smtClean="0"/>
          </a:p>
          <a:p>
            <a:pPr>
              <a:buNone/>
            </a:pPr>
            <a:r>
              <a:rPr lang="en-US" dirty="0" smtClean="0"/>
              <a:t>	“ Testing is the process of executing a program with the intent of finding errors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and Disadvantages</a:t>
            </a:r>
            <a:endParaRPr lang="en-US" dirty="0"/>
          </a:p>
        </p:txBody>
      </p:sp>
      <p:sp>
        <p:nvSpPr>
          <p:cNvPr id="3" name="Content Placeholder 2"/>
          <p:cNvSpPr>
            <a:spLocks noGrp="1"/>
          </p:cNvSpPr>
          <p:nvPr>
            <p:ph idx="1"/>
          </p:nvPr>
        </p:nvSpPr>
        <p:spPr>
          <a:xfrm>
            <a:off x="457200" y="1752600"/>
            <a:ext cx="8229600" cy="5105400"/>
          </a:xfrm>
        </p:spPr>
        <p:txBody>
          <a:bodyPr>
            <a:normAutofit/>
          </a:bodyPr>
          <a:lstStyle/>
          <a:p>
            <a:pPr algn="just"/>
            <a:r>
              <a:rPr lang="en-US" dirty="0" smtClean="0"/>
              <a:t>The only </a:t>
            </a:r>
            <a:r>
              <a:rPr lang="en-US" b="1" dirty="0" smtClean="0"/>
              <a:t>advantage</a:t>
            </a:r>
            <a:r>
              <a:rPr lang="en-US" dirty="0" smtClean="0"/>
              <a:t> is that – for a small system this will be ideal integration testing technique.</a:t>
            </a:r>
          </a:p>
          <a:p>
            <a:pPr algn="just"/>
            <a:r>
              <a:rPr lang="en-US" dirty="0" smtClean="0"/>
              <a:t>The </a:t>
            </a:r>
            <a:r>
              <a:rPr lang="en-US" b="1" dirty="0" smtClean="0"/>
              <a:t>disadvantages</a:t>
            </a:r>
            <a:r>
              <a:rPr lang="en-US" dirty="0" smtClean="0"/>
              <a:t> is that – you would have to wait for all the modules to be integrated, so there will be quite a lot of delay.</a:t>
            </a:r>
          </a:p>
          <a:p>
            <a:pPr algn="just"/>
            <a:r>
              <a:rPr lang="en-US" dirty="0" smtClean="0"/>
              <a:t>Errors are identified at a very late stage and it is very hard to identify the fault.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Integration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incremental approach means to first combine only two components together and test them. Remove the errors if they are there, otherwise combine another component to it and then test again, and so on until the whole system is developed.</a:t>
            </a:r>
          </a:p>
          <a:p>
            <a:pPr algn="just"/>
            <a:r>
              <a:rPr lang="en-US" dirty="0" smtClean="0"/>
              <a:t>In this, the program is constructed and tested in small increments, where errors are easier to isolate and correct.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rrowheads="1"/>
          </p:cNvPicPr>
          <p:nvPr/>
        </p:nvPicPr>
        <p:blipFill>
          <a:blip r:embed="rId2" cstate="print"/>
          <a:srcRect/>
          <a:stretch>
            <a:fillRect/>
          </a:stretch>
        </p:blipFill>
        <p:spPr bwMode="auto">
          <a:xfrm>
            <a:off x="211138" y="1606550"/>
            <a:ext cx="8569325" cy="4846638"/>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smtClean="0"/>
              <a:t>Top-down Testing Strategy</a:t>
            </a:r>
          </a:p>
        </p:txBody>
      </p:sp>
      <p:sp>
        <p:nvSpPr>
          <p:cNvPr id="13315" name="Rectangle 5"/>
          <p:cNvSpPr>
            <a:spLocks noGrp="1" noChangeArrowheads="1"/>
          </p:cNvSpPr>
          <p:nvPr>
            <p:ph type="body" idx="1"/>
          </p:nvPr>
        </p:nvSpPr>
        <p:spPr>
          <a:xfrm>
            <a:off x="457200" y="1676400"/>
            <a:ext cx="8229600" cy="4525963"/>
          </a:xfrm>
        </p:spPr>
        <p:txBody>
          <a:bodyPr/>
          <a:lstStyle/>
          <a:p>
            <a:pPr algn="just"/>
            <a:r>
              <a:rPr lang="en-US" dirty="0" smtClean="0"/>
              <a:t>Test the top layer  or the controlling subsystem first</a:t>
            </a:r>
          </a:p>
          <a:p>
            <a:pPr algn="just"/>
            <a:r>
              <a:rPr lang="en-US" dirty="0" smtClean="0"/>
              <a:t>Then combine all the subsystems that are called by the tested subsystems and test the resulting collection of subsystems</a:t>
            </a:r>
          </a:p>
          <a:p>
            <a:pPr algn="just"/>
            <a:r>
              <a:rPr lang="en-US" dirty="0" smtClean="0"/>
              <a:t>Do this until all subsystems are incorporated into the test</a:t>
            </a:r>
          </a:p>
          <a:p>
            <a:pPr algn="just"/>
            <a:r>
              <a:rPr lang="en-US" dirty="0" smtClean="0"/>
              <a:t>Stubs are needed to do the testing.</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algn="l"/>
            <a:r>
              <a:rPr lang="en-US" dirty="0" smtClean="0"/>
              <a:t>Top-down Integration</a:t>
            </a:r>
          </a:p>
        </p:txBody>
      </p:sp>
      <p:sp>
        <p:nvSpPr>
          <p:cNvPr id="237617" name="Oval 49"/>
          <p:cNvSpPr>
            <a:spLocks noChangeArrowheads="1"/>
          </p:cNvSpPr>
          <p:nvPr/>
        </p:nvSpPr>
        <p:spPr bwMode="auto">
          <a:xfrm>
            <a:off x="6273800" y="3454400"/>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sp>
        <p:nvSpPr>
          <p:cNvPr id="237619" name="Rectangle 51"/>
          <p:cNvSpPr>
            <a:spLocks noChangeArrowheads="1"/>
          </p:cNvSpPr>
          <p:nvPr/>
        </p:nvSpPr>
        <p:spPr bwMode="auto">
          <a:xfrm>
            <a:off x="6299200" y="5095875"/>
            <a:ext cx="1316038" cy="393700"/>
          </a:xfrm>
          <a:prstGeom prst="rect">
            <a:avLst/>
          </a:prstGeom>
          <a:noFill/>
          <a:ln w="12700">
            <a:noFill/>
            <a:miter lim="800000"/>
            <a:headEnd/>
            <a:tailEnd/>
          </a:ln>
        </p:spPr>
        <p:txBody>
          <a:bodyPr wrap="none" lIns="90487" tIns="44450" rIns="90487" bIns="44450">
            <a:spAutoFit/>
          </a:bodyPr>
          <a:lstStyle/>
          <a:p>
            <a:r>
              <a:rPr lang="en-US" sz="2000"/>
              <a:t>All Layers</a:t>
            </a:r>
          </a:p>
        </p:txBody>
      </p:sp>
      <p:sp>
        <p:nvSpPr>
          <p:cNvPr id="237615" name="Rectangle 47"/>
          <p:cNvSpPr>
            <a:spLocks noChangeArrowheads="1"/>
          </p:cNvSpPr>
          <p:nvPr/>
        </p:nvSpPr>
        <p:spPr bwMode="auto">
          <a:xfrm>
            <a:off x="3614738" y="5092700"/>
            <a:ext cx="1462087" cy="393700"/>
          </a:xfrm>
          <a:prstGeom prst="rect">
            <a:avLst/>
          </a:prstGeom>
          <a:noFill/>
          <a:ln w="12700">
            <a:noFill/>
            <a:miter lim="800000"/>
            <a:headEnd/>
            <a:tailEnd/>
          </a:ln>
        </p:spPr>
        <p:txBody>
          <a:bodyPr wrap="none" lIns="90487" tIns="44450" rIns="90487" bIns="44450">
            <a:spAutoFit/>
          </a:bodyPr>
          <a:lstStyle/>
          <a:p>
            <a:r>
              <a:rPr lang="en-US" sz="2000"/>
              <a:t>Layer I + II</a:t>
            </a:r>
          </a:p>
        </p:txBody>
      </p:sp>
      <p:sp>
        <p:nvSpPr>
          <p:cNvPr id="237614" name="Oval 46"/>
          <p:cNvSpPr>
            <a:spLocks noChangeArrowheads="1"/>
          </p:cNvSpPr>
          <p:nvPr/>
        </p:nvSpPr>
        <p:spPr bwMode="auto">
          <a:xfrm>
            <a:off x="3492500" y="3854450"/>
            <a:ext cx="1701800" cy="635000"/>
          </a:xfrm>
          <a:prstGeom prst="ellipse">
            <a:avLst/>
          </a:prstGeom>
          <a:noFill/>
          <a:ln w="12700">
            <a:solidFill>
              <a:schemeClr val="tx1"/>
            </a:solidFill>
            <a:round/>
            <a:headEnd/>
            <a:tailEnd/>
          </a:ln>
        </p:spPr>
        <p:txBody>
          <a:bodyPr wrap="none" lIns="90487" tIns="44450" rIns="90487" bIns="44450" anchor="ctr"/>
          <a:lstStyle/>
          <a:p>
            <a:pPr algn="ctr"/>
            <a:r>
              <a:rPr lang="en-US" sz="2000"/>
              <a:t>Test A, B, C, D</a:t>
            </a:r>
          </a:p>
        </p:txBody>
      </p:sp>
      <p:cxnSp>
        <p:nvCxnSpPr>
          <p:cNvPr id="237620" name="AutoShape 52"/>
          <p:cNvCxnSpPr>
            <a:cxnSpLocks noChangeShapeType="1"/>
            <a:stCxn id="237614" idx="6"/>
            <a:endCxn id="237617" idx="2"/>
          </p:cNvCxnSpPr>
          <p:nvPr/>
        </p:nvCxnSpPr>
        <p:spPr bwMode="auto">
          <a:xfrm flipV="1">
            <a:off x="5194300" y="4162425"/>
            <a:ext cx="1079500" cy="9525"/>
          </a:xfrm>
          <a:prstGeom prst="straightConnector1">
            <a:avLst/>
          </a:prstGeom>
          <a:noFill/>
          <a:ln w="12700">
            <a:solidFill>
              <a:schemeClr val="tx1"/>
            </a:solidFill>
            <a:round/>
            <a:headEnd/>
            <a:tailEnd type="triangle" w="med" len="med"/>
          </a:ln>
        </p:spPr>
      </p:cxnSp>
      <p:sp>
        <p:nvSpPr>
          <p:cNvPr id="237610" name="Rectangle 42"/>
          <p:cNvSpPr>
            <a:spLocks noChangeArrowheads="1"/>
          </p:cNvSpPr>
          <p:nvPr/>
        </p:nvSpPr>
        <p:spPr bwMode="auto">
          <a:xfrm>
            <a:off x="1427163" y="5092700"/>
            <a:ext cx="992187" cy="393700"/>
          </a:xfrm>
          <a:prstGeom prst="rect">
            <a:avLst/>
          </a:prstGeom>
          <a:noFill/>
          <a:ln w="12700">
            <a:noFill/>
            <a:miter lim="800000"/>
            <a:headEnd/>
            <a:tailEnd/>
          </a:ln>
        </p:spPr>
        <p:txBody>
          <a:bodyPr wrap="none" lIns="90487" tIns="44450" rIns="90487" bIns="44450">
            <a:spAutoFit/>
          </a:bodyPr>
          <a:lstStyle/>
          <a:p>
            <a:r>
              <a:rPr lang="en-US" sz="2000"/>
              <a:t>Layer I</a:t>
            </a:r>
          </a:p>
        </p:txBody>
      </p:sp>
      <p:sp>
        <p:nvSpPr>
          <p:cNvPr id="237609" name="Oval 41"/>
          <p:cNvSpPr>
            <a:spLocks noChangeArrowheads="1"/>
          </p:cNvSpPr>
          <p:nvPr/>
        </p:nvSpPr>
        <p:spPr bwMode="auto">
          <a:xfrm>
            <a:off x="1511300" y="3887788"/>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A</a:t>
            </a:r>
          </a:p>
        </p:txBody>
      </p:sp>
      <p:cxnSp>
        <p:nvCxnSpPr>
          <p:cNvPr id="237621" name="AutoShape 53"/>
          <p:cNvCxnSpPr>
            <a:cxnSpLocks noChangeShapeType="1"/>
            <a:stCxn id="237609" idx="6"/>
            <a:endCxn id="237614" idx="2"/>
          </p:cNvCxnSpPr>
          <p:nvPr/>
        </p:nvCxnSpPr>
        <p:spPr bwMode="auto">
          <a:xfrm>
            <a:off x="2317750" y="4167188"/>
            <a:ext cx="1174750" cy="4762"/>
          </a:xfrm>
          <a:prstGeom prst="straightConnector1">
            <a:avLst/>
          </a:prstGeom>
          <a:noFill/>
          <a:ln w="12700">
            <a:solidFill>
              <a:schemeClr val="tx1"/>
            </a:solidFill>
            <a:round/>
            <a:headEnd/>
            <a:tailEnd type="triangle" w="med" len="med"/>
          </a:ln>
        </p:spPr>
      </p:cxnSp>
      <p:cxnSp>
        <p:nvCxnSpPr>
          <p:cNvPr id="237650" name="AutoShape 82"/>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chemeClr val="tx1"/>
            </a:solidFill>
            <a:prstDash val="dash"/>
            <a:miter lim="800000"/>
            <a:headEnd/>
            <a:tailEnd type="arrow" w="sm" len="med"/>
          </a:ln>
        </p:spPr>
      </p:cxnSp>
      <p:cxnSp>
        <p:nvCxnSpPr>
          <p:cNvPr id="237651" name="AutoShape 83"/>
          <p:cNvCxnSpPr>
            <a:cxnSpLocks noChangeAspect="1" noChangeShapeType="1"/>
          </p:cNvCxnSpPr>
          <p:nvPr/>
        </p:nvCxnSpPr>
        <p:spPr bwMode="auto">
          <a:xfrm rot="5400000">
            <a:off x="5472112" y="1703388"/>
            <a:ext cx="415925" cy="723900"/>
          </a:xfrm>
          <a:prstGeom prst="bentConnector3">
            <a:avLst>
              <a:gd name="adj1" fmla="val 50000"/>
            </a:avLst>
          </a:prstGeom>
          <a:noFill/>
          <a:ln w="25400">
            <a:solidFill>
              <a:schemeClr val="tx1"/>
            </a:solidFill>
            <a:prstDash val="dash"/>
            <a:miter lim="800000"/>
            <a:headEnd/>
            <a:tailEnd type="arrow" w="sm" len="med"/>
          </a:ln>
        </p:spPr>
      </p:cxnSp>
      <p:cxnSp>
        <p:nvCxnSpPr>
          <p:cNvPr id="237652" name="AutoShape 84"/>
          <p:cNvCxnSpPr>
            <a:cxnSpLocks noChangeAspect="1" noChangeShapeType="1"/>
          </p:cNvCxnSpPr>
          <p:nvPr/>
        </p:nvCxnSpPr>
        <p:spPr bwMode="auto">
          <a:xfrm rot="16200000" flipH="1">
            <a:off x="6039644" y="1859756"/>
            <a:ext cx="425450" cy="420688"/>
          </a:xfrm>
          <a:prstGeom prst="bentConnector3">
            <a:avLst>
              <a:gd name="adj1" fmla="val 49625"/>
            </a:avLst>
          </a:prstGeom>
          <a:noFill/>
          <a:ln w="25400">
            <a:solidFill>
              <a:schemeClr val="tx1"/>
            </a:solidFill>
            <a:prstDash val="dash"/>
            <a:miter lim="800000"/>
            <a:headEnd/>
            <a:tailEnd type="arrow" w="sm" len="med"/>
          </a:ln>
        </p:spPr>
      </p:cxnSp>
      <p:cxnSp>
        <p:nvCxnSpPr>
          <p:cNvPr id="237653" name="AutoShape 85"/>
          <p:cNvCxnSpPr>
            <a:cxnSpLocks noChangeAspect="1" noChangeShapeType="1"/>
          </p:cNvCxnSpPr>
          <p:nvPr/>
        </p:nvCxnSpPr>
        <p:spPr bwMode="auto">
          <a:xfrm rot="5400000">
            <a:off x="8143081" y="1978819"/>
            <a:ext cx="415925" cy="173038"/>
          </a:xfrm>
          <a:prstGeom prst="bentConnector3">
            <a:avLst>
              <a:gd name="adj1" fmla="val 50000"/>
            </a:avLst>
          </a:prstGeom>
          <a:noFill/>
          <a:ln w="25400">
            <a:solidFill>
              <a:schemeClr val="tx1"/>
            </a:solidFill>
            <a:prstDash val="dash"/>
            <a:miter lim="800000"/>
            <a:headEnd/>
            <a:tailEnd type="arrow" w="sm" len="med"/>
          </a:ln>
        </p:spPr>
      </p:cxnSp>
      <p:cxnSp>
        <p:nvCxnSpPr>
          <p:cNvPr id="237654" name="AutoShape 86"/>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chemeClr val="tx1"/>
            </a:solidFill>
            <a:prstDash val="dash"/>
            <a:miter lim="800000"/>
            <a:headEnd/>
            <a:tailEnd type="arrow" w="sm" len="med"/>
          </a:ln>
        </p:spPr>
      </p:cxnSp>
      <p:cxnSp>
        <p:nvCxnSpPr>
          <p:cNvPr id="237655" name="AutoShape 87"/>
          <p:cNvCxnSpPr>
            <a:cxnSpLocks noChangeAspect="1" noChangeShapeType="1"/>
          </p:cNvCxnSpPr>
          <p:nvPr/>
        </p:nvCxnSpPr>
        <p:spPr bwMode="auto">
          <a:xfrm rot="16200000" flipH="1">
            <a:off x="7604919" y="540544"/>
            <a:ext cx="320675" cy="998537"/>
          </a:xfrm>
          <a:prstGeom prst="bentConnector3">
            <a:avLst>
              <a:gd name="adj1" fmla="val 50000"/>
            </a:avLst>
          </a:prstGeom>
          <a:noFill/>
          <a:ln w="25400">
            <a:solidFill>
              <a:schemeClr val="tx1"/>
            </a:solidFill>
            <a:prstDash val="dash"/>
            <a:miter lim="800000"/>
            <a:headEnd/>
            <a:tailEnd type="arrow" w="sm" len="med"/>
          </a:ln>
        </p:spPr>
      </p:cxnSp>
      <p:sp>
        <p:nvSpPr>
          <p:cNvPr id="237656" name="Rectangle 88"/>
          <p:cNvSpPr>
            <a:spLocks noChangeAspect="1" noChangeArrowheads="1"/>
          </p:cNvSpPr>
          <p:nvPr/>
        </p:nvSpPr>
        <p:spPr bwMode="auto">
          <a:xfrm>
            <a:off x="6851650" y="3841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A</a:t>
            </a:r>
          </a:p>
        </p:txBody>
      </p:sp>
      <p:sp>
        <p:nvSpPr>
          <p:cNvPr id="237657" name="AutoShape 89"/>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58" name="Rectangle 90"/>
          <p:cNvSpPr>
            <a:spLocks noChangeAspect="1" noChangeArrowheads="1"/>
          </p:cNvSpPr>
          <p:nvPr/>
        </p:nvSpPr>
        <p:spPr bwMode="auto">
          <a:xfrm>
            <a:off x="50768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E</a:t>
            </a:r>
          </a:p>
        </p:txBody>
      </p:sp>
      <p:sp>
        <p:nvSpPr>
          <p:cNvPr id="237659" name="AutoShape 91"/>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0" name="Rectangle 92"/>
          <p:cNvSpPr>
            <a:spLocks noChangeAspect="1" noChangeArrowheads="1"/>
          </p:cNvSpPr>
          <p:nvPr/>
        </p:nvSpPr>
        <p:spPr bwMode="auto">
          <a:xfrm>
            <a:off x="6221413" y="2444750"/>
            <a:ext cx="827087" cy="493713"/>
          </a:xfrm>
          <a:prstGeom prst="rect">
            <a:avLst/>
          </a:prstGeom>
          <a:solidFill>
            <a:schemeClr val="bg1"/>
          </a:solidFill>
          <a:ln w="12700">
            <a:solidFill>
              <a:schemeClr val="tx1"/>
            </a:solidFill>
            <a:miter lim="800000"/>
            <a:headEnd/>
            <a:tailEnd/>
          </a:ln>
        </p:spPr>
        <p:txBody>
          <a:bodyPr wrap="none" anchor="ctr"/>
          <a:lstStyle/>
          <a:p>
            <a:pPr algn="ctr"/>
            <a:r>
              <a:rPr lang="de-DE"/>
              <a:t>F</a:t>
            </a:r>
          </a:p>
        </p:txBody>
      </p:sp>
      <p:sp>
        <p:nvSpPr>
          <p:cNvPr id="237661" name="AutoShape 93"/>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2" name="Rectangle 94"/>
          <p:cNvSpPr>
            <a:spLocks noChangeAspect="1" noChangeArrowheads="1"/>
          </p:cNvSpPr>
          <p:nvPr/>
        </p:nvSpPr>
        <p:spPr bwMode="auto">
          <a:xfrm>
            <a:off x="562768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B</a:t>
            </a:r>
          </a:p>
        </p:txBody>
      </p:sp>
      <p:sp>
        <p:nvSpPr>
          <p:cNvPr id="237663" name="AutoShape 95"/>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4" name="Rectangle 96"/>
          <p:cNvSpPr>
            <a:spLocks noChangeAspect="1" noChangeArrowheads="1"/>
          </p:cNvSpPr>
          <p:nvPr/>
        </p:nvSpPr>
        <p:spPr bwMode="auto">
          <a:xfrm>
            <a:off x="685323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C</a:t>
            </a:r>
          </a:p>
        </p:txBody>
      </p:sp>
      <p:sp>
        <p:nvSpPr>
          <p:cNvPr id="237665" name="AutoShape 97"/>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6" name="Rectangle 98"/>
          <p:cNvSpPr>
            <a:spLocks noChangeAspect="1" noChangeArrowheads="1"/>
          </p:cNvSpPr>
          <p:nvPr/>
        </p:nvSpPr>
        <p:spPr bwMode="auto">
          <a:xfrm>
            <a:off x="8023225" y="13620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D</a:t>
            </a:r>
          </a:p>
        </p:txBody>
      </p:sp>
      <p:sp>
        <p:nvSpPr>
          <p:cNvPr id="237667" name="AutoShape 99"/>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7668" name="Rectangle 100"/>
          <p:cNvSpPr>
            <a:spLocks noChangeAspect="1" noChangeArrowheads="1"/>
          </p:cNvSpPr>
          <p:nvPr/>
        </p:nvSpPr>
        <p:spPr bwMode="auto">
          <a:xfrm>
            <a:off x="80232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G</a:t>
            </a:r>
          </a:p>
        </p:txBody>
      </p:sp>
      <p:sp>
        <p:nvSpPr>
          <p:cNvPr id="237669" name="AutoShape 101"/>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6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7609"/>
                                        </p:tgtEl>
                                        <p:attrNameLst>
                                          <p:attrName>style.visibility</p:attrName>
                                        </p:attrNameLst>
                                      </p:cBhvr>
                                      <p:to>
                                        <p:strVal val="visible"/>
                                      </p:to>
                                    </p:set>
                                  </p:childTnLst>
                                </p:cTn>
                              </p:par>
                              <p:par>
                                <p:cTn id="9" presetID="1" presetClass="emph" presetSubtype="2" fill="hold" grpId="0" nodeType="withEffect">
                                  <p:stCondLst>
                                    <p:cond delay="0"/>
                                  </p:stCondLst>
                                  <p:childTnLst>
                                    <p:animClr clrSpc="rgb" dir="cw">
                                      <p:cBhvr>
                                        <p:cTn id="10" dur="500" fill="hold"/>
                                        <p:tgtEl>
                                          <p:spTgt spid="237656"/>
                                        </p:tgtEl>
                                        <p:attrNameLst>
                                          <p:attrName>fillcolor</p:attrName>
                                        </p:attrNameLst>
                                      </p:cBhvr>
                                      <p:to>
                                        <a:srgbClr val="0080FF"/>
                                      </p:to>
                                    </p:animClr>
                                    <p:set>
                                      <p:cBhvr>
                                        <p:cTn id="11" dur="500" fill="hold"/>
                                        <p:tgtEl>
                                          <p:spTgt spid="237656"/>
                                        </p:tgtEl>
                                        <p:attrNameLst>
                                          <p:attrName>fill.type</p:attrName>
                                        </p:attrNameLst>
                                      </p:cBhvr>
                                      <p:to>
                                        <p:strVal val="solid"/>
                                      </p:to>
                                    </p:set>
                                    <p:set>
                                      <p:cBhvr>
                                        <p:cTn id="12" dur="500" fill="hold"/>
                                        <p:tgtEl>
                                          <p:spTgt spid="237656"/>
                                        </p:tgtEl>
                                        <p:attrNameLst>
                                          <p:attrName>fill.on</p:attrName>
                                        </p:attrNameLst>
                                      </p:cBhvr>
                                      <p:to>
                                        <p:strVal val="true"/>
                                      </p:to>
                                    </p:set>
                                  </p:childTnLst>
                                </p:cTn>
                              </p:par>
                              <p:par>
                                <p:cTn id="13" presetID="1" presetClass="emph" presetSubtype="2" fill="hold" grpId="0" nodeType="withEffect">
                                  <p:stCondLst>
                                    <p:cond delay="0"/>
                                  </p:stCondLst>
                                  <p:childTnLst>
                                    <p:animClr clrSpc="rgb" dir="cw">
                                      <p:cBhvr>
                                        <p:cTn id="14" dur="500" fill="hold"/>
                                        <p:tgtEl>
                                          <p:spTgt spid="237657"/>
                                        </p:tgtEl>
                                        <p:attrNameLst>
                                          <p:attrName>fillcolor</p:attrName>
                                        </p:attrNameLst>
                                      </p:cBhvr>
                                      <p:to>
                                        <a:srgbClr val="0080FF"/>
                                      </p:to>
                                    </p:animClr>
                                    <p:set>
                                      <p:cBhvr>
                                        <p:cTn id="15" dur="500" fill="hold"/>
                                        <p:tgtEl>
                                          <p:spTgt spid="237657"/>
                                        </p:tgtEl>
                                        <p:attrNameLst>
                                          <p:attrName>fill.type</p:attrName>
                                        </p:attrNameLst>
                                      </p:cBhvr>
                                      <p:to>
                                        <p:strVal val="solid"/>
                                      </p:to>
                                    </p:set>
                                    <p:set>
                                      <p:cBhvr>
                                        <p:cTn id="16" dur="500" fill="hold"/>
                                        <p:tgtEl>
                                          <p:spTgt spid="237657"/>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grpId="0" nodeType="clickEffect">
                                  <p:stCondLst>
                                    <p:cond delay="0"/>
                                  </p:stCondLst>
                                  <p:childTnLst>
                                    <p:animClr clrSpc="rgb" dir="cw">
                                      <p:cBhvr>
                                        <p:cTn id="20" dur="500" fill="hold"/>
                                        <p:tgtEl>
                                          <p:spTgt spid="237666"/>
                                        </p:tgtEl>
                                        <p:attrNameLst>
                                          <p:attrName>fillcolor</p:attrName>
                                        </p:attrNameLst>
                                      </p:cBhvr>
                                      <p:to>
                                        <a:srgbClr val="0080FF"/>
                                      </p:to>
                                    </p:animClr>
                                    <p:set>
                                      <p:cBhvr>
                                        <p:cTn id="21" dur="500" fill="hold"/>
                                        <p:tgtEl>
                                          <p:spTgt spid="237666"/>
                                        </p:tgtEl>
                                        <p:attrNameLst>
                                          <p:attrName>fill.type</p:attrName>
                                        </p:attrNameLst>
                                      </p:cBhvr>
                                      <p:to>
                                        <p:strVal val="solid"/>
                                      </p:to>
                                    </p:set>
                                    <p:set>
                                      <p:cBhvr>
                                        <p:cTn id="22" dur="500" fill="hold"/>
                                        <p:tgtEl>
                                          <p:spTgt spid="237666"/>
                                        </p:tgtEl>
                                        <p:attrNameLst>
                                          <p:attrName>fill.on</p:attrName>
                                        </p:attrNameLst>
                                      </p:cBhvr>
                                      <p:to>
                                        <p:strVal val="true"/>
                                      </p:to>
                                    </p:set>
                                  </p:childTnLst>
                                </p:cTn>
                              </p:par>
                              <p:par>
                                <p:cTn id="23" presetID="1" presetClass="emph" presetSubtype="2" fill="hold" grpId="0" nodeType="withEffect">
                                  <p:stCondLst>
                                    <p:cond delay="0"/>
                                  </p:stCondLst>
                                  <p:childTnLst>
                                    <p:animClr clrSpc="rgb" dir="cw">
                                      <p:cBhvr>
                                        <p:cTn id="24" dur="500" fill="hold"/>
                                        <p:tgtEl>
                                          <p:spTgt spid="237663"/>
                                        </p:tgtEl>
                                        <p:attrNameLst>
                                          <p:attrName>fillcolor</p:attrName>
                                        </p:attrNameLst>
                                      </p:cBhvr>
                                      <p:to>
                                        <a:srgbClr val="0080FF"/>
                                      </p:to>
                                    </p:animClr>
                                    <p:set>
                                      <p:cBhvr>
                                        <p:cTn id="25" dur="500" fill="hold"/>
                                        <p:tgtEl>
                                          <p:spTgt spid="237663"/>
                                        </p:tgtEl>
                                        <p:attrNameLst>
                                          <p:attrName>fill.type</p:attrName>
                                        </p:attrNameLst>
                                      </p:cBhvr>
                                      <p:to>
                                        <p:strVal val="solid"/>
                                      </p:to>
                                    </p:set>
                                    <p:set>
                                      <p:cBhvr>
                                        <p:cTn id="26" dur="500" fill="hold"/>
                                        <p:tgtEl>
                                          <p:spTgt spid="237663"/>
                                        </p:tgtEl>
                                        <p:attrNameLst>
                                          <p:attrName>fill.on</p:attrName>
                                        </p:attrNameLst>
                                      </p:cBhvr>
                                      <p:to>
                                        <p:strVal val="true"/>
                                      </p:to>
                                    </p:set>
                                  </p:childTnLst>
                                </p:cTn>
                              </p:par>
                              <p:par>
                                <p:cTn id="27" presetID="1" presetClass="emph" presetSubtype="2" fill="hold" grpId="0" nodeType="withEffect">
                                  <p:stCondLst>
                                    <p:cond delay="0"/>
                                  </p:stCondLst>
                                  <p:childTnLst>
                                    <p:animClr clrSpc="rgb" dir="cw">
                                      <p:cBhvr>
                                        <p:cTn id="28" dur="500" fill="hold"/>
                                        <p:tgtEl>
                                          <p:spTgt spid="237664"/>
                                        </p:tgtEl>
                                        <p:attrNameLst>
                                          <p:attrName>fillcolor</p:attrName>
                                        </p:attrNameLst>
                                      </p:cBhvr>
                                      <p:to>
                                        <a:srgbClr val="0080FF"/>
                                      </p:to>
                                    </p:animClr>
                                    <p:set>
                                      <p:cBhvr>
                                        <p:cTn id="29" dur="500" fill="hold"/>
                                        <p:tgtEl>
                                          <p:spTgt spid="237664"/>
                                        </p:tgtEl>
                                        <p:attrNameLst>
                                          <p:attrName>fill.type</p:attrName>
                                        </p:attrNameLst>
                                      </p:cBhvr>
                                      <p:to>
                                        <p:strVal val="solid"/>
                                      </p:to>
                                    </p:set>
                                    <p:set>
                                      <p:cBhvr>
                                        <p:cTn id="30" dur="500" fill="hold"/>
                                        <p:tgtEl>
                                          <p:spTgt spid="237664"/>
                                        </p:tgtEl>
                                        <p:attrNameLst>
                                          <p:attrName>fill.on</p:attrName>
                                        </p:attrNameLst>
                                      </p:cBhvr>
                                      <p:to>
                                        <p:strVal val="true"/>
                                      </p:to>
                                    </p:set>
                                  </p:childTnLst>
                                </p:cTn>
                              </p:par>
                              <p:par>
                                <p:cTn id="31" presetID="1" presetClass="emph" presetSubtype="2" fill="hold" grpId="0" nodeType="withEffect">
                                  <p:stCondLst>
                                    <p:cond delay="0"/>
                                  </p:stCondLst>
                                  <p:childTnLst>
                                    <p:animClr clrSpc="rgb" dir="cw">
                                      <p:cBhvr>
                                        <p:cTn id="32" dur="500" fill="hold"/>
                                        <p:tgtEl>
                                          <p:spTgt spid="237667"/>
                                        </p:tgtEl>
                                        <p:attrNameLst>
                                          <p:attrName>fillcolor</p:attrName>
                                        </p:attrNameLst>
                                      </p:cBhvr>
                                      <p:to>
                                        <a:srgbClr val="0080FF"/>
                                      </p:to>
                                    </p:animClr>
                                    <p:set>
                                      <p:cBhvr>
                                        <p:cTn id="33" dur="500" fill="hold"/>
                                        <p:tgtEl>
                                          <p:spTgt spid="237667"/>
                                        </p:tgtEl>
                                        <p:attrNameLst>
                                          <p:attrName>fill.type</p:attrName>
                                        </p:attrNameLst>
                                      </p:cBhvr>
                                      <p:to>
                                        <p:strVal val="solid"/>
                                      </p:to>
                                    </p:set>
                                    <p:set>
                                      <p:cBhvr>
                                        <p:cTn id="34" dur="500" fill="hold"/>
                                        <p:tgtEl>
                                          <p:spTgt spid="237667"/>
                                        </p:tgtEl>
                                        <p:attrNameLst>
                                          <p:attrName>fill.on</p:attrName>
                                        </p:attrNameLst>
                                      </p:cBhvr>
                                      <p:to>
                                        <p:strVal val="true"/>
                                      </p:to>
                                    </p:set>
                                  </p:childTnLst>
                                </p:cTn>
                              </p:par>
                              <p:par>
                                <p:cTn id="35" presetID="7" presetClass="emph" presetSubtype="2" fill="hold" nodeType="withEffect">
                                  <p:stCondLst>
                                    <p:cond delay="0"/>
                                  </p:stCondLst>
                                  <p:childTnLst>
                                    <p:animClr clrSpc="rgb" dir="cw">
                                      <p:cBhvr>
                                        <p:cTn id="36" dur="500" fill="hold"/>
                                        <p:tgtEl>
                                          <p:spTgt spid="237654"/>
                                        </p:tgtEl>
                                        <p:attrNameLst>
                                          <p:attrName>stroke.color</p:attrName>
                                        </p:attrNameLst>
                                      </p:cBhvr>
                                      <p:to>
                                        <a:srgbClr val="0080FF"/>
                                      </p:to>
                                    </p:animClr>
                                    <p:set>
                                      <p:cBhvr>
                                        <p:cTn id="37" dur="500" fill="hold"/>
                                        <p:tgtEl>
                                          <p:spTgt spid="237654"/>
                                        </p:tgtEl>
                                        <p:attrNameLst>
                                          <p:attrName>stroke.on</p:attrName>
                                        </p:attrNameLst>
                                      </p:cBhvr>
                                      <p:to>
                                        <p:strVal val="true"/>
                                      </p:to>
                                    </p:set>
                                  </p:childTnLst>
                                </p:cTn>
                              </p:par>
                              <p:par>
                                <p:cTn id="38" presetID="7" presetClass="emph" presetSubtype="2" fill="hold" nodeType="withEffect">
                                  <p:stCondLst>
                                    <p:cond delay="0"/>
                                  </p:stCondLst>
                                  <p:childTnLst>
                                    <p:animClr clrSpc="rgb" dir="cw">
                                      <p:cBhvr>
                                        <p:cTn id="39" dur="500" fill="hold"/>
                                        <p:tgtEl>
                                          <p:spTgt spid="237655"/>
                                        </p:tgtEl>
                                        <p:attrNameLst>
                                          <p:attrName>stroke.color</p:attrName>
                                        </p:attrNameLst>
                                      </p:cBhvr>
                                      <p:to>
                                        <a:srgbClr val="0080FF"/>
                                      </p:to>
                                    </p:animClr>
                                    <p:set>
                                      <p:cBhvr>
                                        <p:cTn id="40" dur="500" fill="hold"/>
                                        <p:tgtEl>
                                          <p:spTgt spid="237655"/>
                                        </p:tgtEl>
                                        <p:attrNameLst>
                                          <p:attrName>stroke.on</p:attrName>
                                        </p:attrNameLst>
                                      </p:cBhvr>
                                      <p:to>
                                        <p:strVal val="true"/>
                                      </p:to>
                                    </p:set>
                                  </p:childTnLst>
                                </p:cTn>
                              </p:par>
                              <p:par>
                                <p:cTn id="41" presetID="1" presetClass="emph" presetSubtype="2" fill="hold" grpId="0" nodeType="withEffect">
                                  <p:stCondLst>
                                    <p:cond delay="0"/>
                                  </p:stCondLst>
                                  <p:childTnLst>
                                    <p:animClr clrSpc="rgb" dir="cw">
                                      <p:cBhvr>
                                        <p:cTn id="42" dur="500" fill="hold"/>
                                        <p:tgtEl>
                                          <p:spTgt spid="237662"/>
                                        </p:tgtEl>
                                        <p:attrNameLst>
                                          <p:attrName>fillcolor</p:attrName>
                                        </p:attrNameLst>
                                      </p:cBhvr>
                                      <p:to>
                                        <a:srgbClr val="0080FF"/>
                                      </p:to>
                                    </p:animClr>
                                    <p:set>
                                      <p:cBhvr>
                                        <p:cTn id="43" dur="500" fill="hold"/>
                                        <p:tgtEl>
                                          <p:spTgt spid="237662"/>
                                        </p:tgtEl>
                                        <p:attrNameLst>
                                          <p:attrName>fill.type</p:attrName>
                                        </p:attrNameLst>
                                      </p:cBhvr>
                                      <p:to>
                                        <p:strVal val="solid"/>
                                      </p:to>
                                    </p:set>
                                    <p:set>
                                      <p:cBhvr>
                                        <p:cTn id="44" dur="500" fill="hold"/>
                                        <p:tgtEl>
                                          <p:spTgt spid="237662"/>
                                        </p:tgtEl>
                                        <p:attrNameLst>
                                          <p:attrName>fill.on</p:attrName>
                                        </p:attrNameLst>
                                      </p:cBhvr>
                                      <p:to>
                                        <p:strVal val="true"/>
                                      </p:to>
                                    </p:set>
                                  </p:childTnLst>
                                </p:cTn>
                              </p:par>
                              <p:par>
                                <p:cTn id="45" presetID="1" presetClass="entr" presetSubtype="0" fill="hold" grpId="0" nodeType="withEffect">
                                  <p:stCondLst>
                                    <p:cond delay="0"/>
                                  </p:stCondLst>
                                  <p:childTnLst>
                                    <p:set>
                                      <p:cBhvr>
                                        <p:cTn id="46" dur="1" fill="hold">
                                          <p:stCondLst>
                                            <p:cond delay="0"/>
                                          </p:stCondLst>
                                        </p:cTn>
                                        <p:tgtEl>
                                          <p:spTgt spid="237615"/>
                                        </p:tgtEl>
                                        <p:attrNameLst>
                                          <p:attrName>style.visibility</p:attrName>
                                        </p:attrNameLst>
                                      </p:cBhvr>
                                      <p:to>
                                        <p:strVal val="visible"/>
                                      </p:to>
                                    </p:set>
                                  </p:childTnLst>
                                </p:cTn>
                              </p:par>
                              <p:par>
                                <p:cTn id="47" presetID="1" presetClass="emph" presetSubtype="2" fill="hold" grpId="0" nodeType="withEffect">
                                  <p:stCondLst>
                                    <p:cond delay="0"/>
                                  </p:stCondLst>
                                  <p:childTnLst>
                                    <p:animClr clrSpc="rgb" dir="cw">
                                      <p:cBhvr>
                                        <p:cTn id="48" dur="500" fill="hold"/>
                                        <p:tgtEl>
                                          <p:spTgt spid="237665"/>
                                        </p:tgtEl>
                                        <p:attrNameLst>
                                          <p:attrName>fillcolor</p:attrName>
                                        </p:attrNameLst>
                                      </p:cBhvr>
                                      <p:to>
                                        <a:srgbClr val="0080FF"/>
                                      </p:to>
                                    </p:animClr>
                                    <p:set>
                                      <p:cBhvr>
                                        <p:cTn id="49" dur="500" fill="hold"/>
                                        <p:tgtEl>
                                          <p:spTgt spid="237665"/>
                                        </p:tgtEl>
                                        <p:attrNameLst>
                                          <p:attrName>fill.type</p:attrName>
                                        </p:attrNameLst>
                                      </p:cBhvr>
                                      <p:to>
                                        <p:strVal val="solid"/>
                                      </p:to>
                                    </p:set>
                                    <p:set>
                                      <p:cBhvr>
                                        <p:cTn id="50" dur="500" fill="hold"/>
                                        <p:tgtEl>
                                          <p:spTgt spid="237665"/>
                                        </p:tgtEl>
                                        <p:attrNameLst>
                                          <p:attrName>fill.on</p:attrName>
                                        </p:attrNameLst>
                                      </p:cBhvr>
                                      <p:to>
                                        <p:strVal val="true"/>
                                      </p:to>
                                    </p:set>
                                  </p:childTnLst>
                                </p:cTn>
                              </p:par>
                              <p:par>
                                <p:cTn id="51" presetID="7" presetClass="emph" presetSubtype="2" fill="hold" nodeType="withEffect">
                                  <p:stCondLst>
                                    <p:cond delay="0"/>
                                  </p:stCondLst>
                                  <p:childTnLst>
                                    <p:animClr clrSpc="rgb" dir="cw">
                                      <p:cBhvr>
                                        <p:cTn id="52" dur="500" fill="hold"/>
                                        <p:tgtEl>
                                          <p:spTgt spid="237650"/>
                                        </p:tgtEl>
                                        <p:attrNameLst>
                                          <p:attrName>stroke.color</p:attrName>
                                        </p:attrNameLst>
                                      </p:cBhvr>
                                      <p:to>
                                        <a:srgbClr val="0080FF"/>
                                      </p:to>
                                    </p:animClr>
                                    <p:set>
                                      <p:cBhvr>
                                        <p:cTn id="53" dur="500" fill="hold"/>
                                        <p:tgtEl>
                                          <p:spTgt spid="237650"/>
                                        </p:tgtEl>
                                        <p:attrNameLst>
                                          <p:attrName>stroke.on</p:attrName>
                                        </p:attrNameLst>
                                      </p:cBhvr>
                                      <p:to>
                                        <p:strVal val="true"/>
                                      </p:to>
                                    </p:set>
                                  </p:childTnLst>
                                </p:cTn>
                              </p:par>
                              <p:par>
                                <p:cTn id="54" presetID="1" presetClass="entr" presetSubtype="0" fill="hold" grpId="0" nodeType="withEffect">
                                  <p:stCondLst>
                                    <p:cond delay="0"/>
                                  </p:stCondLst>
                                  <p:childTnLst>
                                    <p:set>
                                      <p:cBhvr>
                                        <p:cTn id="55" dur="1" fill="hold">
                                          <p:stCondLst>
                                            <p:cond delay="0"/>
                                          </p:stCondLst>
                                        </p:cTn>
                                        <p:tgtEl>
                                          <p:spTgt spid="23761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376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3761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37620"/>
                                        </p:tgtEl>
                                        <p:attrNameLst>
                                          <p:attrName>style.visibility</p:attrName>
                                        </p:attrNameLst>
                                      </p:cBhvr>
                                      <p:to>
                                        <p:strVal val="visible"/>
                                      </p:to>
                                    </p:set>
                                  </p:childTnLst>
                                </p:cTn>
                              </p:par>
                              <p:par>
                                <p:cTn id="64" presetID="1" presetClass="emph" presetSubtype="2" fill="hold" grpId="0" nodeType="withEffect">
                                  <p:stCondLst>
                                    <p:cond delay="0"/>
                                  </p:stCondLst>
                                  <p:childTnLst>
                                    <p:animClr clrSpc="rgb" dir="cw">
                                      <p:cBhvr>
                                        <p:cTn id="65" dur="500" fill="hold"/>
                                        <p:tgtEl>
                                          <p:spTgt spid="237659"/>
                                        </p:tgtEl>
                                        <p:attrNameLst>
                                          <p:attrName>fillcolor</p:attrName>
                                        </p:attrNameLst>
                                      </p:cBhvr>
                                      <p:to>
                                        <a:srgbClr val="0080FF"/>
                                      </p:to>
                                    </p:animClr>
                                    <p:set>
                                      <p:cBhvr>
                                        <p:cTn id="66" dur="500" fill="hold"/>
                                        <p:tgtEl>
                                          <p:spTgt spid="237659"/>
                                        </p:tgtEl>
                                        <p:attrNameLst>
                                          <p:attrName>fill.type</p:attrName>
                                        </p:attrNameLst>
                                      </p:cBhvr>
                                      <p:to>
                                        <p:strVal val="solid"/>
                                      </p:to>
                                    </p:set>
                                    <p:set>
                                      <p:cBhvr>
                                        <p:cTn id="67" dur="500" fill="hold"/>
                                        <p:tgtEl>
                                          <p:spTgt spid="237659"/>
                                        </p:tgtEl>
                                        <p:attrNameLst>
                                          <p:attrName>fill.on</p:attrName>
                                        </p:attrNameLst>
                                      </p:cBhvr>
                                      <p:to>
                                        <p:strVal val="true"/>
                                      </p:to>
                                    </p:set>
                                  </p:childTnLst>
                                </p:cTn>
                              </p:par>
                              <p:par>
                                <p:cTn id="68" presetID="1" presetClass="emph" presetSubtype="2" fill="hold" grpId="0" nodeType="withEffect">
                                  <p:stCondLst>
                                    <p:cond delay="0"/>
                                  </p:stCondLst>
                                  <p:childTnLst>
                                    <p:animClr clrSpc="rgb" dir="cw">
                                      <p:cBhvr>
                                        <p:cTn id="69" dur="500" fill="hold"/>
                                        <p:tgtEl>
                                          <p:spTgt spid="237660"/>
                                        </p:tgtEl>
                                        <p:attrNameLst>
                                          <p:attrName>fillcolor</p:attrName>
                                        </p:attrNameLst>
                                      </p:cBhvr>
                                      <p:to>
                                        <a:srgbClr val="0080FF"/>
                                      </p:to>
                                    </p:animClr>
                                    <p:set>
                                      <p:cBhvr>
                                        <p:cTn id="70" dur="500" fill="hold"/>
                                        <p:tgtEl>
                                          <p:spTgt spid="237660"/>
                                        </p:tgtEl>
                                        <p:attrNameLst>
                                          <p:attrName>fill.type</p:attrName>
                                        </p:attrNameLst>
                                      </p:cBhvr>
                                      <p:to>
                                        <p:strVal val="solid"/>
                                      </p:to>
                                    </p:set>
                                    <p:set>
                                      <p:cBhvr>
                                        <p:cTn id="71" dur="500" fill="hold"/>
                                        <p:tgtEl>
                                          <p:spTgt spid="237660"/>
                                        </p:tgtEl>
                                        <p:attrNameLst>
                                          <p:attrName>fill.on</p:attrName>
                                        </p:attrNameLst>
                                      </p:cBhvr>
                                      <p:to>
                                        <p:strVal val="true"/>
                                      </p:to>
                                    </p:set>
                                  </p:childTnLst>
                                </p:cTn>
                              </p:par>
                              <p:par>
                                <p:cTn id="72" presetID="1" presetClass="emph" presetSubtype="2" fill="hold" grpId="0" nodeType="withEffect">
                                  <p:stCondLst>
                                    <p:cond delay="0"/>
                                  </p:stCondLst>
                                  <p:childTnLst>
                                    <p:animClr clrSpc="rgb" dir="cw">
                                      <p:cBhvr>
                                        <p:cTn id="73" dur="500" fill="hold"/>
                                        <p:tgtEl>
                                          <p:spTgt spid="237668"/>
                                        </p:tgtEl>
                                        <p:attrNameLst>
                                          <p:attrName>fillcolor</p:attrName>
                                        </p:attrNameLst>
                                      </p:cBhvr>
                                      <p:to>
                                        <a:srgbClr val="0080FF"/>
                                      </p:to>
                                    </p:animClr>
                                    <p:set>
                                      <p:cBhvr>
                                        <p:cTn id="74" dur="500" fill="hold"/>
                                        <p:tgtEl>
                                          <p:spTgt spid="237668"/>
                                        </p:tgtEl>
                                        <p:attrNameLst>
                                          <p:attrName>fill.type</p:attrName>
                                        </p:attrNameLst>
                                      </p:cBhvr>
                                      <p:to>
                                        <p:strVal val="solid"/>
                                      </p:to>
                                    </p:set>
                                    <p:set>
                                      <p:cBhvr>
                                        <p:cTn id="75" dur="500" fill="hold"/>
                                        <p:tgtEl>
                                          <p:spTgt spid="237668"/>
                                        </p:tgtEl>
                                        <p:attrNameLst>
                                          <p:attrName>fill.on</p:attrName>
                                        </p:attrNameLst>
                                      </p:cBhvr>
                                      <p:to>
                                        <p:strVal val="true"/>
                                      </p:to>
                                    </p:set>
                                  </p:childTnLst>
                                </p:cTn>
                              </p:par>
                              <p:par>
                                <p:cTn id="76" presetID="1" presetClass="emph" presetSubtype="2" fill="hold" grpId="0" nodeType="withEffect">
                                  <p:stCondLst>
                                    <p:cond delay="0"/>
                                  </p:stCondLst>
                                  <p:childTnLst>
                                    <p:animClr clrSpc="rgb" dir="cw">
                                      <p:cBhvr>
                                        <p:cTn id="77" dur="500" fill="hold"/>
                                        <p:tgtEl>
                                          <p:spTgt spid="237669"/>
                                        </p:tgtEl>
                                        <p:attrNameLst>
                                          <p:attrName>fillcolor</p:attrName>
                                        </p:attrNameLst>
                                      </p:cBhvr>
                                      <p:to>
                                        <a:srgbClr val="0080FF"/>
                                      </p:to>
                                    </p:animClr>
                                    <p:set>
                                      <p:cBhvr>
                                        <p:cTn id="78" dur="500" fill="hold"/>
                                        <p:tgtEl>
                                          <p:spTgt spid="237669"/>
                                        </p:tgtEl>
                                        <p:attrNameLst>
                                          <p:attrName>fill.type</p:attrName>
                                        </p:attrNameLst>
                                      </p:cBhvr>
                                      <p:to>
                                        <p:strVal val="solid"/>
                                      </p:to>
                                    </p:set>
                                    <p:set>
                                      <p:cBhvr>
                                        <p:cTn id="79" dur="500" fill="hold"/>
                                        <p:tgtEl>
                                          <p:spTgt spid="237669"/>
                                        </p:tgtEl>
                                        <p:attrNameLst>
                                          <p:attrName>fill.on</p:attrName>
                                        </p:attrNameLst>
                                      </p:cBhvr>
                                      <p:to>
                                        <p:strVal val="true"/>
                                      </p:to>
                                    </p:set>
                                  </p:childTnLst>
                                </p:cTn>
                              </p:par>
                              <p:par>
                                <p:cTn id="80" presetID="1" presetClass="emph" presetSubtype="2" fill="hold" grpId="0" nodeType="withEffect">
                                  <p:stCondLst>
                                    <p:cond delay="0"/>
                                  </p:stCondLst>
                                  <p:childTnLst>
                                    <p:animClr clrSpc="rgb" dir="cw">
                                      <p:cBhvr>
                                        <p:cTn id="81" dur="500" fill="hold"/>
                                        <p:tgtEl>
                                          <p:spTgt spid="237658"/>
                                        </p:tgtEl>
                                        <p:attrNameLst>
                                          <p:attrName>fillcolor</p:attrName>
                                        </p:attrNameLst>
                                      </p:cBhvr>
                                      <p:to>
                                        <a:srgbClr val="0080FF"/>
                                      </p:to>
                                    </p:animClr>
                                    <p:set>
                                      <p:cBhvr>
                                        <p:cTn id="82" dur="500" fill="hold"/>
                                        <p:tgtEl>
                                          <p:spTgt spid="237658"/>
                                        </p:tgtEl>
                                        <p:attrNameLst>
                                          <p:attrName>fill.type</p:attrName>
                                        </p:attrNameLst>
                                      </p:cBhvr>
                                      <p:to>
                                        <p:strVal val="solid"/>
                                      </p:to>
                                    </p:set>
                                    <p:set>
                                      <p:cBhvr>
                                        <p:cTn id="83" dur="500" fill="hold"/>
                                        <p:tgtEl>
                                          <p:spTgt spid="237658"/>
                                        </p:tgtEl>
                                        <p:attrNameLst>
                                          <p:attrName>fill.on</p:attrName>
                                        </p:attrNameLst>
                                      </p:cBhvr>
                                      <p:to>
                                        <p:strVal val="true"/>
                                      </p:to>
                                    </p:set>
                                  </p:childTnLst>
                                </p:cTn>
                              </p:par>
                              <p:par>
                                <p:cTn id="84" presetID="1" presetClass="emph" presetSubtype="2" fill="hold" grpId="0" nodeType="withEffect">
                                  <p:stCondLst>
                                    <p:cond delay="0"/>
                                  </p:stCondLst>
                                  <p:childTnLst>
                                    <p:animClr clrSpc="rgb" dir="cw">
                                      <p:cBhvr>
                                        <p:cTn id="85" dur="500" fill="hold"/>
                                        <p:tgtEl>
                                          <p:spTgt spid="237661"/>
                                        </p:tgtEl>
                                        <p:attrNameLst>
                                          <p:attrName>fillcolor</p:attrName>
                                        </p:attrNameLst>
                                      </p:cBhvr>
                                      <p:to>
                                        <a:srgbClr val="0080FF"/>
                                      </p:to>
                                    </p:animClr>
                                    <p:set>
                                      <p:cBhvr>
                                        <p:cTn id="86" dur="500" fill="hold"/>
                                        <p:tgtEl>
                                          <p:spTgt spid="237661"/>
                                        </p:tgtEl>
                                        <p:attrNameLst>
                                          <p:attrName>fill.type</p:attrName>
                                        </p:attrNameLst>
                                      </p:cBhvr>
                                      <p:to>
                                        <p:strVal val="solid"/>
                                      </p:to>
                                    </p:set>
                                    <p:set>
                                      <p:cBhvr>
                                        <p:cTn id="87" dur="500" fill="hold"/>
                                        <p:tgtEl>
                                          <p:spTgt spid="237661"/>
                                        </p:tgtEl>
                                        <p:attrNameLst>
                                          <p:attrName>fill.on</p:attrName>
                                        </p:attrNameLst>
                                      </p:cBhvr>
                                      <p:to>
                                        <p:strVal val="true"/>
                                      </p:to>
                                    </p:set>
                                  </p:childTnLst>
                                </p:cTn>
                              </p:par>
                              <p:par>
                                <p:cTn id="88" presetID="7" presetClass="emph" presetSubtype="2" fill="hold" nodeType="withEffect">
                                  <p:stCondLst>
                                    <p:cond delay="0"/>
                                  </p:stCondLst>
                                  <p:childTnLst>
                                    <p:animClr clrSpc="rgb" dir="cw">
                                      <p:cBhvr>
                                        <p:cTn id="89" dur="500" fill="hold"/>
                                        <p:tgtEl>
                                          <p:spTgt spid="237653"/>
                                        </p:tgtEl>
                                        <p:attrNameLst>
                                          <p:attrName>stroke.color</p:attrName>
                                        </p:attrNameLst>
                                      </p:cBhvr>
                                      <p:to>
                                        <a:srgbClr val="0080FF"/>
                                      </p:to>
                                    </p:animClr>
                                    <p:set>
                                      <p:cBhvr>
                                        <p:cTn id="90" dur="500" fill="hold"/>
                                        <p:tgtEl>
                                          <p:spTgt spid="237653"/>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500" fill="hold"/>
                                        <p:tgtEl>
                                          <p:spTgt spid="237652"/>
                                        </p:tgtEl>
                                        <p:attrNameLst>
                                          <p:attrName>stroke.color</p:attrName>
                                        </p:attrNameLst>
                                      </p:cBhvr>
                                      <p:to>
                                        <a:srgbClr val="0080FF"/>
                                      </p:to>
                                    </p:animClr>
                                    <p:set>
                                      <p:cBhvr>
                                        <p:cTn id="93" dur="500" fill="hold"/>
                                        <p:tgtEl>
                                          <p:spTgt spid="2376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500" fill="hold"/>
                                        <p:tgtEl>
                                          <p:spTgt spid="237651"/>
                                        </p:tgtEl>
                                        <p:attrNameLst>
                                          <p:attrName>stroke.color</p:attrName>
                                        </p:attrNameLst>
                                      </p:cBhvr>
                                      <p:to>
                                        <a:srgbClr val="0080FF"/>
                                      </p:to>
                                    </p:animClr>
                                    <p:set>
                                      <p:cBhvr>
                                        <p:cTn id="96" dur="500" fill="hold"/>
                                        <p:tgtEl>
                                          <p:spTgt spid="237651"/>
                                        </p:tgtEl>
                                        <p:attrNameLst>
                                          <p:attrName>stroke.on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237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17" grpId="0" animBg="1"/>
      <p:bldP spid="237619" grpId="0"/>
      <p:bldP spid="237615" grpId="0"/>
      <p:bldP spid="237614" grpId="0" animBg="1"/>
      <p:bldP spid="237610" grpId="0"/>
      <p:bldP spid="237609" grpId="0" animBg="1"/>
      <p:bldP spid="237656" grpId="0" animBg="1"/>
      <p:bldP spid="237657" grpId="0" animBg="1"/>
      <p:bldP spid="237658" grpId="0" animBg="1"/>
      <p:bldP spid="237659" grpId="0" animBg="1"/>
      <p:bldP spid="237660" grpId="0" animBg="1"/>
      <p:bldP spid="237661" grpId="0" animBg="1"/>
      <p:bldP spid="237662" grpId="0" animBg="1"/>
      <p:bldP spid="237663" grpId="0" animBg="1"/>
      <p:bldP spid="237664" grpId="0" animBg="1"/>
      <p:bldP spid="237665" grpId="0" animBg="1"/>
      <p:bldP spid="237666" grpId="0" animBg="1"/>
      <p:bldP spid="237667" grpId="0" animBg="1"/>
      <p:bldP spid="237668" grpId="0" animBg="1"/>
      <p:bldP spid="23766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Integration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Interfaces can be tested in various orders: </a:t>
            </a:r>
          </a:p>
          <a:p>
            <a:pPr algn="just">
              <a:buNone/>
            </a:pPr>
            <a:endParaRPr lang="en-US" dirty="0" smtClean="0"/>
          </a:p>
          <a:p>
            <a:pPr algn="just">
              <a:buNone/>
            </a:pPr>
            <a:r>
              <a:rPr lang="en-US" dirty="0" smtClean="0"/>
              <a:t>-</a:t>
            </a:r>
            <a:r>
              <a:rPr lang="en-US" b="1" dirty="0" smtClean="0"/>
              <a:t>Breadth First Integration</a:t>
            </a:r>
            <a:r>
              <a:rPr lang="en-US" dirty="0" smtClean="0"/>
              <a:t>(B-C-D, E-F-G): This would integrate all components on a major control path of the structure.</a:t>
            </a:r>
          </a:p>
          <a:p>
            <a:pPr algn="just">
              <a:buNone/>
            </a:pPr>
            <a:r>
              <a:rPr lang="en-US" dirty="0" smtClean="0"/>
              <a:t>-</a:t>
            </a:r>
            <a:r>
              <a:rPr lang="en-US" b="1" dirty="0" smtClean="0"/>
              <a:t>Depth First Integration </a:t>
            </a:r>
            <a:r>
              <a:rPr lang="en-US" dirty="0" smtClean="0"/>
              <a:t>(A-B-E,A-B-F): This incorporates all components directly subordinate at each level, moving across the structure horizontally.</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lstStyle/>
          <a:p>
            <a:pPr algn="just"/>
            <a:r>
              <a:rPr lang="en-US" dirty="0" smtClean="0"/>
              <a:t>The </a:t>
            </a:r>
            <a:r>
              <a:rPr lang="en-US" b="1" dirty="0" smtClean="0"/>
              <a:t>advantage</a:t>
            </a:r>
            <a:r>
              <a:rPr lang="en-US" dirty="0" smtClean="0"/>
              <a:t> is that - If the prototype is released or shown then most of the main functionality will already be working.</a:t>
            </a:r>
          </a:p>
          <a:p>
            <a:pPr lvl="0" algn="just"/>
            <a:r>
              <a:rPr lang="en-US" dirty="0" smtClean="0"/>
              <a:t>The </a:t>
            </a:r>
            <a:r>
              <a:rPr lang="en-US" b="1" dirty="0" smtClean="0"/>
              <a:t>disadvantage</a:t>
            </a:r>
            <a:r>
              <a:rPr lang="en-US" dirty="0" smtClean="0"/>
              <a:t> is that – Basic functionality is tested at the end of cycle.</a:t>
            </a:r>
          </a:p>
          <a:p>
            <a:pPr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p>
            <a:r>
              <a:rPr lang="en-US" smtClean="0"/>
              <a:t>Bottom-up  Testing Strategy</a:t>
            </a:r>
          </a:p>
        </p:txBody>
      </p:sp>
      <p:sp>
        <p:nvSpPr>
          <p:cNvPr id="10243" name="Rectangle 5"/>
          <p:cNvSpPr>
            <a:spLocks noGrp="1" noChangeArrowheads="1"/>
          </p:cNvSpPr>
          <p:nvPr>
            <p:ph type="body" idx="1"/>
          </p:nvPr>
        </p:nvSpPr>
        <p:spPr>
          <a:xfrm>
            <a:off x="463550" y="1600200"/>
            <a:ext cx="8283575" cy="4425950"/>
          </a:xfrm>
        </p:spPr>
        <p:txBody>
          <a:bodyPr>
            <a:normAutofit fontScale="92500"/>
          </a:bodyPr>
          <a:lstStyle/>
          <a:p>
            <a:pPr algn="just"/>
            <a:r>
              <a:rPr lang="en-US" dirty="0" smtClean="0"/>
              <a:t>The subsystems in the lowest layer of the call hierarchy are tested individually</a:t>
            </a:r>
          </a:p>
          <a:p>
            <a:pPr algn="just"/>
            <a:r>
              <a:rPr lang="en-US" dirty="0" smtClean="0"/>
              <a:t>Then the next subsystems are tested that call the previously tested subsystems</a:t>
            </a:r>
          </a:p>
          <a:p>
            <a:pPr algn="just"/>
            <a:r>
              <a:rPr lang="en-US" dirty="0" smtClean="0"/>
              <a:t>This is repeated until all subsystems are included</a:t>
            </a:r>
          </a:p>
          <a:p>
            <a:pPr algn="just"/>
            <a:r>
              <a:rPr lang="en-US" dirty="0" smtClean="0"/>
              <a:t>Drivers are needed.</a:t>
            </a:r>
          </a:p>
          <a:p>
            <a:pPr algn="just"/>
            <a:r>
              <a:rPr lang="en-US" dirty="0" smtClean="0"/>
              <a:t>As integration moves upward, the need for separate test </a:t>
            </a:r>
            <a:r>
              <a:rPr lang="en-US" smtClean="0"/>
              <a:t>drivers lesser.</a:t>
            </a:r>
            <a:endParaRPr 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9"/>
          <p:cNvGrpSpPr>
            <a:grpSpLocks/>
          </p:cNvGrpSpPr>
          <p:nvPr/>
        </p:nvGrpSpPr>
        <p:grpSpPr bwMode="auto">
          <a:xfrm>
            <a:off x="5076825" y="222250"/>
            <a:ext cx="3773488" cy="2716213"/>
            <a:chOff x="3198" y="140"/>
            <a:chExt cx="2377" cy="1711"/>
          </a:xfrm>
        </p:grpSpPr>
        <p:sp>
          <p:nvSpPr>
            <p:cNvPr id="11301" name="Rectangle 79"/>
            <p:cNvSpPr>
              <a:spLocks noChangeAspect="1" noChangeArrowheads="1"/>
            </p:cNvSpPr>
            <p:nvPr/>
          </p:nvSpPr>
          <p:spPr bwMode="auto">
            <a:xfrm>
              <a:off x="4316" y="242"/>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A</a:t>
              </a:r>
            </a:p>
          </p:txBody>
        </p:sp>
        <p:sp>
          <p:nvSpPr>
            <p:cNvPr id="11302" name="AutoShape 80"/>
            <p:cNvSpPr>
              <a:spLocks noChangeAspect="1" noChangeArrowheads="1"/>
            </p:cNvSpPr>
            <p:nvPr/>
          </p:nvSpPr>
          <p:spPr bwMode="auto">
            <a:xfrm flipV="1">
              <a:off x="4316" y="140"/>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3" name="Rectangle 81"/>
            <p:cNvSpPr>
              <a:spLocks noChangeAspect="1" noChangeArrowheads="1"/>
            </p:cNvSpPr>
            <p:nvPr/>
          </p:nvSpPr>
          <p:spPr bwMode="auto">
            <a:xfrm>
              <a:off x="4317" y="858"/>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C</a:t>
              </a:r>
            </a:p>
          </p:txBody>
        </p:sp>
        <p:sp>
          <p:nvSpPr>
            <p:cNvPr id="11304" name="AutoShape 82"/>
            <p:cNvSpPr>
              <a:spLocks noChangeAspect="1" noChangeArrowheads="1"/>
            </p:cNvSpPr>
            <p:nvPr/>
          </p:nvSpPr>
          <p:spPr bwMode="auto">
            <a:xfrm flipV="1">
              <a:off x="4317"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5" name="Rectangle 83"/>
            <p:cNvSpPr>
              <a:spLocks noChangeAspect="1" noChangeArrowheads="1"/>
            </p:cNvSpPr>
            <p:nvPr/>
          </p:nvSpPr>
          <p:spPr bwMode="auto">
            <a:xfrm>
              <a:off x="3198" y="1534"/>
              <a:ext cx="521" cy="311"/>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E</a:t>
              </a:r>
            </a:p>
          </p:txBody>
        </p:sp>
        <p:sp>
          <p:nvSpPr>
            <p:cNvPr id="11306" name="AutoShape 84"/>
            <p:cNvSpPr>
              <a:spLocks noChangeAspect="1" noChangeArrowheads="1"/>
            </p:cNvSpPr>
            <p:nvPr/>
          </p:nvSpPr>
          <p:spPr bwMode="auto">
            <a:xfrm flipV="1">
              <a:off x="3198" y="1432"/>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7" name="Rectangle 85"/>
            <p:cNvSpPr>
              <a:spLocks noChangeAspect="1" noChangeArrowheads="1"/>
            </p:cNvSpPr>
            <p:nvPr/>
          </p:nvSpPr>
          <p:spPr bwMode="auto">
            <a:xfrm>
              <a:off x="3919" y="1540"/>
              <a:ext cx="521" cy="311"/>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F</a:t>
              </a:r>
            </a:p>
          </p:txBody>
        </p:sp>
        <p:sp>
          <p:nvSpPr>
            <p:cNvPr id="11308" name="AutoShape 86"/>
            <p:cNvSpPr>
              <a:spLocks noChangeAspect="1" noChangeArrowheads="1"/>
            </p:cNvSpPr>
            <p:nvPr/>
          </p:nvSpPr>
          <p:spPr bwMode="auto">
            <a:xfrm flipV="1">
              <a:off x="3919" y="1437"/>
              <a:ext cx="305" cy="1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04 h 21600"/>
                <a:gd name="T14" fmla="*/ 17068 w 21600"/>
                <a:gd name="T15" fmla="*/ 171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09" name="Rectangle 87"/>
            <p:cNvSpPr>
              <a:spLocks noChangeAspect="1" noChangeArrowheads="1"/>
            </p:cNvSpPr>
            <p:nvPr/>
          </p:nvSpPr>
          <p:spPr bwMode="auto">
            <a:xfrm>
              <a:off x="5054" y="1534"/>
              <a:ext cx="521" cy="311"/>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G</a:t>
              </a:r>
            </a:p>
          </p:txBody>
        </p:sp>
        <p:sp>
          <p:nvSpPr>
            <p:cNvPr id="11310" name="AutoShape 88"/>
            <p:cNvSpPr>
              <a:spLocks noChangeAspect="1" noChangeArrowheads="1"/>
            </p:cNvSpPr>
            <p:nvPr/>
          </p:nvSpPr>
          <p:spPr bwMode="auto">
            <a:xfrm flipV="1">
              <a:off x="5054" y="1432"/>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11" name="Rectangle 89"/>
            <p:cNvSpPr>
              <a:spLocks noChangeAspect="1" noChangeArrowheads="1"/>
            </p:cNvSpPr>
            <p:nvPr/>
          </p:nvSpPr>
          <p:spPr bwMode="auto">
            <a:xfrm>
              <a:off x="5054" y="858"/>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D</a:t>
              </a:r>
            </a:p>
          </p:txBody>
        </p:sp>
        <p:sp>
          <p:nvSpPr>
            <p:cNvPr id="11312" name="AutoShape 90"/>
            <p:cNvSpPr>
              <a:spLocks noChangeAspect="1" noChangeArrowheads="1"/>
            </p:cNvSpPr>
            <p:nvPr/>
          </p:nvSpPr>
          <p:spPr bwMode="auto">
            <a:xfrm flipV="1">
              <a:off x="5054"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sp>
          <p:nvSpPr>
            <p:cNvPr id="11313" name="Rectangle 91"/>
            <p:cNvSpPr>
              <a:spLocks noChangeAspect="1" noChangeArrowheads="1"/>
            </p:cNvSpPr>
            <p:nvPr/>
          </p:nvSpPr>
          <p:spPr bwMode="auto">
            <a:xfrm>
              <a:off x="3545" y="858"/>
              <a:ext cx="521" cy="312"/>
            </a:xfrm>
            <a:prstGeom prst="rect">
              <a:avLst/>
            </a:prstGeom>
            <a:solidFill>
              <a:schemeClr val="bg1"/>
            </a:solidFill>
            <a:ln w="12700">
              <a:solidFill>
                <a:srgbClr val="969696"/>
              </a:solidFill>
              <a:miter lim="800000"/>
              <a:headEnd/>
              <a:tailEnd/>
            </a:ln>
          </p:spPr>
          <p:txBody>
            <a:bodyPr wrap="none" anchor="ctr"/>
            <a:lstStyle/>
            <a:p>
              <a:pPr algn="ctr"/>
              <a:r>
                <a:rPr lang="de-DE">
                  <a:solidFill>
                    <a:srgbClr val="A1A1A1"/>
                  </a:solidFill>
                </a:rPr>
                <a:t>B</a:t>
              </a:r>
            </a:p>
          </p:txBody>
        </p:sp>
        <p:sp>
          <p:nvSpPr>
            <p:cNvPr id="11314" name="AutoShape 92"/>
            <p:cNvSpPr>
              <a:spLocks noChangeAspect="1" noChangeArrowheads="1"/>
            </p:cNvSpPr>
            <p:nvPr/>
          </p:nvSpPr>
          <p:spPr bwMode="auto">
            <a:xfrm flipV="1">
              <a:off x="3545" y="756"/>
              <a:ext cx="305" cy="1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32 w 21600"/>
                <a:gd name="T13" fmla="*/ 4447 h 21600"/>
                <a:gd name="T14" fmla="*/ 17068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rgbClr val="969696"/>
              </a:solidFill>
              <a:miter lim="800000"/>
              <a:headEnd/>
              <a:tailEnd/>
            </a:ln>
          </p:spPr>
          <p:txBody>
            <a:bodyPr rot="10800000" wrap="none" anchor="ctr"/>
            <a:lstStyle/>
            <a:p>
              <a:endParaRPr lang="en-US"/>
            </a:p>
          </p:txBody>
        </p:sp>
      </p:grpSp>
      <p:cxnSp>
        <p:nvCxnSpPr>
          <p:cNvPr id="233565" name="AutoShape 93"/>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chemeClr val="tx1"/>
            </a:solidFill>
            <a:prstDash val="dash"/>
            <a:miter lim="800000"/>
            <a:headEnd/>
            <a:tailEnd type="arrow" w="sm" len="med"/>
          </a:ln>
        </p:spPr>
      </p:cxnSp>
      <p:cxnSp>
        <p:nvCxnSpPr>
          <p:cNvPr id="233566" name="AutoShape 94"/>
          <p:cNvCxnSpPr>
            <a:cxnSpLocks noChangeAspect="1" noChangeShapeType="1"/>
            <a:stCxn id="11313" idx="2"/>
            <a:endCxn id="11306" idx="1"/>
          </p:cNvCxnSpPr>
          <p:nvPr/>
        </p:nvCxnSpPr>
        <p:spPr bwMode="auto">
          <a:xfrm rot="5400000">
            <a:off x="5472112" y="1703388"/>
            <a:ext cx="415925" cy="723900"/>
          </a:xfrm>
          <a:prstGeom prst="bentConnector3">
            <a:avLst>
              <a:gd name="adj1" fmla="val 50000"/>
            </a:avLst>
          </a:prstGeom>
          <a:noFill/>
          <a:ln w="25400">
            <a:solidFill>
              <a:schemeClr val="tx1"/>
            </a:solidFill>
            <a:prstDash val="dash"/>
            <a:miter lim="800000"/>
            <a:headEnd/>
            <a:tailEnd type="arrow" w="sm" len="med"/>
          </a:ln>
        </p:spPr>
      </p:cxnSp>
      <p:cxnSp>
        <p:nvCxnSpPr>
          <p:cNvPr id="233567" name="AutoShape 95"/>
          <p:cNvCxnSpPr>
            <a:cxnSpLocks noChangeAspect="1" noChangeShapeType="1"/>
            <a:stCxn id="11313" idx="2"/>
            <a:endCxn id="11308" idx="1"/>
          </p:cNvCxnSpPr>
          <p:nvPr/>
        </p:nvCxnSpPr>
        <p:spPr bwMode="auto">
          <a:xfrm rot="16200000" flipH="1">
            <a:off x="6039644" y="1859756"/>
            <a:ext cx="425450" cy="420688"/>
          </a:xfrm>
          <a:prstGeom prst="bentConnector3">
            <a:avLst>
              <a:gd name="adj1" fmla="val 49625"/>
            </a:avLst>
          </a:prstGeom>
          <a:noFill/>
          <a:ln w="25400">
            <a:solidFill>
              <a:schemeClr val="tx1"/>
            </a:solidFill>
            <a:prstDash val="dash"/>
            <a:miter lim="800000"/>
            <a:headEnd/>
            <a:tailEnd type="arrow" w="sm" len="med"/>
          </a:ln>
        </p:spPr>
      </p:cxnSp>
      <p:cxnSp>
        <p:nvCxnSpPr>
          <p:cNvPr id="233568" name="AutoShape 96"/>
          <p:cNvCxnSpPr>
            <a:cxnSpLocks noChangeAspect="1" noChangeShapeType="1"/>
            <a:stCxn id="11311" idx="2"/>
            <a:endCxn id="11310" idx="1"/>
          </p:cNvCxnSpPr>
          <p:nvPr/>
        </p:nvCxnSpPr>
        <p:spPr bwMode="auto">
          <a:xfrm rot="5400000">
            <a:off x="8143081" y="1978819"/>
            <a:ext cx="415925" cy="173038"/>
          </a:xfrm>
          <a:prstGeom prst="bentConnector3">
            <a:avLst>
              <a:gd name="adj1" fmla="val 50000"/>
            </a:avLst>
          </a:prstGeom>
          <a:noFill/>
          <a:ln w="25400">
            <a:solidFill>
              <a:schemeClr val="tx1"/>
            </a:solidFill>
            <a:prstDash val="dash"/>
            <a:miter lim="800000"/>
            <a:headEnd/>
            <a:tailEnd type="arrow" w="sm" len="med"/>
          </a:ln>
        </p:spPr>
      </p:cxnSp>
      <p:cxnSp>
        <p:nvCxnSpPr>
          <p:cNvPr id="233569" name="AutoShape 97"/>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chemeClr val="tx1"/>
            </a:solidFill>
            <a:prstDash val="dash"/>
            <a:miter lim="800000"/>
            <a:headEnd/>
            <a:tailEnd type="arrow" w="sm" len="med"/>
          </a:ln>
        </p:spPr>
      </p:cxnSp>
      <p:cxnSp>
        <p:nvCxnSpPr>
          <p:cNvPr id="233570" name="AutoShape 98"/>
          <p:cNvCxnSpPr>
            <a:cxnSpLocks noChangeAspect="1" noChangeShapeType="1"/>
            <a:stCxn id="11301" idx="2"/>
            <a:endCxn id="11312" idx="1"/>
          </p:cNvCxnSpPr>
          <p:nvPr/>
        </p:nvCxnSpPr>
        <p:spPr bwMode="auto">
          <a:xfrm rot="16200000" flipH="1">
            <a:off x="7604919" y="540544"/>
            <a:ext cx="320675" cy="998537"/>
          </a:xfrm>
          <a:prstGeom prst="bentConnector3">
            <a:avLst>
              <a:gd name="adj1" fmla="val 50000"/>
            </a:avLst>
          </a:prstGeom>
          <a:noFill/>
          <a:ln w="25400">
            <a:solidFill>
              <a:schemeClr val="tx1"/>
            </a:solidFill>
            <a:prstDash val="dash"/>
            <a:miter lim="800000"/>
            <a:headEnd/>
            <a:tailEnd type="arrow" w="sm" len="med"/>
          </a:ln>
        </p:spPr>
      </p:cxnSp>
      <p:sp>
        <p:nvSpPr>
          <p:cNvPr id="11273" name="Rectangle 2"/>
          <p:cNvSpPr>
            <a:spLocks noGrp="1" noChangeArrowheads="1"/>
          </p:cNvSpPr>
          <p:nvPr>
            <p:ph type="title"/>
          </p:nvPr>
        </p:nvSpPr>
        <p:spPr>
          <a:noFill/>
        </p:spPr>
        <p:txBody>
          <a:bodyPr/>
          <a:lstStyle/>
          <a:p>
            <a:pPr algn="l"/>
            <a:r>
              <a:rPr lang="en-US" dirty="0" smtClean="0"/>
              <a:t>Bottom-up Integration</a:t>
            </a:r>
          </a:p>
        </p:txBody>
      </p:sp>
      <p:sp>
        <p:nvSpPr>
          <p:cNvPr id="233477" name="Rectangle 5"/>
          <p:cNvSpPr>
            <a:spLocks noChangeAspect="1" noChangeArrowheads="1"/>
          </p:cNvSpPr>
          <p:nvPr/>
        </p:nvSpPr>
        <p:spPr bwMode="auto">
          <a:xfrm>
            <a:off x="6851650" y="3841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A</a:t>
            </a:r>
          </a:p>
        </p:txBody>
      </p:sp>
      <p:sp>
        <p:nvSpPr>
          <p:cNvPr id="233478" name="AutoShape 6"/>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24" name="Oval 52"/>
          <p:cNvSpPr>
            <a:spLocks noChangeArrowheads="1"/>
          </p:cNvSpPr>
          <p:nvPr/>
        </p:nvSpPr>
        <p:spPr bwMode="auto">
          <a:xfrm>
            <a:off x="5076825" y="3727450"/>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sp>
        <p:nvSpPr>
          <p:cNvPr id="233481" name="Rectangle 9"/>
          <p:cNvSpPr>
            <a:spLocks noChangeAspect="1" noChangeArrowheads="1"/>
          </p:cNvSpPr>
          <p:nvPr/>
        </p:nvSpPr>
        <p:spPr bwMode="auto">
          <a:xfrm>
            <a:off x="50768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E</a:t>
            </a:r>
          </a:p>
        </p:txBody>
      </p:sp>
      <p:sp>
        <p:nvSpPr>
          <p:cNvPr id="233482" name="AutoShape 10"/>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4" name="Oval 42"/>
          <p:cNvSpPr>
            <a:spLocks noChangeArrowheads="1"/>
          </p:cNvSpPr>
          <p:nvPr/>
        </p:nvSpPr>
        <p:spPr bwMode="auto">
          <a:xfrm>
            <a:off x="798513" y="21653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E</a:t>
            </a:r>
          </a:p>
        </p:txBody>
      </p:sp>
      <p:cxnSp>
        <p:nvCxnSpPr>
          <p:cNvPr id="233529" name="AutoShape 57"/>
          <p:cNvCxnSpPr>
            <a:cxnSpLocks noChangeShapeType="1"/>
            <a:stCxn id="233514" idx="6"/>
            <a:endCxn id="233523" idx="1"/>
          </p:cNvCxnSpPr>
          <p:nvPr/>
        </p:nvCxnSpPr>
        <p:spPr bwMode="auto">
          <a:xfrm>
            <a:off x="1604963" y="2444750"/>
            <a:ext cx="900112" cy="477838"/>
          </a:xfrm>
          <a:prstGeom prst="straightConnector1">
            <a:avLst/>
          </a:prstGeom>
          <a:noFill/>
          <a:ln w="12700">
            <a:solidFill>
              <a:schemeClr val="tx1"/>
            </a:solidFill>
            <a:round/>
            <a:headEnd/>
            <a:tailEnd type="triangle" w="med" len="med"/>
          </a:ln>
        </p:spPr>
      </p:cxnSp>
      <p:sp>
        <p:nvSpPr>
          <p:cNvPr id="233483" name="Rectangle 11"/>
          <p:cNvSpPr>
            <a:spLocks noChangeAspect="1" noChangeArrowheads="1"/>
          </p:cNvSpPr>
          <p:nvPr/>
        </p:nvSpPr>
        <p:spPr bwMode="auto">
          <a:xfrm>
            <a:off x="6221413" y="2444750"/>
            <a:ext cx="827087" cy="493713"/>
          </a:xfrm>
          <a:prstGeom prst="rect">
            <a:avLst/>
          </a:prstGeom>
          <a:solidFill>
            <a:schemeClr val="bg1"/>
          </a:solidFill>
          <a:ln w="12700">
            <a:solidFill>
              <a:schemeClr val="tx1"/>
            </a:solidFill>
            <a:miter lim="800000"/>
            <a:headEnd/>
            <a:tailEnd/>
          </a:ln>
        </p:spPr>
        <p:txBody>
          <a:bodyPr wrap="none" anchor="ctr"/>
          <a:lstStyle/>
          <a:p>
            <a:pPr algn="ctr"/>
            <a:r>
              <a:rPr lang="de-DE"/>
              <a:t>F</a:t>
            </a:r>
          </a:p>
        </p:txBody>
      </p:sp>
      <p:sp>
        <p:nvSpPr>
          <p:cNvPr id="233484" name="AutoShape 12"/>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3" name="Oval 41"/>
          <p:cNvSpPr>
            <a:spLocks noChangeArrowheads="1"/>
          </p:cNvSpPr>
          <p:nvPr/>
        </p:nvSpPr>
        <p:spPr bwMode="auto">
          <a:xfrm>
            <a:off x="795338" y="33845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F</a:t>
            </a:r>
          </a:p>
        </p:txBody>
      </p:sp>
      <p:cxnSp>
        <p:nvCxnSpPr>
          <p:cNvPr id="233530" name="AutoShape 58"/>
          <p:cNvCxnSpPr>
            <a:cxnSpLocks noChangeShapeType="1"/>
            <a:stCxn id="233513" idx="6"/>
            <a:endCxn id="233523" idx="3"/>
          </p:cNvCxnSpPr>
          <p:nvPr/>
        </p:nvCxnSpPr>
        <p:spPr bwMode="auto">
          <a:xfrm flipV="1">
            <a:off x="1601788" y="3357563"/>
            <a:ext cx="903287" cy="306387"/>
          </a:xfrm>
          <a:prstGeom prst="straightConnector1">
            <a:avLst/>
          </a:prstGeom>
          <a:noFill/>
          <a:ln w="12700">
            <a:solidFill>
              <a:schemeClr val="tx1"/>
            </a:solidFill>
            <a:round/>
            <a:headEnd/>
            <a:tailEnd type="triangle" w="med" len="med"/>
          </a:ln>
        </p:spPr>
      </p:cxnSp>
      <p:sp>
        <p:nvSpPr>
          <p:cNvPr id="233489" name="Rectangle 17"/>
          <p:cNvSpPr>
            <a:spLocks noChangeAspect="1" noChangeArrowheads="1"/>
          </p:cNvSpPr>
          <p:nvPr/>
        </p:nvSpPr>
        <p:spPr bwMode="auto">
          <a:xfrm>
            <a:off x="562768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B</a:t>
            </a:r>
          </a:p>
        </p:txBody>
      </p:sp>
      <p:sp>
        <p:nvSpPr>
          <p:cNvPr id="233490" name="AutoShape 18"/>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23" name="Oval 51"/>
          <p:cNvSpPr>
            <a:spLocks noChangeArrowheads="1"/>
          </p:cNvSpPr>
          <p:nvPr/>
        </p:nvSpPr>
        <p:spPr bwMode="auto">
          <a:xfrm>
            <a:off x="2303463" y="2832100"/>
            <a:ext cx="1377950"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B, E, F</a:t>
            </a:r>
          </a:p>
        </p:txBody>
      </p:sp>
      <p:cxnSp>
        <p:nvCxnSpPr>
          <p:cNvPr id="233531" name="AutoShape 59"/>
          <p:cNvCxnSpPr>
            <a:cxnSpLocks noChangeShapeType="1"/>
            <a:stCxn id="233523" idx="6"/>
            <a:endCxn id="233524" idx="1"/>
          </p:cNvCxnSpPr>
          <p:nvPr/>
        </p:nvCxnSpPr>
        <p:spPr bwMode="auto">
          <a:xfrm>
            <a:off x="3681413" y="3140075"/>
            <a:ext cx="1593850" cy="795338"/>
          </a:xfrm>
          <a:prstGeom prst="straightConnector1">
            <a:avLst/>
          </a:prstGeom>
          <a:noFill/>
          <a:ln w="12700">
            <a:solidFill>
              <a:schemeClr val="tx1"/>
            </a:solidFill>
            <a:round/>
            <a:headEnd/>
            <a:tailEnd type="triangle" w="med" len="med"/>
          </a:ln>
        </p:spPr>
      </p:cxnSp>
      <p:sp>
        <p:nvSpPr>
          <p:cNvPr id="233479" name="Rectangle 7"/>
          <p:cNvSpPr>
            <a:spLocks noChangeAspect="1" noChangeArrowheads="1"/>
          </p:cNvSpPr>
          <p:nvPr/>
        </p:nvSpPr>
        <p:spPr bwMode="auto">
          <a:xfrm>
            <a:off x="685323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C</a:t>
            </a:r>
          </a:p>
        </p:txBody>
      </p:sp>
      <p:sp>
        <p:nvSpPr>
          <p:cNvPr id="233480" name="AutoShape 8"/>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6" name="Oval 44"/>
          <p:cNvSpPr>
            <a:spLocks noChangeArrowheads="1"/>
          </p:cNvSpPr>
          <p:nvPr/>
        </p:nvSpPr>
        <p:spPr bwMode="auto">
          <a:xfrm>
            <a:off x="2582863" y="39560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C</a:t>
            </a:r>
          </a:p>
        </p:txBody>
      </p:sp>
      <p:cxnSp>
        <p:nvCxnSpPr>
          <p:cNvPr id="233532" name="AutoShape 60"/>
          <p:cNvCxnSpPr>
            <a:cxnSpLocks noChangeShapeType="1"/>
            <a:stCxn id="233516" idx="6"/>
            <a:endCxn id="233524" idx="2"/>
          </p:cNvCxnSpPr>
          <p:nvPr/>
        </p:nvCxnSpPr>
        <p:spPr bwMode="auto">
          <a:xfrm>
            <a:off x="3389313" y="4235450"/>
            <a:ext cx="1687512" cy="200025"/>
          </a:xfrm>
          <a:prstGeom prst="straightConnector1">
            <a:avLst/>
          </a:prstGeom>
          <a:noFill/>
          <a:ln w="12700">
            <a:solidFill>
              <a:schemeClr val="tx1"/>
            </a:solidFill>
            <a:round/>
            <a:headEnd/>
            <a:tailEnd type="triangle" w="med" len="med"/>
          </a:ln>
        </p:spPr>
      </p:cxnSp>
      <p:sp>
        <p:nvSpPr>
          <p:cNvPr id="233487" name="Rectangle 15"/>
          <p:cNvSpPr>
            <a:spLocks noChangeAspect="1" noChangeArrowheads="1"/>
          </p:cNvSpPr>
          <p:nvPr/>
        </p:nvSpPr>
        <p:spPr bwMode="auto">
          <a:xfrm>
            <a:off x="8023225" y="13620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D</a:t>
            </a:r>
          </a:p>
        </p:txBody>
      </p:sp>
      <p:sp>
        <p:nvSpPr>
          <p:cNvPr id="233488" name="AutoShape 16"/>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8" name="Oval 46"/>
          <p:cNvSpPr>
            <a:spLocks noChangeArrowheads="1"/>
          </p:cNvSpPr>
          <p:nvPr/>
        </p:nvSpPr>
        <p:spPr bwMode="auto">
          <a:xfrm>
            <a:off x="2303463" y="5108575"/>
            <a:ext cx="1377950"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D,G</a:t>
            </a:r>
          </a:p>
        </p:txBody>
      </p:sp>
      <p:cxnSp>
        <p:nvCxnSpPr>
          <p:cNvPr id="233533" name="AutoShape 61"/>
          <p:cNvCxnSpPr>
            <a:cxnSpLocks noChangeShapeType="1"/>
            <a:stCxn id="233518" idx="6"/>
            <a:endCxn id="233524" idx="3"/>
          </p:cNvCxnSpPr>
          <p:nvPr/>
        </p:nvCxnSpPr>
        <p:spPr bwMode="auto">
          <a:xfrm flipV="1">
            <a:off x="3681413" y="4935538"/>
            <a:ext cx="1593850" cy="481012"/>
          </a:xfrm>
          <a:prstGeom prst="straightConnector1">
            <a:avLst/>
          </a:prstGeom>
          <a:noFill/>
          <a:ln w="12700">
            <a:solidFill>
              <a:schemeClr val="tx1"/>
            </a:solidFill>
            <a:round/>
            <a:headEnd/>
            <a:tailEnd type="triangle" w="med" len="med"/>
          </a:ln>
        </p:spPr>
      </p:cxnSp>
      <p:sp>
        <p:nvSpPr>
          <p:cNvPr id="233485" name="Rectangle 13"/>
          <p:cNvSpPr>
            <a:spLocks noChangeAspect="1" noChangeArrowheads="1"/>
          </p:cNvSpPr>
          <p:nvPr/>
        </p:nvSpPr>
        <p:spPr bwMode="auto">
          <a:xfrm>
            <a:off x="80232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G</a:t>
            </a:r>
          </a:p>
        </p:txBody>
      </p:sp>
      <p:sp>
        <p:nvSpPr>
          <p:cNvPr id="233486" name="AutoShape 14"/>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233515" name="Oval 43"/>
          <p:cNvSpPr>
            <a:spLocks noChangeArrowheads="1"/>
          </p:cNvSpPr>
          <p:nvPr/>
        </p:nvSpPr>
        <p:spPr bwMode="auto">
          <a:xfrm>
            <a:off x="784225" y="513715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G</a:t>
            </a:r>
          </a:p>
        </p:txBody>
      </p:sp>
      <p:cxnSp>
        <p:nvCxnSpPr>
          <p:cNvPr id="233534" name="AutoShape 62"/>
          <p:cNvCxnSpPr>
            <a:cxnSpLocks noChangeShapeType="1"/>
            <a:stCxn id="233515" idx="6"/>
            <a:endCxn id="233518" idx="2"/>
          </p:cNvCxnSpPr>
          <p:nvPr/>
        </p:nvCxnSpPr>
        <p:spPr bwMode="auto">
          <a:xfrm>
            <a:off x="1590675" y="5416550"/>
            <a:ext cx="712788" cy="0"/>
          </a:xfrm>
          <a:prstGeom prst="straightConnector1">
            <a:avLst/>
          </a:prstGeom>
          <a:noFill/>
          <a:ln w="12700">
            <a:solidFill>
              <a:schemeClr val="tx1"/>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233481"/>
                                        </p:tgtEl>
                                        <p:attrNameLst>
                                          <p:attrName>fillcolor</p:attrName>
                                        </p:attrNameLst>
                                      </p:cBhvr>
                                      <p:to>
                                        <a:srgbClr val="0080FF"/>
                                      </p:to>
                                    </p:animClr>
                                    <p:set>
                                      <p:cBhvr>
                                        <p:cTn id="7" dur="500" fill="hold"/>
                                        <p:tgtEl>
                                          <p:spTgt spid="233481"/>
                                        </p:tgtEl>
                                        <p:attrNameLst>
                                          <p:attrName>fill.type</p:attrName>
                                        </p:attrNameLst>
                                      </p:cBhvr>
                                      <p:to>
                                        <p:strVal val="solid"/>
                                      </p:to>
                                    </p:set>
                                    <p:set>
                                      <p:cBhvr>
                                        <p:cTn id="8" dur="500" fill="hold"/>
                                        <p:tgtEl>
                                          <p:spTgt spid="233481"/>
                                        </p:tgtEl>
                                        <p:attrNameLst>
                                          <p:attrName>fill.on</p:attrName>
                                        </p:attrNameLst>
                                      </p:cBhvr>
                                      <p:to>
                                        <p:strVal val="true"/>
                                      </p:to>
                                    </p:set>
                                  </p:childTnLst>
                                </p:cTn>
                              </p:par>
                              <p:par>
                                <p:cTn id="9" presetID="1" presetClass="emph" presetSubtype="2" fill="hold" grpId="0" nodeType="withEffect">
                                  <p:stCondLst>
                                    <p:cond delay="0"/>
                                  </p:stCondLst>
                                  <p:childTnLst>
                                    <p:animClr clrSpc="rgb" dir="cw">
                                      <p:cBhvr>
                                        <p:cTn id="10" dur="500" fill="hold"/>
                                        <p:tgtEl>
                                          <p:spTgt spid="233482"/>
                                        </p:tgtEl>
                                        <p:attrNameLst>
                                          <p:attrName>fillcolor</p:attrName>
                                        </p:attrNameLst>
                                      </p:cBhvr>
                                      <p:to>
                                        <a:srgbClr val="0080FF"/>
                                      </p:to>
                                    </p:animClr>
                                    <p:set>
                                      <p:cBhvr>
                                        <p:cTn id="11" dur="500" fill="hold"/>
                                        <p:tgtEl>
                                          <p:spTgt spid="233482"/>
                                        </p:tgtEl>
                                        <p:attrNameLst>
                                          <p:attrName>fill.type</p:attrName>
                                        </p:attrNameLst>
                                      </p:cBhvr>
                                      <p:to>
                                        <p:strVal val="solid"/>
                                      </p:to>
                                    </p:set>
                                    <p:set>
                                      <p:cBhvr>
                                        <p:cTn id="12" dur="500" fill="hold"/>
                                        <p:tgtEl>
                                          <p:spTgt spid="233482"/>
                                        </p:tgtEl>
                                        <p:attrNameLst>
                                          <p:attrName>fill.on</p:attrName>
                                        </p:attrNameLst>
                                      </p:cBhvr>
                                      <p:to>
                                        <p:strVal val="true"/>
                                      </p:to>
                                    </p:set>
                                  </p:childTnLst>
                                </p:cTn>
                              </p:par>
                              <p:par>
                                <p:cTn id="13" presetID="1" presetClass="entr" presetSubtype="0" fill="hold" grpId="0" nodeType="withEffect">
                                  <p:stCondLst>
                                    <p:cond delay="0"/>
                                  </p:stCondLst>
                                  <p:childTnLst>
                                    <p:set>
                                      <p:cBhvr>
                                        <p:cTn id="14" dur="1" fill="hold">
                                          <p:stCondLst>
                                            <p:cond delay="0"/>
                                          </p:stCondLst>
                                        </p:cTn>
                                        <p:tgtEl>
                                          <p:spTgt spid="2335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grpId="0" nodeType="clickEffect">
                                  <p:stCondLst>
                                    <p:cond delay="0"/>
                                  </p:stCondLst>
                                  <p:childTnLst>
                                    <p:animClr clrSpc="rgb" dir="cw">
                                      <p:cBhvr>
                                        <p:cTn id="18" dur="500" fill="hold"/>
                                        <p:tgtEl>
                                          <p:spTgt spid="233483"/>
                                        </p:tgtEl>
                                        <p:attrNameLst>
                                          <p:attrName>fillcolor</p:attrName>
                                        </p:attrNameLst>
                                      </p:cBhvr>
                                      <p:to>
                                        <a:srgbClr val="0080FF"/>
                                      </p:to>
                                    </p:animClr>
                                    <p:set>
                                      <p:cBhvr>
                                        <p:cTn id="19" dur="500" fill="hold"/>
                                        <p:tgtEl>
                                          <p:spTgt spid="233483"/>
                                        </p:tgtEl>
                                        <p:attrNameLst>
                                          <p:attrName>fill.type</p:attrName>
                                        </p:attrNameLst>
                                      </p:cBhvr>
                                      <p:to>
                                        <p:strVal val="solid"/>
                                      </p:to>
                                    </p:set>
                                    <p:set>
                                      <p:cBhvr>
                                        <p:cTn id="20" dur="500" fill="hold"/>
                                        <p:tgtEl>
                                          <p:spTgt spid="233483"/>
                                        </p:tgtEl>
                                        <p:attrNameLst>
                                          <p:attrName>fill.on</p:attrName>
                                        </p:attrNameLst>
                                      </p:cBhvr>
                                      <p:to>
                                        <p:strVal val="true"/>
                                      </p:to>
                                    </p:set>
                                  </p:childTnLst>
                                </p:cTn>
                              </p:par>
                              <p:par>
                                <p:cTn id="21" presetID="1" presetClass="emph" presetSubtype="2" fill="hold" grpId="0" nodeType="withEffect">
                                  <p:stCondLst>
                                    <p:cond delay="0"/>
                                  </p:stCondLst>
                                  <p:childTnLst>
                                    <p:animClr clrSpc="rgb" dir="cw">
                                      <p:cBhvr>
                                        <p:cTn id="22" dur="500" fill="hold"/>
                                        <p:tgtEl>
                                          <p:spTgt spid="233484"/>
                                        </p:tgtEl>
                                        <p:attrNameLst>
                                          <p:attrName>fillcolor</p:attrName>
                                        </p:attrNameLst>
                                      </p:cBhvr>
                                      <p:to>
                                        <a:srgbClr val="0080FF"/>
                                      </p:to>
                                    </p:animClr>
                                    <p:set>
                                      <p:cBhvr>
                                        <p:cTn id="23" dur="500" fill="hold"/>
                                        <p:tgtEl>
                                          <p:spTgt spid="233484"/>
                                        </p:tgtEl>
                                        <p:attrNameLst>
                                          <p:attrName>fill.type</p:attrName>
                                        </p:attrNameLst>
                                      </p:cBhvr>
                                      <p:to>
                                        <p:strVal val="solid"/>
                                      </p:to>
                                    </p:set>
                                    <p:set>
                                      <p:cBhvr>
                                        <p:cTn id="24" dur="500" fill="hold"/>
                                        <p:tgtEl>
                                          <p:spTgt spid="233484"/>
                                        </p:tgtEl>
                                        <p:attrNameLst>
                                          <p:attrName>fill.on</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2335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3516"/>
                                        </p:tgtEl>
                                        <p:attrNameLst>
                                          <p:attrName>style.visibility</p:attrName>
                                        </p:attrNameLst>
                                      </p:cBhvr>
                                      <p:to>
                                        <p:strVal val="visible"/>
                                      </p:to>
                                    </p:set>
                                  </p:childTnLst>
                                </p:cTn>
                              </p:par>
                              <p:par>
                                <p:cTn id="31" presetID="1" presetClass="emph" presetSubtype="2" fill="hold" grpId="0" nodeType="withEffect">
                                  <p:stCondLst>
                                    <p:cond delay="0"/>
                                  </p:stCondLst>
                                  <p:childTnLst>
                                    <p:animClr clrSpc="rgb" dir="cw">
                                      <p:cBhvr>
                                        <p:cTn id="32" dur="500" fill="hold"/>
                                        <p:tgtEl>
                                          <p:spTgt spid="233479"/>
                                        </p:tgtEl>
                                        <p:attrNameLst>
                                          <p:attrName>fillcolor</p:attrName>
                                        </p:attrNameLst>
                                      </p:cBhvr>
                                      <p:to>
                                        <a:srgbClr val="0080FF"/>
                                      </p:to>
                                    </p:animClr>
                                    <p:set>
                                      <p:cBhvr>
                                        <p:cTn id="33" dur="500" fill="hold"/>
                                        <p:tgtEl>
                                          <p:spTgt spid="233479"/>
                                        </p:tgtEl>
                                        <p:attrNameLst>
                                          <p:attrName>fill.type</p:attrName>
                                        </p:attrNameLst>
                                      </p:cBhvr>
                                      <p:to>
                                        <p:strVal val="solid"/>
                                      </p:to>
                                    </p:set>
                                    <p:set>
                                      <p:cBhvr>
                                        <p:cTn id="34" dur="500" fill="hold"/>
                                        <p:tgtEl>
                                          <p:spTgt spid="233479"/>
                                        </p:tgtEl>
                                        <p:attrNameLst>
                                          <p:attrName>fill.on</p:attrName>
                                        </p:attrNameLst>
                                      </p:cBhvr>
                                      <p:to>
                                        <p:strVal val="true"/>
                                      </p:to>
                                    </p:set>
                                  </p:childTnLst>
                                </p:cTn>
                              </p:par>
                              <p:par>
                                <p:cTn id="35" presetID="1" presetClass="emph" presetSubtype="2" fill="hold" grpId="0" nodeType="withEffect">
                                  <p:stCondLst>
                                    <p:cond delay="0"/>
                                  </p:stCondLst>
                                  <p:childTnLst>
                                    <p:animClr clrSpc="rgb" dir="cw">
                                      <p:cBhvr>
                                        <p:cTn id="36" dur="500" fill="hold"/>
                                        <p:tgtEl>
                                          <p:spTgt spid="233480"/>
                                        </p:tgtEl>
                                        <p:attrNameLst>
                                          <p:attrName>fillcolor</p:attrName>
                                        </p:attrNameLst>
                                      </p:cBhvr>
                                      <p:to>
                                        <a:srgbClr val="0080FF"/>
                                      </p:to>
                                    </p:animClr>
                                    <p:set>
                                      <p:cBhvr>
                                        <p:cTn id="37" dur="500" fill="hold"/>
                                        <p:tgtEl>
                                          <p:spTgt spid="233480"/>
                                        </p:tgtEl>
                                        <p:attrNameLst>
                                          <p:attrName>fill.type</p:attrName>
                                        </p:attrNameLst>
                                      </p:cBhvr>
                                      <p:to>
                                        <p:strVal val="solid"/>
                                      </p:to>
                                    </p:set>
                                    <p:set>
                                      <p:cBhvr>
                                        <p:cTn id="38" dur="500" fill="hold"/>
                                        <p:tgtEl>
                                          <p:spTgt spid="23348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3515"/>
                                        </p:tgtEl>
                                        <p:attrNameLst>
                                          <p:attrName>style.visibility</p:attrName>
                                        </p:attrNameLst>
                                      </p:cBhvr>
                                      <p:to>
                                        <p:strVal val="visible"/>
                                      </p:to>
                                    </p:set>
                                  </p:childTnLst>
                                </p:cTn>
                              </p:par>
                              <p:par>
                                <p:cTn id="43" presetID="1" presetClass="emph" presetSubtype="2" fill="hold" grpId="0" nodeType="withEffect">
                                  <p:stCondLst>
                                    <p:cond delay="0"/>
                                  </p:stCondLst>
                                  <p:childTnLst>
                                    <p:animClr clrSpc="rgb" dir="cw">
                                      <p:cBhvr>
                                        <p:cTn id="44" dur="500" fill="hold"/>
                                        <p:tgtEl>
                                          <p:spTgt spid="233485"/>
                                        </p:tgtEl>
                                        <p:attrNameLst>
                                          <p:attrName>fillcolor</p:attrName>
                                        </p:attrNameLst>
                                      </p:cBhvr>
                                      <p:to>
                                        <a:srgbClr val="0080FF"/>
                                      </p:to>
                                    </p:animClr>
                                    <p:set>
                                      <p:cBhvr>
                                        <p:cTn id="45" dur="500" fill="hold"/>
                                        <p:tgtEl>
                                          <p:spTgt spid="233485"/>
                                        </p:tgtEl>
                                        <p:attrNameLst>
                                          <p:attrName>fill.type</p:attrName>
                                        </p:attrNameLst>
                                      </p:cBhvr>
                                      <p:to>
                                        <p:strVal val="solid"/>
                                      </p:to>
                                    </p:set>
                                    <p:set>
                                      <p:cBhvr>
                                        <p:cTn id="46" dur="500" fill="hold"/>
                                        <p:tgtEl>
                                          <p:spTgt spid="233485"/>
                                        </p:tgtEl>
                                        <p:attrNameLst>
                                          <p:attrName>fill.on</p:attrName>
                                        </p:attrNameLst>
                                      </p:cBhvr>
                                      <p:to>
                                        <p:strVal val="true"/>
                                      </p:to>
                                    </p:set>
                                  </p:childTnLst>
                                </p:cTn>
                              </p:par>
                              <p:par>
                                <p:cTn id="47" presetID="1" presetClass="emph" presetSubtype="2" fill="hold" grpId="0" nodeType="withEffect">
                                  <p:stCondLst>
                                    <p:cond delay="0"/>
                                  </p:stCondLst>
                                  <p:childTnLst>
                                    <p:animClr clrSpc="rgb" dir="cw">
                                      <p:cBhvr>
                                        <p:cTn id="48" dur="500" fill="hold"/>
                                        <p:tgtEl>
                                          <p:spTgt spid="233486"/>
                                        </p:tgtEl>
                                        <p:attrNameLst>
                                          <p:attrName>fillcolor</p:attrName>
                                        </p:attrNameLst>
                                      </p:cBhvr>
                                      <p:to>
                                        <a:srgbClr val="0080FF"/>
                                      </p:to>
                                    </p:animClr>
                                    <p:set>
                                      <p:cBhvr>
                                        <p:cTn id="49" dur="500" fill="hold"/>
                                        <p:tgtEl>
                                          <p:spTgt spid="233486"/>
                                        </p:tgtEl>
                                        <p:attrNameLst>
                                          <p:attrName>fill.type</p:attrName>
                                        </p:attrNameLst>
                                      </p:cBhvr>
                                      <p:to>
                                        <p:strVal val="solid"/>
                                      </p:to>
                                    </p:set>
                                    <p:set>
                                      <p:cBhvr>
                                        <p:cTn id="50" dur="500" fill="hold"/>
                                        <p:tgtEl>
                                          <p:spTgt spid="233486"/>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7" presetClass="emph" presetSubtype="2" fill="hold" nodeType="clickEffect">
                                  <p:stCondLst>
                                    <p:cond delay="0"/>
                                  </p:stCondLst>
                                  <p:childTnLst>
                                    <p:animClr clrSpc="rgb" dir="cw">
                                      <p:cBhvr>
                                        <p:cTn id="54" dur="500" fill="hold"/>
                                        <p:tgtEl>
                                          <p:spTgt spid="233566"/>
                                        </p:tgtEl>
                                        <p:attrNameLst>
                                          <p:attrName>stroke.color</p:attrName>
                                        </p:attrNameLst>
                                      </p:cBhvr>
                                      <p:to>
                                        <a:srgbClr val="0080FF"/>
                                      </p:to>
                                    </p:animClr>
                                    <p:set>
                                      <p:cBhvr>
                                        <p:cTn id="55" dur="500" fill="hold"/>
                                        <p:tgtEl>
                                          <p:spTgt spid="233566"/>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500" fill="hold"/>
                                        <p:tgtEl>
                                          <p:spTgt spid="233567"/>
                                        </p:tgtEl>
                                        <p:attrNameLst>
                                          <p:attrName>stroke.color</p:attrName>
                                        </p:attrNameLst>
                                      </p:cBhvr>
                                      <p:to>
                                        <a:srgbClr val="0080FF"/>
                                      </p:to>
                                    </p:animClr>
                                    <p:set>
                                      <p:cBhvr>
                                        <p:cTn id="58" dur="500" fill="hold"/>
                                        <p:tgtEl>
                                          <p:spTgt spid="233567"/>
                                        </p:tgtEl>
                                        <p:attrNameLst>
                                          <p:attrName>stroke.on</p:attrName>
                                        </p:attrNameLst>
                                      </p:cBhvr>
                                      <p:to>
                                        <p:strVal val="true"/>
                                      </p:to>
                                    </p:set>
                                  </p:childTnLst>
                                </p:cTn>
                              </p:par>
                              <p:par>
                                <p:cTn id="59" presetID="1" presetClass="entr" presetSubtype="0" fill="hold" nodeType="withEffect">
                                  <p:stCondLst>
                                    <p:cond delay="0"/>
                                  </p:stCondLst>
                                  <p:childTnLst>
                                    <p:set>
                                      <p:cBhvr>
                                        <p:cTn id="60" dur="1" fill="hold">
                                          <p:stCondLst>
                                            <p:cond delay="0"/>
                                          </p:stCondLst>
                                        </p:cTn>
                                        <p:tgtEl>
                                          <p:spTgt spid="2335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3530"/>
                                        </p:tgtEl>
                                        <p:attrNameLst>
                                          <p:attrName>style.visibility</p:attrName>
                                        </p:attrNameLst>
                                      </p:cBhvr>
                                      <p:to>
                                        <p:strVal val="visible"/>
                                      </p:to>
                                    </p:set>
                                  </p:childTnLst>
                                </p:cTn>
                              </p:par>
                              <p:par>
                                <p:cTn id="63" presetID="1" presetClass="emph" presetSubtype="2" fill="hold" grpId="0" nodeType="withEffect">
                                  <p:stCondLst>
                                    <p:cond delay="0"/>
                                  </p:stCondLst>
                                  <p:childTnLst>
                                    <p:animClr clrSpc="rgb" dir="cw">
                                      <p:cBhvr>
                                        <p:cTn id="64" dur="500" fill="hold"/>
                                        <p:tgtEl>
                                          <p:spTgt spid="233489"/>
                                        </p:tgtEl>
                                        <p:attrNameLst>
                                          <p:attrName>fillcolor</p:attrName>
                                        </p:attrNameLst>
                                      </p:cBhvr>
                                      <p:to>
                                        <a:srgbClr val="0080FF"/>
                                      </p:to>
                                    </p:animClr>
                                    <p:set>
                                      <p:cBhvr>
                                        <p:cTn id="65" dur="500" fill="hold"/>
                                        <p:tgtEl>
                                          <p:spTgt spid="233489"/>
                                        </p:tgtEl>
                                        <p:attrNameLst>
                                          <p:attrName>fill.type</p:attrName>
                                        </p:attrNameLst>
                                      </p:cBhvr>
                                      <p:to>
                                        <p:strVal val="solid"/>
                                      </p:to>
                                    </p:set>
                                    <p:set>
                                      <p:cBhvr>
                                        <p:cTn id="66" dur="500" fill="hold"/>
                                        <p:tgtEl>
                                          <p:spTgt spid="233489"/>
                                        </p:tgtEl>
                                        <p:attrNameLst>
                                          <p:attrName>fill.on</p:attrName>
                                        </p:attrNameLst>
                                      </p:cBhvr>
                                      <p:to>
                                        <p:strVal val="true"/>
                                      </p:to>
                                    </p:set>
                                  </p:childTnLst>
                                </p:cTn>
                              </p:par>
                              <p:par>
                                <p:cTn id="67" presetID="1" presetClass="emph" presetSubtype="2" fill="hold" grpId="0" nodeType="withEffect">
                                  <p:stCondLst>
                                    <p:cond delay="0"/>
                                  </p:stCondLst>
                                  <p:childTnLst>
                                    <p:animClr clrSpc="rgb" dir="cw">
                                      <p:cBhvr>
                                        <p:cTn id="68" dur="500" fill="hold"/>
                                        <p:tgtEl>
                                          <p:spTgt spid="233490"/>
                                        </p:tgtEl>
                                        <p:attrNameLst>
                                          <p:attrName>fillcolor</p:attrName>
                                        </p:attrNameLst>
                                      </p:cBhvr>
                                      <p:to>
                                        <a:srgbClr val="0080FF"/>
                                      </p:to>
                                    </p:animClr>
                                    <p:set>
                                      <p:cBhvr>
                                        <p:cTn id="69" dur="500" fill="hold"/>
                                        <p:tgtEl>
                                          <p:spTgt spid="233490"/>
                                        </p:tgtEl>
                                        <p:attrNameLst>
                                          <p:attrName>fill.type</p:attrName>
                                        </p:attrNameLst>
                                      </p:cBhvr>
                                      <p:to>
                                        <p:strVal val="solid"/>
                                      </p:to>
                                    </p:set>
                                    <p:set>
                                      <p:cBhvr>
                                        <p:cTn id="70" dur="500" fill="hold"/>
                                        <p:tgtEl>
                                          <p:spTgt spid="233490"/>
                                        </p:tgtEl>
                                        <p:attrNameLst>
                                          <p:attrName>fill.on</p:attrName>
                                        </p:attrNameLst>
                                      </p:cBhvr>
                                      <p:to>
                                        <p:strVal val="true"/>
                                      </p:to>
                                    </p:set>
                                  </p:childTnLst>
                                </p:cTn>
                              </p:par>
                              <p:par>
                                <p:cTn id="71" presetID="1" presetClass="entr" presetSubtype="0" fill="hold" grpId="0" nodeType="withEffect">
                                  <p:stCondLst>
                                    <p:cond delay="0"/>
                                  </p:stCondLst>
                                  <p:childTnLst>
                                    <p:set>
                                      <p:cBhvr>
                                        <p:cTn id="72" dur="1" fill="hold">
                                          <p:stCondLst>
                                            <p:cond delay="0"/>
                                          </p:stCondLst>
                                        </p:cTn>
                                        <p:tgtEl>
                                          <p:spTgt spid="23352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2" fill="hold" nodeType="clickEffect">
                                  <p:stCondLst>
                                    <p:cond delay="0"/>
                                  </p:stCondLst>
                                  <p:childTnLst>
                                    <p:animClr clrSpc="rgb" dir="cw">
                                      <p:cBhvr>
                                        <p:cTn id="76" dur="500" fill="hold"/>
                                        <p:tgtEl>
                                          <p:spTgt spid="233568"/>
                                        </p:tgtEl>
                                        <p:attrNameLst>
                                          <p:attrName>stroke.color</p:attrName>
                                        </p:attrNameLst>
                                      </p:cBhvr>
                                      <p:to>
                                        <a:srgbClr val="0080FF"/>
                                      </p:to>
                                    </p:animClr>
                                    <p:set>
                                      <p:cBhvr>
                                        <p:cTn id="77" dur="500" fill="hold"/>
                                        <p:tgtEl>
                                          <p:spTgt spid="233568"/>
                                        </p:tgtEl>
                                        <p:attrNameLst>
                                          <p:attrName>stroke.on</p:attrName>
                                        </p:attrNameLst>
                                      </p:cBhvr>
                                      <p:to>
                                        <p:strVal val="true"/>
                                      </p:to>
                                    </p:set>
                                  </p:childTnLst>
                                </p:cTn>
                              </p:par>
                              <p:par>
                                <p:cTn id="78" presetID="1" presetClass="emph" presetSubtype="2" fill="hold" grpId="0" nodeType="withEffect">
                                  <p:stCondLst>
                                    <p:cond delay="0"/>
                                  </p:stCondLst>
                                  <p:childTnLst>
                                    <p:animClr clrSpc="rgb" dir="cw">
                                      <p:cBhvr>
                                        <p:cTn id="79" dur="500" fill="hold"/>
                                        <p:tgtEl>
                                          <p:spTgt spid="233487"/>
                                        </p:tgtEl>
                                        <p:attrNameLst>
                                          <p:attrName>fillcolor</p:attrName>
                                        </p:attrNameLst>
                                      </p:cBhvr>
                                      <p:to>
                                        <a:srgbClr val="0080FF"/>
                                      </p:to>
                                    </p:animClr>
                                    <p:set>
                                      <p:cBhvr>
                                        <p:cTn id="80" dur="500" fill="hold"/>
                                        <p:tgtEl>
                                          <p:spTgt spid="233487"/>
                                        </p:tgtEl>
                                        <p:attrNameLst>
                                          <p:attrName>fill.type</p:attrName>
                                        </p:attrNameLst>
                                      </p:cBhvr>
                                      <p:to>
                                        <p:strVal val="solid"/>
                                      </p:to>
                                    </p:set>
                                    <p:set>
                                      <p:cBhvr>
                                        <p:cTn id="81" dur="500" fill="hold"/>
                                        <p:tgtEl>
                                          <p:spTgt spid="233487"/>
                                        </p:tgtEl>
                                        <p:attrNameLst>
                                          <p:attrName>fill.on</p:attrName>
                                        </p:attrNameLst>
                                      </p:cBhvr>
                                      <p:to>
                                        <p:strVal val="true"/>
                                      </p:to>
                                    </p:set>
                                  </p:childTnLst>
                                </p:cTn>
                              </p:par>
                              <p:par>
                                <p:cTn id="82" presetID="1" presetClass="entr" presetSubtype="0" fill="hold" grpId="0" nodeType="withEffect">
                                  <p:stCondLst>
                                    <p:cond delay="0"/>
                                  </p:stCondLst>
                                  <p:childTnLst>
                                    <p:set>
                                      <p:cBhvr>
                                        <p:cTn id="83" dur="1" fill="hold">
                                          <p:stCondLst>
                                            <p:cond delay="0"/>
                                          </p:stCondLst>
                                        </p:cTn>
                                        <p:tgtEl>
                                          <p:spTgt spid="233518"/>
                                        </p:tgtEl>
                                        <p:attrNameLst>
                                          <p:attrName>style.visibility</p:attrName>
                                        </p:attrNameLst>
                                      </p:cBhvr>
                                      <p:to>
                                        <p:strVal val="visible"/>
                                      </p:to>
                                    </p:set>
                                  </p:childTnLst>
                                </p:cTn>
                              </p:par>
                              <p:par>
                                <p:cTn id="84" presetID="1" presetClass="entr" presetSubtype="0" fill="hold" grpId="1" nodeType="withEffect">
                                  <p:stCondLst>
                                    <p:cond delay="0"/>
                                  </p:stCondLst>
                                  <p:childTnLst>
                                    <p:set>
                                      <p:cBhvr>
                                        <p:cTn id="85" dur="1" fill="hold">
                                          <p:stCondLst>
                                            <p:cond delay="0"/>
                                          </p:stCondLst>
                                        </p:cTn>
                                        <p:tgtEl>
                                          <p:spTgt spid="233515"/>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3534"/>
                                        </p:tgtEl>
                                        <p:attrNameLst>
                                          <p:attrName>style.visibility</p:attrName>
                                        </p:attrNameLst>
                                      </p:cBhvr>
                                      <p:to>
                                        <p:strVal val="visible"/>
                                      </p:to>
                                    </p:set>
                                  </p:childTnLst>
                                </p:cTn>
                              </p:par>
                              <p:par>
                                <p:cTn id="88" presetID="1" presetClass="emph" presetSubtype="2" fill="hold" grpId="0" nodeType="withEffect">
                                  <p:stCondLst>
                                    <p:cond delay="0"/>
                                  </p:stCondLst>
                                  <p:childTnLst>
                                    <p:animClr clrSpc="rgb" dir="cw">
                                      <p:cBhvr>
                                        <p:cTn id="89" dur="500" fill="hold"/>
                                        <p:tgtEl>
                                          <p:spTgt spid="233488"/>
                                        </p:tgtEl>
                                        <p:attrNameLst>
                                          <p:attrName>fillcolor</p:attrName>
                                        </p:attrNameLst>
                                      </p:cBhvr>
                                      <p:to>
                                        <a:srgbClr val="0080FF"/>
                                      </p:to>
                                    </p:animClr>
                                    <p:set>
                                      <p:cBhvr>
                                        <p:cTn id="90" dur="500" fill="hold"/>
                                        <p:tgtEl>
                                          <p:spTgt spid="233488"/>
                                        </p:tgtEl>
                                        <p:attrNameLst>
                                          <p:attrName>fill.type</p:attrName>
                                        </p:attrNameLst>
                                      </p:cBhvr>
                                      <p:to>
                                        <p:strVal val="solid"/>
                                      </p:to>
                                    </p:set>
                                    <p:set>
                                      <p:cBhvr>
                                        <p:cTn id="91" dur="500" fill="hold"/>
                                        <p:tgtEl>
                                          <p:spTgt spid="233488"/>
                                        </p:tgtEl>
                                        <p:attrNameLst>
                                          <p:attrName>fill.on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7" presetClass="emph" presetSubtype="2" fill="hold" nodeType="clickEffect">
                                  <p:stCondLst>
                                    <p:cond delay="0"/>
                                  </p:stCondLst>
                                  <p:childTnLst>
                                    <p:animClr clrSpc="rgb" dir="cw">
                                      <p:cBhvr>
                                        <p:cTn id="95" dur="500" fill="hold"/>
                                        <p:tgtEl>
                                          <p:spTgt spid="233565"/>
                                        </p:tgtEl>
                                        <p:attrNameLst>
                                          <p:attrName>stroke.color</p:attrName>
                                        </p:attrNameLst>
                                      </p:cBhvr>
                                      <p:to>
                                        <a:srgbClr val="0080FF"/>
                                      </p:to>
                                    </p:animClr>
                                    <p:set>
                                      <p:cBhvr>
                                        <p:cTn id="96" dur="500" fill="hold"/>
                                        <p:tgtEl>
                                          <p:spTgt spid="233565"/>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500" fill="hold"/>
                                        <p:tgtEl>
                                          <p:spTgt spid="233569"/>
                                        </p:tgtEl>
                                        <p:attrNameLst>
                                          <p:attrName>stroke.color</p:attrName>
                                        </p:attrNameLst>
                                      </p:cBhvr>
                                      <p:to>
                                        <a:srgbClr val="0080FF"/>
                                      </p:to>
                                    </p:animClr>
                                    <p:set>
                                      <p:cBhvr>
                                        <p:cTn id="99" dur="500" fill="hold"/>
                                        <p:tgtEl>
                                          <p:spTgt spid="233569"/>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500" fill="hold"/>
                                        <p:tgtEl>
                                          <p:spTgt spid="233570"/>
                                        </p:tgtEl>
                                        <p:attrNameLst>
                                          <p:attrName>stroke.color</p:attrName>
                                        </p:attrNameLst>
                                      </p:cBhvr>
                                      <p:to>
                                        <a:srgbClr val="0080FF"/>
                                      </p:to>
                                    </p:animClr>
                                    <p:set>
                                      <p:cBhvr>
                                        <p:cTn id="102" dur="500" fill="hold"/>
                                        <p:tgtEl>
                                          <p:spTgt spid="233570"/>
                                        </p:tgtEl>
                                        <p:attrNameLst>
                                          <p:attrName>stroke.on</p:attrName>
                                        </p:attrNameLst>
                                      </p:cBhvr>
                                      <p:to>
                                        <p:strVal val="true"/>
                                      </p:to>
                                    </p:set>
                                  </p:childTnLst>
                                </p:cTn>
                              </p:par>
                              <p:par>
                                <p:cTn id="103" presetID="1" presetClass="emph" presetSubtype="2" fill="hold" grpId="0" nodeType="withEffect">
                                  <p:stCondLst>
                                    <p:cond delay="0"/>
                                  </p:stCondLst>
                                  <p:childTnLst>
                                    <p:animClr clrSpc="rgb" dir="cw">
                                      <p:cBhvr>
                                        <p:cTn id="104" dur="500" fill="hold"/>
                                        <p:tgtEl>
                                          <p:spTgt spid="233477"/>
                                        </p:tgtEl>
                                        <p:attrNameLst>
                                          <p:attrName>fillcolor</p:attrName>
                                        </p:attrNameLst>
                                      </p:cBhvr>
                                      <p:to>
                                        <a:srgbClr val="0080FF"/>
                                      </p:to>
                                    </p:animClr>
                                    <p:set>
                                      <p:cBhvr>
                                        <p:cTn id="105" dur="500" fill="hold"/>
                                        <p:tgtEl>
                                          <p:spTgt spid="233477"/>
                                        </p:tgtEl>
                                        <p:attrNameLst>
                                          <p:attrName>fill.type</p:attrName>
                                        </p:attrNameLst>
                                      </p:cBhvr>
                                      <p:to>
                                        <p:strVal val="solid"/>
                                      </p:to>
                                    </p:set>
                                    <p:set>
                                      <p:cBhvr>
                                        <p:cTn id="106" dur="500" fill="hold"/>
                                        <p:tgtEl>
                                          <p:spTgt spid="233477"/>
                                        </p:tgtEl>
                                        <p:attrNameLst>
                                          <p:attrName>fill.on</p:attrName>
                                        </p:attrNameLst>
                                      </p:cBhvr>
                                      <p:to>
                                        <p:strVal val="true"/>
                                      </p:to>
                                    </p:set>
                                  </p:childTnLst>
                                </p:cTn>
                              </p:par>
                              <p:par>
                                <p:cTn id="107" presetID="1" presetClass="entr" presetSubtype="0" fill="hold" grpId="0" nodeType="withEffect">
                                  <p:stCondLst>
                                    <p:cond delay="0"/>
                                  </p:stCondLst>
                                  <p:childTnLst>
                                    <p:set>
                                      <p:cBhvr>
                                        <p:cTn id="108" dur="1" fill="hold">
                                          <p:stCondLst>
                                            <p:cond delay="0"/>
                                          </p:stCondLst>
                                        </p:cTn>
                                        <p:tgtEl>
                                          <p:spTgt spid="23352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3353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3353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33533"/>
                                        </p:tgtEl>
                                        <p:attrNameLst>
                                          <p:attrName>style.visibility</p:attrName>
                                        </p:attrNameLst>
                                      </p:cBhvr>
                                      <p:to>
                                        <p:strVal val="visible"/>
                                      </p:to>
                                    </p:set>
                                  </p:childTnLst>
                                </p:cTn>
                              </p:par>
                              <p:par>
                                <p:cTn id="115" presetID="1" presetClass="emph" presetSubtype="2" fill="hold" grpId="0" nodeType="withEffect">
                                  <p:stCondLst>
                                    <p:cond delay="0"/>
                                  </p:stCondLst>
                                  <p:childTnLst>
                                    <p:animClr clrSpc="rgb" dir="cw">
                                      <p:cBhvr>
                                        <p:cTn id="116" dur="500" fill="hold"/>
                                        <p:tgtEl>
                                          <p:spTgt spid="233478"/>
                                        </p:tgtEl>
                                        <p:attrNameLst>
                                          <p:attrName>fillcolor</p:attrName>
                                        </p:attrNameLst>
                                      </p:cBhvr>
                                      <p:to>
                                        <a:srgbClr val="0080FF"/>
                                      </p:to>
                                    </p:animClr>
                                    <p:set>
                                      <p:cBhvr>
                                        <p:cTn id="117" dur="500" fill="hold"/>
                                        <p:tgtEl>
                                          <p:spTgt spid="233478"/>
                                        </p:tgtEl>
                                        <p:attrNameLst>
                                          <p:attrName>fill.type</p:attrName>
                                        </p:attrNameLst>
                                      </p:cBhvr>
                                      <p:to>
                                        <p:strVal val="solid"/>
                                      </p:to>
                                    </p:set>
                                    <p:set>
                                      <p:cBhvr>
                                        <p:cTn id="118" dur="500" fill="hold"/>
                                        <p:tgtEl>
                                          <p:spTgt spid="233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animBg="1"/>
      <p:bldP spid="233478" grpId="0" animBg="1"/>
      <p:bldP spid="233524" grpId="0" animBg="1"/>
      <p:bldP spid="233481" grpId="0" animBg="1"/>
      <p:bldP spid="233482" grpId="0" animBg="1"/>
      <p:bldP spid="233514" grpId="0" animBg="1"/>
      <p:bldP spid="233483" grpId="0" animBg="1"/>
      <p:bldP spid="233484" grpId="0" animBg="1"/>
      <p:bldP spid="233513" grpId="0" animBg="1"/>
      <p:bldP spid="233489" grpId="0" animBg="1"/>
      <p:bldP spid="233490" grpId="0" animBg="1"/>
      <p:bldP spid="233523" grpId="0" animBg="1"/>
      <p:bldP spid="233479" grpId="0" animBg="1"/>
      <p:bldP spid="233480" grpId="0" animBg="1"/>
      <p:bldP spid="233516" grpId="0" animBg="1"/>
      <p:bldP spid="233487" grpId="0" animBg="1"/>
      <p:bldP spid="233488" grpId="0" animBg="1"/>
      <p:bldP spid="233518" grpId="0" animBg="1"/>
      <p:bldP spid="233485" grpId="0" animBg="1"/>
      <p:bldP spid="233486" grpId="0" animBg="1"/>
      <p:bldP spid="233515" grpId="0" animBg="1"/>
      <p:bldP spid="233515"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b="1" dirty="0" smtClean="0"/>
              <a:t>advantage</a:t>
            </a:r>
            <a:r>
              <a:rPr lang="en-US" dirty="0" smtClean="0"/>
              <a:t> is that with this method, you would be able to maintain code more easily and there is more clear structure of how to do things.</a:t>
            </a:r>
          </a:p>
          <a:p>
            <a:pPr algn="just"/>
            <a:r>
              <a:rPr lang="en-US" dirty="0" smtClean="0"/>
              <a:t>The </a:t>
            </a:r>
            <a:r>
              <a:rPr lang="en-US" b="1" dirty="0" smtClean="0"/>
              <a:t>disadvantage</a:t>
            </a:r>
            <a:r>
              <a:rPr lang="en-US" dirty="0" smtClean="0"/>
              <a:t> is that when releasing a prototype you cannot see a working prototype until nearly all the program has been completed, so that may take a long time before this happens.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we test?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Although software testing is itself an expensive activity, yet launching of software without testing may lead to cost potentially much higher than that of testing, specially in system where human safety is involved.</a:t>
            </a:r>
          </a:p>
          <a:p>
            <a:pPr algn="just"/>
            <a:endParaRPr lang="en-US" dirty="0" smtClean="0"/>
          </a:p>
          <a:p>
            <a:pPr algn="just"/>
            <a:r>
              <a:rPr lang="en-US" dirty="0" smtClean="0"/>
              <a:t>In the software life cycle, the earlier the errors are discovered and removed, the lower is the cost of their removal.</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normAutofit/>
          </a:bodyPr>
          <a:lstStyle/>
          <a:p>
            <a:r>
              <a:rPr lang="en-US" dirty="0" smtClean="0"/>
              <a:t>Sandwich/ Bidirectional  Testing </a:t>
            </a:r>
          </a:p>
        </p:txBody>
      </p:sp>
      <p:sp>
        <p:nvSpPr>
          <p:cNvPr id="16387" name="Rectangle 5"/>
          <p:cNvSpPr>
            <a:spLocks noGrp="1" noChangeArrowheads="1"/>
          </p:cNvSpPr>
          <p:nvPr>
            <p:ph type="body" idx="1"/>
          </p:nvPr>
        </p:nvSpPr>
        <p:spPr/>
        <p:txBody>
          <a:bodyPr/>
          <a:lstStyle/>
          <a:p>
            <a:r>
              <a:rPr lang="en-US" smtClean="0"/>
              <a:t>Combines top-down strategy with bottom-up strategy</a:t>
            </a:r>
          </a:p>
          <a:p>
            <a:r>
              <a:rPr lang="en-US" smtClean="0"/>
              <a:t>The system is viewed as having three layers</a:t>
            </a:r>
          </a:p>
          <a:p>
            <a:pPr lvl="1"/>
            <a:r>
              <a:rPr lang="en-US" smtClean="0">
                <a:ea typeface="ＭＳ Ｐゴシック" charset="-128"/>
              </a:rPr>
              <a:t>A target layer in the middle</a:t>
            </a:r>
          </a:p>
          <a:p>
            <a:pPr lvl="1"/>
            <a:r>
              <a:rPr lang="en-US" smtClean="0">
                <a:ea typeface="ＭＳ Ｐゴシック" charset="-128"/>
              </a:rPr>
              <a:t>A layer above the target</a:t>
            </a:r>
          </a:p>
          <a:p>
            <a:pPr lvl="1"/>
            <a:r>
              <a:rPr lang="en-US" smtClean="0">
                <a:ea typeface="ＭＳ Ｐゴシック" charset="-128"/>
              </a:rPr>
              <a:t>A layer below the target</a:t>
            </a:r>
          </a:p>
          <a:p>
            <a:r>
              <a:rPr lang="en-US" smtClean="0"/>
              <a:t>Testing converges at the target layer.</a:t>
            </a:r>
          </a:p>
          <a:p>
            <a:endParaRPr lang="en-US"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normAutofit fontScale="90000"/>
          </a:bodyPr>
          <a:lstStyle/>
          <a:p>
            <a:pPr algn="l"/>
            <a:r>
              <a:rPr lang="en-US" dirty="0" smtClean="0"/>
              <a:t>Sandwich Testing </a:t>
            </a:r>
            <a:br>
              <a:rPr lang="en-US" dirty="0" smtClean="0"/>
            </a:br>
            <a:r>
              <a:rPr lang="en-US" dirty="0" smtClean="0"/>
              <a:t>Strategy</a:t>
            </a:r>
          </a:p>
        </p:txBody>
      </p:sp>
      <p:sp>
        <p:nvSpPr>
          <p:cNvPr id="73762" name="Oval 34"/>
          <p:cNvSpPr>
            <a:spLocks noChangeArrowheads="1"/>
          </p:cNvSpPr>
          <p:nvPr/>
        </p:nvSpPr>
        <p:spPr bwMode="auto">
          <a:xfrm>
            <a:off x="6664325" y="3351213"/>
            <a:ext cx="1358900" cy="1416050"/>
          </a:xfrm>
          <a:prstGeom prst="ellipse">
            <a:avLst/>
          </a:prstGeom>
          <a:noFill/>
          <a:ln w="12700">
            <a:solidFill>
              <a:schemeClr val="tx1"/>
            </a:solidFill>
            <a:round/>
            <a:headEnd/>
            <a:tailEnd/>
          </a:ln>
        </p:spPr>
        <p:txBody>
          <a:bodyPr wrap="none" lIns="90487" tIns="44450" rIns="90487" bIns="44450" anchor="ctr"/>
          <a:lstStyle/>
          <a:p>
            <a:pPr algn="ctr"/>
            <a:r>
              <a:rPr lang="en-US" sz="2000"/>
              <a:t>Test </a:t>
            </a:r>
          </a:p>
          <a:p>
            <a:pPr algn="ctr"/>
            <a:r>
              <a:rPr lang="en-US" sz="2000"/>
              <a:t>A, B, C, D,</a:t>
            </a:r>
          </a:p>
          <a:p>
            <a:pPr algn="ctr"/>
            <a:r>
              <a:rPr lang="en-US" sz="2000"/>
              <a:t>E, F, G</a:t>
            </a:r>
          </a:p>
        </p:txBody>
      </p:sp>
      <p:sp>
        <p:nvSpPr>
          <p:cNvPr id="73764" name="Oval 36"/>
          <p:cNvSpPr>
            <a:spLocks noChangeArrowheads="1"/>
          </p:cNvSpPr>
          <p:nvPr/>
        </p:nvSpPr>
        <p:spPr bwMode="auto">
          <a:xfrm>
            <a:off x="2689225" y="3751263"/>
            <a:ext cx="1862138"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B, E, F</a:t>
            </a:r>
          </a:p>
        </p:txBody>
      </p:sp>
      <p:cxnSp>
        <p:nvCxnSpPr>
          <p:cNvPr id="73821" name="AutoShape 93"/>
          <p:cNvCxnSpPr>
            <a:cxnSpLocks noChangeShapeType="1"/>
            <a:stCxn id="73764" idx="6"/>
            <a:endCxn id="73762" idx="2"/>
          </p:cNvCxnSpPr>
          <p:nvPr/>
        </p:nvCxnSpPr>
        <p:spPr bwMode="auto">
          <a:xfrm>
            <a:off x="4551363" y="4059238"/>
            <a:ext cx="2112962" cy="0"/>
          </a:xfrm>
          <a:prstGeom prst="straightConnector1">
            <a:avLst/>
          </a:prstGeom>
          <a:noFill/>
          <a:ln w="12700">
            <a:solidFill>
              <a:schemeClr val="tx1"/>
            </a:solidFill>
            <a:round/>
            <a:headEnd/>
            <a:tailEnd type="triangle" w="med" len="med"/>
          </a:ln>
        </p:spPr>
      </p:cxnSp>
      <p:sp>
        <p:nvSpPr>
          <p:cNvPr id="73755" name="Oval 27"/>
          <p:cNvSpPr>
            <a:spLocks noChangeArrowheads="1"/>
          </p:cNvSpPr>
          <p:nvPr/>
        </p:nvSpPr>
        <p:spPr bwMode="auto">
          <a:xfrm>
            <a:off x="2689225" y="4810125"/>
            <a:ext cx="1862138"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D,G</a:t>
            </a:r>
          </a:p>
        </p:txBody>
      </p:sp>
      <p:cxnSp>
        <p:nvCxnSpPr>
          <p:cNvPr id="73826" name="AutoShape 98"/>
          <p:cNvCxnSpPr>
            <a:cxnSpLocks noChangeShapeType="1"/>
            <a:stCxn id="73755" idx="6"/>
            <a:endCxn id="73762" idx="3"/>
          </p:cNvCxnSpPr>
          <p:nvPr/>
        </p:nvCxnSpPr>
        <p:spPr bwMode="auto">
          <a:xfrm flipV="1">
            <a:off x="4551363" y="4559300"/>
            <a:ext cx="2311400" cy="558800"/>
          </a:xfrm>
          <a:prstGeom prst="straightConnector1">
            <a:avLst/>
          </a:prstGeom>
          <a:noFill/>
          <a:ln w="12700">
            <a:solidFill>
              <a:schemeClr val="tx1"/>
            </a:solidFill>
            <a:round/>
            <a:headEnd/>
            <a:tailEnd type="triangle" w="med" len="med"/>
          </a:ln>
        </p:spPr>
      </p:cxnSp>
      <p:sp>
        <p:nvSpPr>
          <p:cNvPr id="73761" name="Oval 33"/>
          <p:cNvSpPr>
            <a:spLocks noChangeArrowheads="1"/>
          </p:cNvSpPr>
          <p:nvPr/>
        </p:nvSpPr>
        <p:spPr bwMode="auto">
          <a:xfrm>
            <a:off x="515938" y="1879600"/>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A</a:t>
            </a:r>
          </a:p>
        </p:txBody>
      </p:sp>
      <p:cxnSp>
        <p:nvCxnSpPr>
          <p:cNvPr id="73820" name="AutoShape 92"/>
          <p:cNvCxnSpPr>
            <a:cxnSpLocks noChangeShapeType="1"/>
            <a:stCxn id="73761" idx="6"/>
            <a:endCxn id="73786" idx="2"/>
          </p:cNvCxnSpPr>
          <p:nvPr/>
        </p:nvCxnSpPr>
        <p:spPr bwMode="auto">
          <a:xfrm>
            <a:off x="1322388" y="2159000"/>
            <a:ext cx="1365250" cy="879475"/>
          </a:xfrm>
          <a:prstGeom prst="straightConnector1">
            <a:avLst/>
          </a:prstGeom>
          <a:noFill/>
          <a:ln w="12700">
            <a:solidFill>
              <a:schemeClr val="tx1"/>
            </a:solidFill>
            <a:round/>
            <a:headEnd/>
            <a:tailEnd type="triangle" w="med" len="med"/>
          </a:ln>
        </p:spPr>
      </p:cxnSp>
      <p:sp>
        <p:nvSpPr>
          <p:cNvPr id="73757" name="Oval 29"/>
          <p:cNvSpPr>
            <a:spLocks noChangeArrowheads="1"/>
          </p:cNvSpPr>
          <p:nvPr/>
        </p:nvSpPr>
        <p:spPr bwMode="auto">
          <a:xfrm>
            <a:off x="515938" y="29622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E</a:t>
            </a:r>
          </a:p>
        </p:txBody>
      </p:sp>
      <p:cxnSp>
        <p:nvCxnSpPr>
          <p:cNvPr id="73823" name="AutoShape 95"/>
          <p:cNvCxnSpPr>
            <a:cxnSpLocks noChangeShapeType="1"/>
            <a:stCxn id="73757" idx="6"/>
            <a:endCxn id="73764" idx="2"/>
          </p:cNvCxnSpPr>
          <p:nvPr/>
        </p:nvCxnSpPr>
        <p:spPr bwMode="auto">
          <a:xfrm>
            <a:off x="1322388" y="3241675"/>
            <a:ext cx="1366837" cy="817563"/>
          </a:xfrm>
          <a:prstGeom prst="straightConnector1">
            <a:avLst/>
          </a:prstGeom>
          <a:noFill/>
          <a:ln w="12700">
            <a:solidFill>
              <a:schemeClr val="tx1"/>
            </a:solidFill>
            <a:round/>
            <a:headEnd/>
            <a:tailEnd type="triangle" w="med" len="med"/>
          </a:ln>
        </p:spPr>
      </p:cxnSp>
      <p:sp>
        <p:nvSpPr>
          <p:cNvPr id="73756" name="Oval 28"/>
          <p:cNvSpPr>
            <a:spLocks noChangeArrowheads="1"/>
          </p:cNvSpPr>
          <p:nvPr/>
        </p:nvSpPr>
        <p:spPr bwMode="auto">
          <a:xfrm>
            <a:off x="534988" y="418147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F</a:t>
            </a:r>
          </a:p>
        </p:txBody>
      </p:sp>
      <p:cxnSp>
        <p:nvCxnSpPr>
          <p:cNvPr id="73824" name="AutoShape 96"/>
          <p:cNvCxnSpPr>
            <a:cxnSpLocks noChangeShapeType="1"/>
            <a:stCxn id="73756" idx="6"/>
            <a:endCxn id="73764" idx="2"/>
          </p:cNvCxnSpPr>
          <p:nvPr/>
        </p:nvCxnSpPr>
        <p:spPr bwMode="auto">
          <a:xfrm flipV="1">
            <a:off x="1341438" y="4059238"/>
            <a:ext cx="1347787" cy="401637"/>
          </a:xfrm>
          <a:prstGeom prst="straightConnector1">
            <a:avLst/>
          </a:prstGeom>
          <a:noFill/>
          <a:ln w="12700">
            <a:solidFill>
              <a:schemeClr val="tx1"/>
            </a:solidFill>
            <a:round/>
            <a:headEnd/>
            <a:tailEnd type="triangle" w="med" len="med"/>
          </a:ln>
        </p:spPr>
      </p:cxnSp>
      <p:sp>
        <p:nvSpPr>
          <p:cNvPr id="73760" name="Oval 32"/>
          <p:cNvSpPr>
            <a:spLocks noChangeArrowheads="1"/>
          </p:cNvSpPr>
          <p:nvPr/>
        </p:nvSpPr>
        <p:spPr bwMode="auto">
          <a:xfrm>
            <a:off x="573088" y="5305425"/>
            <a:ext cx="806450" cy="558800"/>
          </a:xfrm>
          <a:prstGeom prst="ellipse">
            <a:avLst/>
          </a:prstGeom>
          <a:solidFill>
            <a:srgbClr val="FC0128"/>
          </a:solidFill>
          <a:ln w="12700">
            <a:solidFill>
              <a:schemeClr val="tx1"/>
            </a:solidFill>
            <a:round/>
            <a:headEnd/>
            <a:tailEnd/>
          </a:ln>
        </p:spPr>
        <p:txBody>
          <a:bodyPr wrap="none" lIns="90487" tIns="44450" rIns="90487" bIns="44450" anchor="ctr"/>
          <a:lstStyle/>
          <a:p>
            <a:pPr algn="ctr"/>
            <a:r>
              <a:rPr lang="en-US" sz="2000">
                <a:solidFill>
                  <a:schemeClr val="bg1"/>
                </a:solidFill>
              </a:rPr>
              <a:t>Test G</a:t>
            </a:r>
          </a:p>
        </p:txBody>
      </p:sp>
      <p:cxnSp>
        <p:nvCxnSpPr>
          <p:cNvPr id="73822" name="AutoShape 94"/>
          <p:cNvCxnSpPr>
            <a:cxnSpLocks noChangeShapeType="1"/>
            <a:stCxn id="73760" idx="6"/>
            <a:endCxn id="73755" idx="2"/>
          </p:cNvCxnSpPr>
          <p:nvPr/>
        </p:nvCxnSpPr>
        <p:spPr bwMode="auto">
          <a:xfrm flipV="1">
            <a:off x="1379538" y="5118100"/>
            <a:ext cx="1309687" cy="466725"/>
          </a:xfrm>
          <a:prstGeom prst="straightConnector1">
            <a:avLst/>
          </a:prstGeom>
          <a:noFill/>
          <a:ln w="12700">
            <a:solidFill>
              <a:schemeClr val="tx1"/>
            </a:solidFill>
            <a:round/>
            <a:headEnd/>
            <a:tailEnd type="triangle" w="med" len="med"/>
          </a:ln>
        </p:spPr>
      </p:cxnSp>
      <p:sp>
        <p:nvSpPr>
          <p:cNvPr id="73786" name="Oval 58"/>
          <p:cNvSpPr>
            <a:spLocks noChangeArrowheads="1"/>
          </p:cNvSpPr>
          <p:nvPr/>
        </p:nvSpPr>
        <p:spPr bwMode="auto">
          <a:xfrm>
            <a:off x="2687638" y="2730500"/>
            <a:ext cx="1862137" cy="615950"/>
          </a:xfrm>
          <a:prstGeom prst="ellipse">
            <a:avLst/>
          </a:prstGeom>
          <a:noFill/>
          <a:ln w="12700">
            <a:solidFill>
              <a:schemeClr val="tx1"/>
            </a:solidFill>
            <a:round/>
            <a:headEnd/>
            <a:tailEnd/>
          </a:ln>
        </p:spPr>
        <p:txBody>
          <a:bodyPr wrap="none" lIns="90487" tIns="44450" rIns="90487" bIns="44450" anchor="ctr"/>
          <a:lstStyle/>
          <a:p>
            <a:pPr algn="ctr"/>
            <a:r>
              <a:rPr lang="en-US" sz="2000"/>
              <a:t>Test A,B,C, D</a:t>
            </a:r>
          </a:p>
        </p:txBody>
      </p:sp>
      <p:cxnSp>
        <p:nvCxnSpPr>
          <p:cNvPr id="73825" name="AutoShape 97"/>
          <p:cNvCxnSpPr>
            <a:cxnSpLocks noChangeShapeType="1"/>
            <a:stCxn id="73786" idx="6"/>
            <a:endCxn id="73762" idx="1"/>
          </p:cNvCxnSpPr>
          <p:nvPr/>
        </p:nvCxnSpPr>
        <p:spPr bwMode="auto">
          <a:xfrm>
            <a:off x="4549775" y="3038475"/>
            <a:ext cx="2312988" cy="520700"/>
          </a:xfrm>
          <a:prstGeom prst="straightConnector1">
            <a:avLst/>
          </a:prstGeom>
          <a:noFill/>
          <a:ln w="12700">
            <a:solidFill>
              <a:schemeClr val="tx1"/>
            </a:solidFill>
            <a:round/>
            <a:headEnd/>
            <a:tailEnd type="triangle" w="med" len="med"/>
          </a:ln>
        </p:spPr>
      </p:cxnSp>
      <p:cxnSp>
        <p:nvCxnSpPr>
          <p:cNvPr id="73860" name="AutoShape 132"/>
          <p:cNvCxnSpPr>
            <a:cxnSpLocks noChangeAspect="1" noChangeShapeType="1"/>
          </p:cNvCxnSpPr>
          <p:nvPr/>
        </p:nvCxnSpPr>
        <p:spPr bwMode="auto">
          <a:xfrm rot="5400000">
            <a:off x="6407150" y="331788"/>
            <a:ext cx="320675" cy="1397000"/>
          </a:xfrm>
          <a:prstGeom prst="bentConnector3">
            <a:avLst>
              <a:gd name="adj1" fmla="val 49653"/>
            </a:avLst>
          </a:prstGeom>
          <a:noFill/>
          <a:ln w="25400">
            <a:solidFill>
              <a:schemeClr val="tx1"/>
            </a:solidFill>
            <a:prstDash val="dash"/>
            <a:miter lim="800000"/>
            <a:headEnd/>
            <a:tailEnd type="arrow" w="sm" len="med"/>
          </a:ln>
        </p:spPr>
      </p:cxnSp>
      <p:cxnSp>
        <p:nvCxnSpPr>
          <p:cNvPr id="73861" name="AutoShape 133"/>
          <p:cNvCxnSpPr>
            <a:cxnSpLocks noChangeAspect="1" noChangeShapeType="1"/>
          </p:cNvCxnSpPr>
          <p:nvPr/>
        </p:nvCxnSpPr>
        <p:spPr bwMode="auto">
          <a:xfrm rot="5400000">
            <a:off x="5472112" y="1703388"/>
            <a:ext cx="415925" cy="723900"/>
          </a:xfrm>
          <a:prstGeom prst="bentConnector3">
            <a:avLst>
              <a:gd name="adj1" fmla="val 50000"/>
            </a:avLst>
          </a:prstGeom>
          <a:noFill/>
          <a:ln w="25400">
            <a:solidFill>
              <a:schemeClr val="tx1"/>
            </a:solidFill>
            <a:prstDash val="dash"/>
            <a:miter lim="800000"/>
            <a:headEnd/>
            <a:tailEnd type="arrow" w="sm" len="med"/>
          </a:ln>
        </p:spPr>
      </p:cxnSp>
      <p:cxnSp>
        <p:nvCxnSpPr>
          <p:cNvPr id="73862" name="AutoShape 134"/>
          <p:cNvCxnSpPr>
            <a:cxnSpLocks noChangeAspect="1" noChangeShapeType="1"/>
          </p:cNvCxnSpPr>
          <p:nvPr/>
        </p:nvCxnSpPr>
        <p:spPr bwMode="auto">
          <a:xfrm rot="16200000" flipH="1">
            <a:off x="6039644" y="1859756"/>
            <a:ext cx="425450" cy="420688"/>
          </a:xfrm>
          <a:prstGeom prst="bentConnector3">
            <a:avLst>
              <a:gd name="adj1" fmla="val 49625"/>
            </a:avLst>
          </a:prstGeom>
          <a:noFill/>
          <a:ln w="25400">
            <a:solidFill>
              <a:schemeClr val="tx1"/>
            </a:solidFill>
            <a:prstDash val="dash"/>
            <a:miter lim="800000"/>
            <a:headEnd/>
            <a:tailEnd type="arrow" w="sm" len="med"/>
          </a:ln>
        </p:spPr>
      </p:cxnSp>
      <p:cxnSp>
        <p:nvCxnSpPr>
          <p:cNvPr id="73863" name="AutoShape 135"/>
          <p:cNvCxnSpPr>
            <a:cxnSpLocks noChangeAspect="1" noChangeShapeType="1"/>
          </p:cNvCxnSpPr>
          <p:nvPr/>
        </p:nvCxnSpPr>
        <p:spPr bwMode="auto">
          <a:xfrm rot="5400000">
            <a:off x="8143081" y="1978819"/>
            <a:ext cx="415925" cy="173038"/>
          </a:xfrm>
          <a:prstGeom prst="bentConnector3">
            <a:avLst>
              <a:gd name="adj1" fmla="val 50000"/>
            </a:avLst>
          </a:prstGeom>
          <a:noFill/>
          <a:ln w="25400">
            <a:solidFill>
              <a:schemeClr val="tx1"/>
            </a:solidFill>
            <a:prstDash val="dash"/>
            <a:miter lim="800000"/>
            <a:headEnd/>
            <a:tailEnd type="arrow" w="sm" len="med"/>
          </a:ln>
        </p:spPr>
      </p:cxnSp>
      <p:cxnSp>
        <p:nvCxnSpPr>
          <p:cNvPr id="73864" name="AutoShape 136"/>
          <p:cNvCxnSpPr>
            <a:cxnSpLocks noChangeAspect="1" noChangeShapeType="1"/>
          </p:cNvCxnSpPr>
          <p:nvPr/>
        </p:nvCxnSpPr>
        <p:spPr bwMode="auto">
          <a:xfrm rot="5400000">
            <a:off x="7019925" y="944563"/>
            <a:ext cx="320675" cy="171450"/>
          </a:xfrm>
          <a:prstGeom prst="bentConnector3">
            <a:avLst>
              <a:gd name="adj1" fmla="val 49653"/>
            </a:avLst>
          </a:prstGeom>
          <a:noFill/>
          <a:ln w="25400">
            <a:solidFill>
              <a:schemeClr val="tx1"/>
            </a:solidFill>
            <a:prstDash val="dash"/>
            <a:miter lim="800000"/>
            <a:headEnd/>
            <a:tailEnd type="arrow" w="sm" len="med"/>
          </a:ln>
        </p:spPr>
      </p:cxnSp>
      <p:cxnSp>
        <p:nvCxnSpPr>
          <p:cNvPr id="73865" name="AutoShape 137"/>
          <p:cNvCxnSpPr>
            <a:cxnSpLocks noChangeAspect="1" noChangeShapeType="1"/>
          </p:cNvCxnSpPr>
          <p:nvPr/>
        </p:nvCxnSpPr>
        <p:spPr bwMode="auto">
          <a:xfrm rot="16200000" flipH="1">
            <a:off x="7604919" y="540544"/>
            <a:ext cx="320675" cy="998537"/>
          </a:xfrm>
          <a:prstGeom prst="bentConnector3">
            <a:avLst>
              <a:gd name="adj1" fmla="val 50000"/>
            </a:avLst>
          </a:prstGeom>
          <a:noFill/>
          <a:ln w="25400">
            <a:solidFill>
              <a:schemeClr val="tx1"/>
            </a:solidFill>
            <a:prstDash val="dash"/>
            <a:miter lim="800000"/>
            <a:headEnd/>
            <a:tailEnd type="arrow" w="sm" len="med"/>
          </a:ln>
        </p:spPr>
      </p:cxnSp>
      <p:sp>
        <p:nvSpPr>
          <p:cNvPr id="73866" name="Rectangle 138"/>
          <p:cNvSpPr>
            <a:spLocks noChangeAspect="1" noChangeArrowheads="1"/>
          </p:cNvSpPr>
          <p:nvPr/>
        </p:nvSpPr>
        <p:spPr bwMode="auto">
          <a:xfrm>
            <a:off x="6851650" y="3841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A</a:t>
            </a:r>
          </a:p>
        </p:txBody>
      </p:sp>
      <p:sp>
        <p:nvSpPr>
          <p:cNvPr id="73867" name="AutoShape 139"/>
          <p:cNvSpPr>
            <a:spLocks noChangeAspect="1" noChangeArrowheads="1"/>
          </p:cNvSpPr>
          <p:nvPr/>
        </p:nvSpPr>
        <p:spPr bwMode="auto">
          <a:xfrm flipV="1">
            <a:off x="6851650" y="2222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68" name="Rectangle 140"/>
          <p:cNvSpPr>
            <a:spLocks noChangeAspect="1" noChangeArrowheads="1"/>
          </p:cNvSpPr>
          <p:nvPr/>
        </p:nvSpPr>
        <p:spPr bwMode="auto">
          <a:xfrm>
            <a:off x="50768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E</a:t>
            </a:r>
          </a:p>
        </p:txBody>
      </p:sp>
      <p:sp>
        <p:nvSpPr>
          <p:cNvPr id="73869" name="AutoShape 141"/>
          <p:cNvSpPr>
            <a:spLocks noChangeAspect="1" noChangeArrowheads="1"/>
          </p:cNvSpPr>
          <p:nvPr/>
        </p:nvSpPr>
        <p:spPr bwMode="auto">
          <a:xfrm flipV="1">
            <a:off x="50768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0" name="Rectangle 142"/>
          <p:cNvSpPr>
            <a:spLocks noChangeAspect="1" noChangeArrowheads="1"/>
          </p:cNvSpPr>
          <p:nvPr/>
        </p:nvSpPr>
        <p:spPr bwMode="auto">
          <a:xfrm>
            <a:off x="6221413" y="2444750"/>
            <a:ext cx="827087" cy="493713"/>
          </a:xfrm>
          <a:prstGeom prst="rect">
            <a:avLst/>
          </a:prstGeom>
          <a:solidFill>
            <a:schemeClr val="bg1"/>
          </a:solidFill>
          <a:ln w="12700">
            <a:solidFill>
              <a:schemeClr val="tx1"/>
            </a:solidFill>
            <a:miter lim="800000"/>
            <a:headEnd/>
            <a:tailEnd/>
          </a:ln>
        </p:spPr>
        <p:txBody>
          <a:bodyPr wrap="none" anchor="ctr"/>
          <a:lstStyle/>
          <a:p>
            <a:pPr algn="ctr"/>
            <a:r>
              <a:rPr lang="de-DE"/>
              <a:t>F</a:t>
            </a:r>
          </a:p>
        </p:txBody>
      </p:sp>
      <p:sp>
        <p:nvSpPr>
          <p:cNvPr id="73871" name="AutoShape 143"/>
          <p:cNvSpPr>
            <a:spLocks noChangeAspect="1" noChangeArrowheads="1"/>
          </p:cNvSpPr>
          <p:nvPr/>
        </p:nvSpPr>
        <p:spPr bwMode="auto">
          <a:xfrm flipV="1">
            <a:off x="6221413" y="2281238"/>
            <a:ext cx="484187" cy="163512"/>
          </a:xfrm>
          <a:custGeom>
            <a:avLst/>
            <a:gdLst>
              <a:gd name="T0" fmla="*/ 2147483647 w 21600"/>
              <a:gd name="T1" fmla="*/ 268474616 h 21600"/>
              <a:gd name="T2" fmla="*/ 2147483647 w 21600"/>
              <a:gd name="T3" fmla="*/ 536949232 h 21600"/>
              <a:gd name="T4" fmla="*/ 2147483647 w 21600"/>
              <a:gd name="T5" fmla="*/ 268474616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2" name="Rectangle 144"/>
          <p:cNvSpPr>
            <a:spLocks noChangeAspect="1" noChangeArrowheads="1"/>
          </p:cNvSpPr>
          <p:nvPr/>
        </p:nvSpPr>
        <p:spPr bwMode="auto">
          <a:xfrm>
            <a:off x="562768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B</a:t>
            </a:r>
          </a:p>
        </p:txBody>
      </p:sp>
      <p:sp>
        <p:nvSpPr>
          <p:cNvPr id="73873" name="AutoShape 145"/>
          <p:cNvSpPr>
            <a:spLocks noChangeAspect="1" noChangeArrowheads="1"/>
          </p:cNvSpPr>
          <p:nvPr/>
        </p:nvSpPr>
        <p:spPr bwMode="auto">
          <a:xfrm flipV="1">
            <a:off x="562768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4" name="Rectangle 146"/>
          <p:cNvSpPr>
            <a:spLocks noChangeAspect="1" noChangeArrowheads="1"/>
          </p:cNvSpPr>
          <p:nvPr/>
        </p:nvSpPr>
        <p:spPr bwMode="auto">
          <a:xfrm>
            <a:off x="6853238" y="1362075"/>
            <a:ext cx="827087" cy="495300"/>
          </a:xfrm>
          <a:prstGeom prst="rect">
            <a:avLst/>
          </a:prstGeom>
          <a:solidFill>
            <a:schemeClr val="bg1"/>
          </a:solidFill>
          <a:ln w="12700">
            <a:solidFill>
              <a:schemeClr val="tx1"/>
            </a:solidFill>
            <a:miter lim="800000"/>
            <a:headEnd/>
            <a:tailEnd/>
          </a:ln>
        </p:spPr>
        <p:txBody>
          <a:bodyPr wrap="none" anchor="ctr"/>
          <a:lstStyle/>
          <a:p>
            <a:pPr algn="ctr"/>
            <a:r>
              <a:rPr lang="de-DE"/>
              <a:t>C</a:t>
            </a:r>
          </a:p>
        </p:txBody>
      </p:sp>
      <p:sp>
        <p:nvSpPr>
          <p:cNvPr id="73875" name="AutoShape 147"/>
          <p:cNvSpPr>
            <a:spLocks noChangeAspect="1" noChangeArrowheads="1"/>
          </p:cNvSpPr>
          <p:nvPr/>
        </p:nvSpPr>
        <p:spPr bwMode="auto">
          <a:xfrm flipV="1">
            <a:off x="6853238" y="1200150"/>
            <a:ext cx="484187"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6" name="Rectangle 148"/>
          <p:cNvSpPr>
            <a:spLocks noChangeAspect="1" noChangeArrowheads="1"/>
          </p:cNvSpPr>
          <p:nvPr/>
        </p:nvSpPr>
        <p:spPr bwMode="auto">
          <a:xfrm>
            <a:off x="8023225" y="1362075"/>
            <a:ext cx="827088" cy="495300"/>
          </a:xfrm>
          <a:prstGeom prst="rect">
            <a:avLst/>
          </a:prstGeom>
          <a:solidFill>
            <a:schemeClr val="bg1"/>
          </a:solidFill>
          <a:ln w="12700">
            <a:solidFill>
              <a:schemeClr val="tx1"/>
            </a:solidFill>
            <a:miter lim="800000"/>
            <a:headEnd/>
            <a:tailEnd/>
          </a:ln>
        </p:spPr>
        <p:txBody>
          <a:bodyPr wrap="none" anchor="ctr"/>
          <a:lstStyle/>
          <a:p>
            <a:pPr algn="ctr"/>
            <a:r>
              <a:rPr lang="de-DE"/>
              <a:t>D</a:t>
            </a:r>
          </a:p>
        </p:txBody>
      </p:sp>
      <p:sp>
        <p:nvSpPr>
          <p:cNvPr id="73877" name="AutoShape 149"/>
          <p:cNvSpPr>
            <a:spLocks noChangeAspect="1" noChangeArrowheads="1"/>
          </p:cNvSpPr>
          <p:nvPr/>
        </p:nvSpPr>
        <p:spPr bwMode="auto">
          <a:xfrm flipV="1">
            <a:off x="8023225" y="120015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
        <p:nvSpPr>
          <p:cNvPr id="73878" name="Rectangle 150"/>
          <p:cNvSpPr>
            <a:spLocks noChangeAspect="1" noChangeArrowheads="1"/>
          </p:cNvSpPr>
          <p:nvPr/>
        </p:nvSpPr>
        <p:spPr bwMode="auto">
          <a:xfrm>
            <a:off x="8023225" y="2435225"/>
            <a:ext cx="827088" cy="493713"/>
          </a:xfrm>
          <a:prstGeom prst="rect">
            <a:avLst/>
          </a:prstGeom>
          <a:solidFill>
            <a:schemeClr val="bg1"/>
          </a:solidFill>
          <a:ln w="12700">
            <a:solidFill>
              <a:schemeClr val="tx1"/>
            </a:solidFill>
            <a:miter lim="800000"/>
            <a:headEnd/>
            <a:tailEnd/>
          </a:ln>
        </p:spPr>
        <p:txBody>
          <a:bodyPr wrap="none" anchor="ctr"/>
          <a:lstStyle/>
          <a:p>
            <a:pPr algn="ctr"/>
            <a:r>
              <a:rPr lang="de-DE"/>
              <a:t>G</a:t>
            </a:r>
          </a:p>
        </p:txBody>
      </p:sp>
      <p:sp>
        <p:nvSpPr>
          <p:cNvPr id="73879" name="AutoShape 151"/>
          <p:cNvSpPr>
            <a:spLocks noChangeAspect="1" noChangeArrowheads="1"/>
          </p:cNvSpPr>
          <p:nvPr/>
        </p:nvSpPr>
        <p:spPr bwMode="auto">
          <a:xfrm flipV="1">
            <a:off x="8023225" y="2273300"/>
            <a:ext cx="484188" cy="161925"/>
          </a:xfrm>
          <a:custGeom>
            <a:avLst/>
            <a:gdLst>
              <a:gd name="T0" fmla="*/ 2147483647 w 21600"/>
              <a:gd name="T1" fmla="*/ 255697594 h 21600"/>
              <a:gd name="T2" fmla="*/ 2147483647 w 21600"/>
              <a:gd name="T3" fmla="*/ 511392310 h 21600"/>
              <a:gd name="T4" fmla="*/ 2147483647 w 21600"/>
              <a:gd name="T5" fmla="*/ 25569759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12700">
            <a:solidFill>
              <a:schemeClr val="tx1"/>
            </a:solidFill>
            <a:miter lim="800000"/>
            <a:headEnd/>
            <a:tailEnd/>
          </a:ln>
        </p:spPr>
        <p:txBody>
          <a:bodyPr rot="10800000"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61"/>
                                        </p:tgtEl>
                                        <p:attrNameLst>
                                          <p:attrName>style.visibility</p:attrName>
                                        </p:attrNameLst>
                                      </p:cBhvr>
                                      <p:to>
                                        <p:strVal val="visible"/>
                                      </p:to>
                                    </p:set>
                                  </p:childTnLst>
                                </p:cTn>
                              </p:par>
                              <p:par>
                                <p:cTn id="7" presetID="1" presetClass="emph" presetSubtype="2" fill="hold" grpId="0" nodeType="withEffect">
                                  <p:stCondLst>
                                    <p:cond delay="0"/>
                                  </p:stCondLst>
                                  <p:childTnLst>
                                    <p:animClr clrSpc="rgb" dir="cw">
                                      <p:cBhvr>
                                        <p:cTn id="8" dur="500" fill="hold"/>
                                        <p:tgtEl>
                                          <p:spTgt spid="73866"/>
                                        </p:tgtEl>
                                        <p:attrNameLst>
                                          <p:attrName>fillcolor</p:attrName>
                                        </p:attrNameLst>
                                      </p:cBhvr>
                                      <p:to>
                                        <a:srgbClr val="0080FF"/>
                                      </p:to>
                                    </p:animClr>
                                    <p:set>
                                      <p:cBhvr>
                                        <p:cTn id="9" dur="500" fill="hold"/>
                                        <p:tgtEl>
                                          <p:spTgt spid="73866"/>
                                        </p:tgtEl>
                                        <p:attrNameLst>
                                          <p:attrName>fill.type</p:attrName>
                                        </p:attrNameLst>
                                      </p:cBhvr>
                                      <p:to>
                                        <p:strVal val="solid"/>
                                      </p:to>
                                    </p:set>
                                    <p:set>
                                      <p:cBhvr>
                                        <p:cTn id="10" dur="500" fill="hold"/>
                                        <p:tgtEl>
                                          <p:spTgt spid="73866"/>
                                        </p:tgtEl>
                                        <p:attrNameLst>
                                          <p:attrName>fill.on</p:attrName>
                                        </p:attrNameLst>
                                      </p:cBhvr>
                                      <p:to>
                                        <p:strVal val="true"/>
                                      </p:to>
                                    </p:set>
                                  </p:childTnLst>
                                </p:cTn>
                              </p:par>
                              <p:par>
                                <p:cTn id="11" presetID="1" presetClass="emph" presetSubtype="2" fill="hold" grpId="0" nodeType="withEffect">
                                  <p:stCondLst>
                                    <p:cond delay="0"/>
                                  </p:stCondLst>
                                  <p:childTnLst>
                                    <p:animClr clrSpc="rgb" dir="cw">
                                      <p:cBhvr>
                                        <p:cTn id="12" dur="500" fill="hold"/>
                                        <p:tgtEl>
                                          <p:spTgt spid="73867"/>
                                        </p:tgtEl>
                                        <p:attrNameLst>
                                          <p:attrName>fillcolor</p:attrName>
                                        </p:attrNameLst>
                                      </p:cBhvr>
                                      <p:to>
                                        <a:srgbClr val="0080FF"/>
                                      </p:to>
                                    </p:animClr>
                                    <p:set>
                                      <p:cBhvr>
                                        <p:cTn id="13" dur="500" fill="hold"/>
                                        <p:tgtEl>
                                          <p:spTgt spid="73867"/>
                                        </p:tgtEl>
                                        <p:attrNameLst>
                                          <p:attrName>fill.type</p:attrName>
                                        </p:attrNameLst>
                                      </p:cBhvr>
                                      <p:to>
                                        <p:strVal val="solid"/>
                                      </p:to>
                                    </p:set>
                                    <p:set>
                                      <p:cBhvr>
                                        <p:cTn id="14" dur="500" fill="hold"/>
                                        <p:tgtEl>
                                          <p:spTgt spid="7386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57"/>
                                        </p:tgtEl>
                                        <p:attrNameLst>
                                          <p:attrName>style.visibility</p:attrName>
                                        </p:attrNameLst>
                                      </p:cBhvr>
                                      <p:to>
                                        <p:strVal val="visible"/>
                                      </p:to>
                                    </p:set>
                                  </p:childTnLst>
                                </p:cTn>
                              </p:par>
                              <p:par>
                                <p:cTn id="19" presetID="1" presetClass="emph" presetSubtype="2" fill="hold" grpId="0" nodeType="withEffect">
                                  <p:stCondLst>
                                    <p:cond delay="0"/>
                                  </p:stCondLst>
                                  <p:childTnLst>
                                    <p:animClr clrSpc="rgb" dir="cw">
                                      <p:cBhvr>
                                        <p:cTn id="20" dur="500" fill="hold"/>
                                        <p:tgtEl>
                                          <p:spTgt spid="73868"/>
                                        </p:tgtEl>
                                        <p:attrNameLst>
                                          <p:attrName>fillcolor</p:attrName>
                                        </p:attrNameLst>
                                      </p:cBhvr>
                                      <p:to>
                                        <a:srgbClr val="0080FF"/>
                                      </p:to>
                                    </p:animClr>
                                    <p:set>
                                      <p:cBhvr>
                                        <p:cTn id="21" dur="500" fill="hold"/>
                                        <p:tgtEl>
                                          <p:spTgt spid="73868"/>
                                        </p:tgtEl>
                                        <p:attrNameLst>
                                          <p:attrName>fill.type</p:attrName>
                                        </p:attrNameLst>
                                      </p:cBhvr>
                                      <p:to>
                                        <p:strVal val="solid"/>
                                      </p:to>
                                    </p:set>
                                    <p:set>
                                      <p:cBhvr>
                                        <p:cTn id="22" dur="500" fill="hold"/>
                                        <p:tgtEl>
                                          <p:spTgt spid="73868"/>
                                        </p:tgtEl>
                                        <p:attrNameLst>
                                          <p:attrName>fill.on</p:attrName>
                                        </p:attrNameLst>
                                      </p:cBhvr>
                                      <p:to>
                                        <p:strVal val="true"/>
                                      </p:to>
                                    </p:set>
                                  </p:childTnLst>
                                </p:cTn>
                              </p:par>
                              <p:par>
                                <p:cTn id="23" presetID="1" presetClass="emph" presetSubtype="2" fill="hold" grpId="0" nodeType="withEffect">
                                  <p:stCondLst>
                                    <p:cond delay="0"/>
                                  </p:stCondLst>
                                  <p:childTnLst>
                                    <p:animClr clrSpc="rgb" dir="cw">
                                      <p:cBhvr>
                                        <p:cTn id="24" dur="500" fill="hold"/>
                                        <p:tgtEl>
                                          <p:spTgt spid="73869"/>
                                        </p:tgtEl>
                                        <p:attrNameLst>
                                          <p:attrName>fillcolor</p:attrName>
                                        </p:attrNameLst>
                                      </p:cBhvr>
                                      <p:to>
                                        <a:srgbClr val="0080FF"/>
                                      </p:to>
                                    </p:animClr>
                                    <p:set>
                                      <p:cBhvr>
                                        <p:cTn id="25" dur="500" fill="hold"/>
                                        <p:tgtEl>
                                          <p:spTgt spid="73869"/>
                                        </p:tgtEl>
                                        <p:attrNameLst>
                                          <p:attrName>fill.type</p:attrName>
                                        </p:attrNameLst>
                                      </p:cBhvr>
                                      <p:to>
                                        <p:strVal val="solid"/>
                                      </p:to>
                                    </p:set>
                                    <p:set>
                                      <p:cBhvr>
                                        <p:cTn id="26" dur="500" fill="hold"/>
                                        <p:tgtEl>
                                          <p:spTgt spid="73869"/>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756"/>
                                        </p:tgtEl>
                                        <p:attrNameLst>
                                          <p:attrName>style.visibility</p:attrName>
                                        </p:attrNameLst>
                                      </p:cBhvr>
                                      <p:to>
                                        <p:strVal val="visible"/>
                                      </p:to>
                                    </p:set>
                                  </p:childTnLst>
                                </p:cTn>
                              </p:par>
                              <p:par>
                                <p:cTn id="31" presetID="1" presetClass="emph" presetSubtype="2" fill="hold" grpId="0" nodeType="withEffect">
                                  <p:stCondLst>
                                    <p:cond delay="0"/>
                                  </p:stCondLst>
                                  <p:childTnLst>
                                    <p:animClr clrSpc="rgb" dir="cw">
                                      <p:cBhvr>
                                        <p:cTn id="32" dur="500" fill="hold"/>
                                        <p:tgtEl>
                                          <p:spTgt spid="73871"/>
                                        </p:tgtEl>
                                        <p:attrNameLst>
                                          <p:attrName>fillcolor</p:attrName>
                                        </p:attrNameLst>
                                      </p:cBhvr>
                                      <p:to>
                                        <a:srgbClr val="0080FF"/>
                                      </p:to>
                                    </p:animClr>
                                    <p:set>
                                      <p:cBhvr>
                                        <p:cTn id="33" dur="500" fill="hold"/>
                                        <p:tgtEl>
                                          <p:spTgt spid="73871"/>
                                        </p:tgtEl>
                                        <p:attrNameLst>
                                          <p:attrName>fill.type</p:attrName>
                                        </p:attrNameLst>
                                      </p:cBhvr>
                                      <p:to>
                                        <p:strVal val="solid"/>
                                      </p:to>
                                    </p:set>
                                    <p:set>
                                      <p:cBhvr>
                                        <p:cTn id="34" dur="500" fill="hold"/>
                                        <p:tgtEl>
                                          <p:spTgt spid="73871"/>
                                        </p:tgtEl>
                                        <p:attrNameLst>
                                          <p:attrName>fill.on</p:attrName>
                                        </p:attrNameLst>
                                      </p:cBhvr>
                                      <p:to>
                                        <p:strVal val="true"/>
                                      </p:to>
                                    </p:set>
                                  </p:childTnLst>
                                </p:cTn>
                              </p:par>
                              <p:par>
                                <p:cTn id="35" presetID="1" presetClass="emph" presetSubtype="2" fill="hold" grpId="0" nodeType="withEffect">
                                  <p:stCondLst>
                                    <p:cond delay="0"/>
                                  </p:stCondLst>
                                  <p:childTnLst>
                                    <p:animClr clrSpc="rgb" dir="cw">
                                      <p:cBhvr>
                                        <p:cTn id="36" dur="500" fill="hold"/>
                                        <p:tgtEl>
                                          <p:spTgt spid="73870"/>
                                        </p:tgtEl>
                                        <p:attrNameLst>
                                          <p:attrName>fillcolor</p:attrName>
                                        </p:attrNameLst>
                                      </p:cBhvr>
                                      <p:to>
                                        <a:srgbClr val="0080FF"/>
                                      </p:to>
                                    </p:animClr>
                                    <p:set>
                                      <p:cBhvr>
                                        <p:cTn id="37" dur="500" fill="hold"/>
                                        <p:tgtEl>
                                          <p:spTgt spid="73870"/>
                                        </p:tgtEl>
                                        <p:attrNameLst>
                                          <p:attrName>fill.type</p:attrName>
                                        </p:attrNameLst>
                                      </p:cBhvr>
                                      <p:to>
                                        <p:strVal val="solid"/>
                                      </p:to>
                                    </p:set>
                                    <p:set>
                                      <p:cBhvr>
                                        <p:cTn id="38" dur="500" fill="hold"/>
                                        <p:tgtEl>
                                          <p:spTgt spid="7387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760"/>
                                        </p:tgtEl>
                                        <p:attrNameLst>
                                          <p:attrName>style.visibility</p:attrName>
                                        </p:attrNameLst>
                                      </p:cBhvr>
                                      <p:to>
                                        <p:strVal val="visible"/>
                                      </p:to>
                                    </p:set>
                                  </p:childTnLst>
                                </p:cTn>
                              </p:par>
                              <p:par>
                                <p:cTn id="43" presetID="1" presetClass="emph" presetSubtype="2" fill="hold" grpId="0" nodeType="withEffect">
                                  <p:stCondLst>
                                    <p:cond delay="0"/>
                                  </p:stCondLst>
                                  <p:childTnLst>
                                    <p:animClr clrSpc="rgb" dir="cw">
                                      <p:cBhvr>
                                        <p:cTn id="44" dur="500" fill="hold"/>
                                        <p:tgtEl>
                                          <p:spTgt spid="73878"/>
                                        </p:tgtEl>
                                        <p:attrNameLst>
                                          <p:attrName>fillcolor</p:attrName>
                                        </p:attrNameLst>
                                      </p:cBhvr>
                                      <p:to>
                                        <a:srgbClr val="0080FF"/>
                                      </p:to>
                                    </p:animClr>
                                    <p:set>
                                      <p:cBhvr>
                                        <p:cTn id="45" dur="500" fill="hold"/>
                                        <p:tgtEl>
                                          <p:spTgt spid="73878"/>
                                        </p:tgtEl>
                                        <p:attrNameLst>
                                          <p:attrName>fill.type</p:attrName>
                                        </p:attrNameLst>
                                      </p:cBhvr>
                                      <p:to>
                                        <p:strVal val="solid"/>
                                      </p:to>
                                    </p:set>
                                    <p:set>
                                      <p:cBhvr>
                                        <p:cTn id="46" dur="500" fill="hold"/>
                                        <p:tgtEl>
                                          <p:spTgt spid="73878"/>
                                        </p:tgtEl>
                                        <p:attrNameLst>
                                          <p:attrName>fill.on</p:attrName>
                                        </p:attrNameLst>
                                      </p:cBhvr>
                                      <p:to>
                                        <p:strVal val="true"/>
                                      </p:to>
                                    </p:set>
                                  </p:childTnLst>
                                </p:cTn>
                              </p:par>
                              <p:par>
                                <p:cTn id="47" presetID="1" presetClass="emph" presetSubtype="2" fill="hold" grpId="0" nodeType="withEffect">
                                  <p:stCondLst>
                                    <p:cond delay="0"/>
                                  </p:stCondLst>
                                  <p:childTnLst>
                                    <p:animClr clrSpc="rgb" dir="cw">
                                      <p:cBhvr>
                                        <p:cTn id="48" dur="500" fill="hold"/>
                                        <p:tgtEl>
                                          <p:spTgt spid="73879"/>
                                        </p:tgtEl>
                                        <p:attrNameLst>
                                          <p:attrName>fillcolor</p:attrName>
                                        </p:attrNameLst>
                                      </p:cBhvr>
                                      <p:to>
                                        <a:srgbClr val="0080FF"/>
                                      </p:to>
                                    </p:animClr>
                                    <p:set>
                                      <p:cBhvr>
                                        <p:cTn id="49" dur="500" fill="hold"/>
                                        <p:tgtEl>
                                          <p:spTgt spid="73879"/>
                                        </p:tgtEl>
                                        <p:attrNameLst>
                                          <p:attrName>fill.type</p:attrName>
                                        </p:attrNameLst>
                                      </p:cBhvr>
                                      <p:to>
                                        <p:strVal val="solid"/>
                                      </p:to>
                                    </p:set>
                                    <p:set>
                                      <p:cBhvr>
                                        <p:cTn id="50" dur="500" fill="hold"/>
                                        <p:tgtEl>
                                          <p:spTgt spid="73879"/>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38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3786"/>
                                        </p:tgtEl>
                                        <p:attrNameLst>
                                          <p:attrName>style.visibility</p:attrName>
                                        </p:attrNameLst>
                                      </p:cBhvr>
                                      <p:to>
                                        <p:strVal val="visible"/>
                                      </p:to>
                                    </p:set>
                                  </p:childTnLst>
                                </p:cTn>
                              </p:par>
                              <p:par>
                                <p:cTn id="57" presetID="7" presetClass="emph" presetSubtype="2" fill="hold" nodeType="withEffect">
                                  <p:stCondLst>
                                    <p:cond delay="0"/>
                                  </p:stCondLst>
                                  <p:childTnLst>
                                    <p:animClr clrSpc="rgb" dir="cw">
                                      <p:cBhvr>
                                        <p:cTn id="58" dur="500" fill="hold"/>
                                        <p:tgtEl>
                                          <p:spTgt spid="73865"/>
                                        </p:tgtEl>
                                        <p:attrNameLst>
                                          <p:attrName>stroke.color</p:attrName>
                                        </p:attrNameLst>
                                      </p:cBhvr>
                                      <p:to>
                                        <a:srgbClr val="0080FF"/>
                                      </p:to>
                                    </p:animClr>
                                    <p:set>
                                      <p:cBhvr>
                                        <p:cTn id="59" dur="500" fill="hold"/>
                                        <p:tgtEl>
                                          <p:spTgt spid="73865"/>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73864"/>
                                        </p:tgtEl>
                                        <p:attrNameLst>
                                          <p:attrName>stroke.color</p:attrName>
                                        </p:attrNameLst>
                                      </p:cBhvr>
                                      <p:to>
                                        <a:srgbClr val="0080FF"/>
                                      </p:to>
                                    </p:animClr>
                                    <p:set>
                                      <p:cBhvr>
                                        <p:cTn id="62" dur="500" fill="hold"/>
                                        <p:tgtEl>
                                          <p:spTgt spid="73864"/>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500" fill="hold"/>
                                        <p:tgtEl>
                                          <p:spTgt spid="73860"/>
                                        </p:tgtEl>
                                        <p:attrNameLst>
                                          <p:attrName>stroke.color</p:attrName>
                                        </p:attrNameLst>
                                      </p:cBhvr>
                                      <p:to>
                                        <a:srgbClr val="0080FF"/>
                                      </p:to>
                                    </p:animClr>
                                    <p:set>
                                      <p:cBhvr>
                                        <p:cTn id="65" dur="500" fill="hold"/>
                                        <p:tgtEl>
                                          <p:spTgt spid="73860"/>
                                        </p:tgtEl>
                                        <p:attrNameLst>
                                          <p:attrName>stroke.on</p:attrName>
                                        </p:attrNameLst>
                                      </p:cBhvr>
                                      <p:to>
                                        <p:strVal val="true"/>
                                      </p:to>
                                    </p:set>
                                  </p:childTnLst>
                                </p:cTn>
                              </p:par>
                              <p:par>
                                <p:cTn id="66" presetID="1" presetClass="emph" presetSubtype="2" fill="hold" grpId="0" nodeType="withEffect">
                                  <p:stCondLst>
                                    <p:cond delay="0"/>
                                  </p:stCondLst>
                                  <p:childTnLst>
                                    <p:animClr clrSpc="rgb" dir="cw">
                                      <p:cBhvr>
                                        <p:cTn id="67" dur="500" fill="hold"/>
                                        <p:tgtEl>
                                          <p:spTgt spid="73872"/>
                                        </p:tgtEl>
                                        <p:attrNameLst>
                                          <p:attrName>fillcolor</p:attrName>
                                        </p:attrNameLst>
                                      </p:cBhvr>
                                      <p:to>
                                        <a:srgbClr val="0080FF"/>
                                      </p:to>
                                    </p:animClr>
                                    <p:set>
                                      <p:cBhvr>
                                        <p:cTn id="68" dur="500" fill="hold"/>
                                        <p:tgtEl>
                                          <p:spTgt spid="73872"/>
                                        </p:tgtEl>
                                        <p:attrNameLst>
                                          <p:attrName>fill.type</p:attrName>
                                        </p:attrNameLst>
                                      </p:cBhvr>
                                      <p:to>
                                        <p:strVal val="solid"/>
                                      </p:to>
                                    </p:set>
                                    <p:set>
                                      <p:cBhvr>
                                        <p:cTn id="69" dur="500" fill="hold"/>
                                        <p:tgtEl>
                                          <p:spTgt spid="73872"/>
                                        </p:tgtEl>
                                        <p:attrNameLst>
                                          <p:attrName>fill.on</p:attrName>
                                        </p:attrNameLst>
                                      </p:cBhvr>
                                      <p:to>
                                        <p:strVal val="true"/>
                                      </p:to>
                                    </p:set>
                                  </p:childTnLst>
                                </p:cTn>
                              </p:par>
                              <p:par>
                                <p:cTn id="70" presetID="1" presetClass="emph" presetSubtype="2" fill="hold" grpId="0" nodeType="withEffect">
                                  <p:stCondLst>
                                    <p:cond delay="0"/>
                                  </p:stCondLst>
                                  <p:childTnLst>
                                    <p:animClr clrSpc="rgb" dir="cw">
                                      <p:cBhvr>
                                        <p:cTn id="71" dur="500" fill="hold"/>
                                        <p:tgtEl>
                                          <p:spTgt spid="73873"/>
                                        </p:tgtEl>
                                        <p:attrNameLst>
                                          <p:attrName>fillcolor</p:attrName>
                                        </p:attrNameLst>
                                      </p:cBhvr>
                                      <p:to>
                                        <a:srgbClr val="0080FF"/>
                                      </p:to>
                                    </p:animClr>
                                    <p:set>
                                      <p:cBhvr>
                                        <p:cTn id="72" dur="500" fill="hold"/>
                                        <p:tgtEl>
                                          <p:spTgt spid="73873"/>
                                        </p:tgtEl>
                                        <p:attrNameLst>
                                          <p:attrName>fill.type</p:attrName>
                                        </p:attrNameLst>
                                      </p:cBhvr>
                                      <p:to>
                                        <p:strVal val="solid"/>
                                      </p:to>
                                    </p:set>
                                    <p:set>
                                      <p:cBhvr>
                                        <p:cTn id="73" dur="500" fill="hold"/>
                                        <p:tgtEl>
                                          <p:spTgt spid="73873"/>
                                        </p:tgtEl>
                                        <p:attrNameLst>
                                          <p:attrName>fill.on</p:attrName>
                                        </p:attrNameLst>
                                      </p:cBhvr>
                                      <p:to>
                                        <p:strVal val="true"/>
                                      </p:to>
                                    </p:set>
                                  </p:childTnLst>
                                </p:cTn>
                              </p:par>
                              <p:par>
                                <p:cTn id="74" presetID="1" presetClass="emph" presetSubtype="2" fill="hold" grpId="0" nodeType="withEffect">
                                  <p:stCondLst>
                                    <p:cond delay="0"/>
                                  </p:stCondLst>
                                  <p:childTnLst>
                                    <p:animClr clrSpc="rgb" dir="cw">
                                      <p:cBhvr>
                                        <p:cTn id="75" dur="500" fill="hold"/>
                                        <p:tgtEl>
                                          <p:spTgt spid="73874"/>
                                        </p:tgtEl>
                                        <p:attrNameLst>
                                          <p:attrName>fillcolor</p:attrName>
                                        </p:attrNameLst>
                                      </p:cBhvr>
                                      <p:to>
                                        <a:srgbClr val="0080FF"/>
                                      </p:to>
                                    </p:animClr>
                                    <p:set>
                                      <p:cBhvr>
                                        <p:cTn id="76" dur="500" fill="hold"/>
                                        <p:tgtEl>
                                          <p:spTgt spid="73874"/>
                                        </p:tgtEl>
                                        <p:attrNameLst>
                                          <p:attrName>fill.type</p:attrName>
                                        </p:attrNameLst>
                                      </p:cBhvr>
                                      <p:to>
                                        <p:strVal val="solid"/>
                                      </p:to>
                                    </p:set>
                                    <p:set>
                                      <p:cBhvr>
                                        <p:cTn id="77" dur="500" fill="hold"/>
                                        <p:tgtEl>
                                          <p:spTgt spid="73874"/>
                                        </p:tgtEl>
                                        <p:attrNameLst>
                                          <p:attrName>fill.on</p:attrName>
                                        </p:attrNameLst>
                                      </p:cBhvr>
                                      <p:to>
                                        <p:strVal val="true"/>
                                      </p:to>
                                    </p:set>
                                  </p:childTnLst>
                                </p:cTn>
                              </p:par>
                              <p:par>
                                <p:cTn id="78" presetID="1" presetClass="emph" presetSubtype="2" fill="hold" grpId="0" nodeType="withEffect">
                                  <p:stCondLst>
                                    <p:cond delay="0"/>
                                  </p:stCondLst>
                                  <p:childTnLst>
                                    <p:animClr clrSpc="rgb" dir="cw">
                                      <p:cBhvr>
                                        <p:cTn id="79" dur="500" fill="hold"/>
                                        <p:tgtEl>
                                          <p:spTgt spid="73875"/>
                                        </p:tgtEl>
                                        <p:attrNameLst>
                                          <p:attrName>fillcolor</p:attrName>
                                        </p:attrNameLst>
                                      </p:cBhvr>
                                      <p:to>
                                        <a:srgbClr val="0080FF"/>
                                      </p:to>
                                    </p:animClr>
                                    <p:set>
                                      <p:cBhvr>
                                        <p:cTn id="80" dur="500" fill="hold"/>
                                        <p:tgtEl>
                                          <p:spTgt spid="73875"/>
                                        </p:tgtEl>
                                        <p:attrNameLst>
                                          <p:attrName>fill.type</p:attrName>
                                        </p:attrNameLst>
                                      </p:cBhvr>
                                      <p:to>
                                        <p:strVal val="solid"/>
                                      </p:to>
                                    </p:set>
                                    <p:set>
                                      <p:cBhvr>
                                        <p:cTn id="81" dur="500" fill="hold"/>
                                        <p:tgtEl>
                                          <p:spTgt spid="73875"/>
                                        </p:tgtEl>
                                        <p:attrNameLst>
                                          <p:attrName>fill.on</p:attrName>
                                        </p:attrNameLst>
                                      </p:cBhvr>
                                      <p:to>
                                        <p:strVal val="true"/>
                                      </p:to>
                                    </p:set>
                                  </p:childTnLst>
                                </p:cTn>
                              </p:par>
                              <p:par>
                                <p:cTn id="82" presetID="1" presetClass="emph" presetSubtype="2" fill="hold" grpId="0" nodeType="withEffect">
                                  <p:stCondLst>
                                    <p:cond delay="0"/>
                                  </p:stCondLst>
                                  <p:childTnLst>
                                    <p:animClr clrSpc="rgb" dir="cw">
                                      <p:cBhvr>
                                        <p:cTn id="83" dur="500" fill="hold"/>
                                        <p:tgtEl>
                                          <p:spTgt spid="73876"/>
                                        </p:tgtEl>
                                        <p:attrNameLst>
                                          <p:attrName>fillcolor</p:attrName>
                                        </p:attrNameLst>
                                      </p:cBhvr>
                                      <p:to>
                                        <a:srgbClr val="0080FF"/>
                                      </p:to>
                                    </p:animClr>
                                    <p:set>
                                      <p:cBhvr>
                                        <p:cTn id="84" dur="500" fill="hold"/>
                                        <p:tgtEl>
                                          <p:spTgt spid="73876"/>
                                        </p:tgtEl>
                                        <p:attrNameLst>
                                          <p:attrName>fill.type</p:attrName>
                                        </p:attrNameLst>
                                      </p:cBhvr>
                                      <p:to>
                                        <p:strVal val="solid"/>
                                      </p:to>
                                    </p:set>
                                    <p:set>
                                      <p:cBhvr>
                                        <p:cTn id="85" dur="500" fill="hold"/>
                                        <p:tgtEl>
                                          <p:spTgt spid="73876"/>
                                        </p:tgtEl>
                                        <p:attrNameLst>
                                          <p:attrName>fill.on</p:attrName>
                                        </p:attrNameLst>
                                      </p:cBhvr>
                                      <p:to>
                                        <p:strVal val="true"/>
                                      </p:to>
                                    </p:set>
                                  </p:childTnLst>
                                </p:cTn>
                              </p:par>
                              <p:par>
                                <p:cTn id="86" presetID="1" presetClass="emph" presetSubtype="2" fill="hold" grpId="0" nodeType="withEffect">
                                  <p:stCondLst>
                                    <p:cond delay="0"/>
                                  </p:stCondLst>
                                  <p:childTnLst>
                                    <p:animClr clrSpc="rgb" dir="cw">
                                      <p:cBhvr>
                                        <p:cTn id="87" dur="500" fill="hold"/>
                                        <p:tgtEl>
                                          <p:spTgt spid="73877"/>
                                        </p:tgtEl>
                                        <p:attrNameLst>
                                          <p:attrName>fillcolor</p:attrName>
                                        </p:attrNameLst>
                                      </p:cBhvr>
                                      <p:to>
                                        <a:srgbClr val="0080FF"/>
                                      </p:to>
                                    </p:animClr>
                                    <p:set>
                                      <p:cBhvr>
                                        <p:cTn id="88" dur="500" fill="hold"/>
                                        <p:tgtEl>
                                          <p:spTgt spid="73877"/>
                                        </p:tgtEl>
                                        <p:attrNameLst>
                                          <p:attrName>fill.type</p:attrName>
                                        </p:attrNameLst>
                                      </p:cBhvr>
                                      <p:to>
                                        <p:strVal val="solid"/>
                                      </p:to>
                                    </p:set>
                                    <p:set>
                                      <p:cBhvr>
                                        <p:cTn id="89" dur="500" fill="hold"/>
                                        <p:tgtEl>
                                          <p:spTgt spid="73877"/>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73764"/>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7382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73824"/>
                                        </p:tgtEl>
                                        <p:attrNameLst>
                                          <p:attrName>style.visibility</p:attrName>
                                        </p:attrNameLst>
                                      </p:cBhvr>
                                      <p:to>
                                        <p:strVal val="visible"/>
                                      </p:to>
                                    </p:set>
                                  </p:childTnLst>
                                </p:cTn>
                              </p:par>
                              <p:par>
                                <p:cTn id="98" presetID="7" presetClass="emph" presetSubtype="2" fill="hold" nodeType="withEffect">
                                  <p:stCondLst>
                                    <p:cond delay="0"/>
                                  </p:stCondLst>
                                  <p:childTnLst>
                                    <p:animClr clrSpc="rgb" dir="cw">
                                      <p:cBhvr>
                                        <p:cTn id="99" dur="500" fill="hold"/>
                                        <p:tgtEl>
                                          <p:spTgt spid="73862"/>
                                        </p:tgtEl>
                                        <p:attrNameLst>
                                          <p:attrName>stroke.color</p:attrName>
                                        </p:attrNameLst>
                                      </p:cBhvr>
                                      <p:to>
                                        <a:srgbClr val="0080FF"/>
                                      </p:to>
                                    </p:animClr>
                                    <p:set>
                                      <p:cBhvr>
                                        <p:cTn id="100" dur="500" fill="hold"/>
                                        <p:tgtEl>
                                          <p:spTgt spid="73862"/>
                                        </p:tgtEl>
                                        <p:attrNameLst>
                                          <p:attrName>stroke.on</p:attrName>
                                        </p:attrNameLst>
                                      </p:cBhvr>
                                      <p:to>
                                        <p:strVal val="true"/>
                                      </p:to>
                                    </p:set>
                                  </p:childTnLst>
                                </p:cTn>
                              </p:par>
                              <p:par>
                                <p:cTn id="101" presetID="7" presetClass="emph" presetSubtype="2" fill="hold" nodeType="withEffect">
                                  <p:stCondLst>
                                    <p:cond delay="0"/>
                                  </p:stCondLst>
                                  <p:childTnLst>
                                    <p:animClr clrSpc="rgb" dir="cw">
                                      <p:cBhvr>
                                        <p:cTn id="102" dur="500" fill="hold"/>
                                        <p:tgtEl>
                                          <p:spTgt spid="73861"/>
                                        </p:tgtEl>
                                        <p:attrNameLst>
                                          <p:attrName>stroke.color</p:attrName>
                                        </p:attrNameLst>
                                      </p:cBhvr>
                                      <p:to>
                                        <a:srgbClr val="0080FF"/>
                                      </p:to>
                                    </p:animClr>
                                    <p:set>
                                      <p:cBhvr>
                                        <p:cTn id="103" dur="500" fill="hold"/>
                                        <p:tgtEl>
                                          <p:spTgt spid="73861"/>
                                        </p:tgtEl>
                                        <p:attrNameLst>
                                          <p:attrName>stroke.on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3755"/>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73822"/>
                                        </p:tgtEl>
                                        <p:attrNameLst>
                                          <p:attrName>style.visibility</p:attrName>
                                        </p:attrNameLst>
                                      </p:cBhvr>
                                      <p:to>
                                        <p:strVal val="visible"/>
                                      </p:to>
                                    </p:set>
                                  </p:childTnLst>
                                </p:cTn>
                              </p:par>
                              <p:par>
                                <p:cTn id="110" presetID="7" presetClass="emph" presetSubtype="2" fill="hold" nodeType="withEffect">
                                  <p:stCondLst>
                                    <p:cond delay="0"/>
                                  </p:stCondLst>
                                  <p:childTnLst>
                                    <p:animClr clrSpc="rgb" dir="cw">
                                      <p:cBhvr>
                                        <p:cTn id="111" dur="500" fill="hold"/>
                                        <p:tgtEl>
                                          <p:spTgt spid="73863"/>
                                        </p:tgtEl>
                                        <p:attrNameLst>
                                          <p:attrName>stroke.color</p:attrName>
                                        </p:attrNameLst>
                                      </p:cBhvr>
                                      <p:to>
                                        <a:srgbClr val="0080FF"/>
                                      </p:to>
                                    </p:animClr>
                                    <p:set>
                                      <p:cBhvr>
                                        <p:cTn id="112" dur="500" fill="hold"/>
                                        <p:tgtEl>
                                          <p:spTgt spid="73863"/>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7382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382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382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3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62" grpId="0" animBg="1"/>
      <p:bldP spid="73764" grpId="0" animBg="1"/>
      <p:bldP spid="73755" grpId="0" animBg="1"/>
      <p:bldP spid="73761" grpId="0" animBg="1"/>
      <p:bldP spid="73757" grpId="0" animBg="1"/>
      <p:bldP spid="73756" grpId="0" animBg="1"/>
      <p:bldP spid="73760" grpId="0" animBg="1"/>
      <p:bldP spid="73786" grpId="0" animBg="1"/>
      <p:bldP spid="73866" grpId="0" animBg="1"/>
      <p:bldP spid="73867" grpId="0" animBg="1"/>
      <p:bldP spid="73868" grpId="0" animBg="1"/>
      <p:bldP spid="73869" grpId="0" animBg="1"/>
      <p:bldP spid="73870" grpId="0" animBg="1"/>
      <p:bldP spid="73871" grpId="0" animBg="1"/>
      <p:bldP spid="73872" grpId="0" animBg="1"/>
      <p:bldP spid="73873" grpId="0" animBg="1"/>
      <p:bldP spid="73874" grpId="0" animBg="1"/>
      <p:bldP spid="73875" grpId="0" animBg="1"/>
      <p:bldP spid="73876" grpId="0" animBg="1"/>
      <p:bldP spid="73877" grpId="0" animBg="1"/>
      <p:bldP spid="73878" grpId="0" animBg="1"/>
      <p:bldP spid="7387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Sandwich/ Bidirectional  Testing </a:t>
            </a:r>
            <a:endParaRPr lang="en-US" dirty="0"/>
          </a:p>
        </p:txBody>
      </p:sp>
      <p:sp>
        <p:nvSpPr>
          <p:cNvPr id="3" name="Content Placeholder 2"/>
          <p:cNvSpPr>
            <a:spLocks noGrp="1"/>
          </p:cNvSpPr>
          <p:nvPr>
            <p:ph idx="1"/>
          </p:nvPr>
        </p:nvSpPr>
        <p:spPr>
          <a:xfrm>
            <a:off x="457200" y="1524000"/>
            <a:ext cx="8229600" cy="5105400"/>
          </a:xfrm>
        </p:spPr>
        <p:txBody>
          <a:bodyPr>
            <a:normAutofit fontScale="92500"/>
          </a:bodyPr>
          <a:lstStyle/>
          <a:p>
            <a:pPr algn="just"/>
            <a:r>
              <a:rPr lang="en-US" dirty="0" smtClean="0"/>
              <a:t>It is </a:t>
            </a:r>
            <a:r>
              <a:rPr lang="en-US" b="1" dirty="0" smtClean="0"/>
              <a:t>performed initially with the use of stubs &amp; drivers.</a:t>
            </a:r>
          </a:p>
          <a:p>
            <a:pPr algn="just"/>
            <a:r>
              <a:rPr lang="en-US" dirty="0" smtClean="0"/>
              <a:t>Drivers are used to provide upstream connectivity while stubs provide downstream connectivity.</a:t>
            </a:r>
          </a:p>
          <a:p>
            <a:pPr algn="just"/>
            <a:r>
              <a:rPr lang="en-US" dirty="0" smtClean="0"/>
              <a:t>Driver is a function which redirects the requests to some other component .</a:t>
            </a:r>
          </a:p>
          <a:p>
            <a:pPr algn="just"/>
            <a:r>
              <a:rPr lang="en-US" dirty="0" smtClean="0"/>
              <a:t>Stubs simulate the behavior of a missing component.</a:t>
            </a:r>
          </a:p>
          <a:p>
            <a:pPr algn="just"/>
            <a:r>
              <a:rPr lang="en-US" dirty="0" smtClean="0"/>
              <a:t>After testing the functionality of the integrated components, stubs &amp; drivers are discarded.</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533400" y="990600"/>
            <a:ext cx="80772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Guidelines on selection of integration method:</a:t>
            </a:r>
            <a:endParaRPr lang="en-US" dirty="0"/>
          </a:p>
        </p:txBody>
      </p:sp>
      <p:graphicFrame>
        <p:nvGraphicFramePr>
          <p:cNvPr id="4" name="Content Placeholder 3"/>
          <p:cNvGraphicFramePr>
            <a:graphicFrameLocks noGrp="1"/>
          </p:cNvGraphicFramePr>
          <p:nvPr>
            <p:ph idx="1"/>
          </p:nvPr>
        </p:nvGraphicFramePr>
        <p:xfrm>
          <a:off x="457200" y="1600200"/>
          <a:ext cx="8229600" cy="3540336"/>
        </p:xfrm>
        <a:graphic>
          <a:graphicData uri="http://schemas.openxmlformats.org/drawingml/2006/table">
            <a:tbl>
              <a:tblPr firstRow="1" bandRow="1">
                <a:tableStyleId>{5C22544A-7EE6-4342-B048-85BDC9FD1C3A}</a:tableStyleId>
              </a:tblPr>
              <a:tblGrid>
                <a:gridCol w="685800"/>
                <a:gridCol w="3505200"/>
                <a:gridCol w="4038600"/>
              </a:tblGrid>
              <a:tr h="457200">
                <a:tc>
                  <a:txBody>
                    <a:bodyPr/>
                    <a:lstStyle/>
                    <a:p>
                      <a:r>
                        <a:rPr lang="en-US" dirty="0" err="1" smtClean="0"/>
                        <a:t>S.No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Factors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Suggested Integration Method</a:t>
                      </a:r>
                    </a:p>
                    <a:p>
                      <a:endParaRPr lang="en-US" dirty="0"/>
                    </a:p>
                  </a:txBody>
                  <a:tcPr/>
                </a:tc>
              </a:tr>
              <a:tr h="725064">
                <a:tc>
                  <a:txBody>
                    <a:bodyPr/>
                    <a:lstStyle/>
                    <a:p>
                      <a:r>
                        <a:rPr lang="en-US" dirty="0" smtClean="0"/>
                        <a:t>1</a:t>
                      </a:r>
                    </a:p>
                    <a:p>
                      <a:endParaRPr lang="en-US" dirty="0"/>
                    </a:p>
                  </a:txBody>
                  <a:tcPr/>
                </a:tc>
                <a:tc>
                  <a:txBody>
                    <a:bodyPr/>
                    <a:lstStyle/>
                    <a:p>
                      <a:r>
                        <a:rPr lang="en-US" dirty="0" smtClean="0"/>
                        <a:t>Clear req. &amp; design</a:t>
                      </a:r>
                      <a:endParaRPr lang="en-US" dirty="0"/>
                    </a:p>
                  </a:txBody>
                  <a:tcPr/>
                </a:tc>
                <a:tc>
                  <a:txBody>
                    <a:bodyPr/>
                    <a:lstStyle/>
                    <a:p>
                      <a:r>
                        <a:rPr lang="en-US" dirty="0" smtClean="0"/>
                        <a:t>Top down</a:t>
                      </a:r>
                      <a:endParaRPr lang="en-US" dirty="0"/>
                    </a:p>
                  </a:txBody>
                  <a:tcPr/>
                </a:tc>
              </a:tr>
              <a:tr h="725064">
                <a:tc>
                  <a:txBody>
                    <a:bodyPr/>
                    <a:lstStyle/>
                    <a:p>
                      <a:r>
                        <a:rPr lang="en-US" dirty="0" smtClean="0"/>
                        <a:t>2</a:t>
                      </a:r>
                      <a:endParaRPr lang="en-US" dirty="0"/>
                    </a:p>
                  </a:txBody>
                  <a:tcPr/>
                </a:tc>
                <a:tc>
                  <a:txBody>
                    <a:bodyPr/>
                    <a:lstStyle/>
                    <a:p>
                      <a:r>
                        <a:rPr lang="en-US" dirty="0" smtClean="0"/>
                        <a:t>Dynamically changing req. , design. architecture</a:t>
                      </a:r>
                      <a:endParaRPr lang="en-US" dirty="0"/>
                    </a:p>
                  </a:txBody>
                  <a:tcPr/>
                </a:tc>
                <a:tc>
                  <a:txBody>
                    <a:bodyPr/>
                    <a:lstStyle/>
                    <a:p>
                      <a:r>
                        <a:rPr lang="en-US" dirty="0" smtClean="0"/>
                        <a:t>Bottom up</a:t>
                      </a:r>
                      <a:endParaRPr lang="en-US" dirty="0"/>
                    </a:p>
                  </a:txBody>
                  <a:tcPr/>
                </a:tc>
              </a:tr>
              <a:tr h="725064">
                <a:tc>
                  <a:txBody>
                    <a:bodyPr/>
                    <a:lstStyle/>
                    <a:p>
                      <a:r>
                        <a:rPr lang="en-US" dirty="0" smtClean="0"/>
                        <a:t>3</a:t>
                      </a:r>
                      <a:endParaRPr lang="en-US" dirty="0"/>
                    </a:p>
                  </a:txBody>
                  <a:tcPr/>
                </a:tc>
                <a:tc>
                  <a:txBody>
                    <a:bodyPr/>
                    <a:lstStyle/>
                    <a:p>
                      <a:r>
                        <a:rPr lang="en-US" dirty="0" smtClean="0"/>
                        <a:t>Changing Architecture, Stable Design</a:t>
                      </a:r>
                      <a:endParaRPr lang="en-US" dirty="0"/>
                    </a:p>
                  </a:txBody>
                  <a:tcPr/>
                </a:tc>
                <a:tc>
                  <a:txBody>
                    <a:bodyPr/>
                    <a:lstStyle/>
                    <a:p>
                      <a:r>
                        <a:rPr lang="en-US" dirty="0" smtClean="0"/>
                        <a:t>Bi-Directional</a:t>
                      </a:r>
                      <a:endParaRPr lang="en-US" dirty="0"/>
                    </a:p>
                  </a:txBody>
                  <a:tcPr/>
                </a:tc>
              </a:tr>
              <a:tr h="725064">
                <a:tc>
                  <a:txBody>
                    <a:bodyPr/>
                    <a:lstStyle/>
                    <a:p>
                      <a:r>
                        <a:rPr lang="en-US" dirty="0" smtClean="0"/>
                        <a:t>4</a:t>
                      </a:r>
                      <a:endParaRPr lang="en-US" dirty="0"/>
                    </a:p>
                  </a:txBody>
                  <a:tcPr/>
                </a:tc>
                <a:tc>
                  <a:txBody>
                    <a:bodyPr/>
                    <a:lstStyle/>
                    <a:p>
                      <a:r>
                        <a:rPr lang="en-US" dirty="0" smtClean="0"/>
                        <a:t>Limited Changes to existing architecture with less impact</a:t>
                      </a:r>
                      <a:endParaRPr lang="en-US" dirty="0"/>
                    </a:p>
                  </a:txBody>
                  <a:tcPr/>
                </a:tc>
                <a:tc>
                  <a:txBody>
                    <a:bodyPr/>
                    <a:lstStyle/>
                    <a:p>
                      <a:r>
                        <a:rPr lang="en-US" dirty="0" smtClean="0"/>
                        <a:t>Big bang</a:t>
                      </a:r>
                      <a:endParaRPr lang="en-US" dirty="0"/>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System testing is most often the final test to verify that the system to be delivered meets the specification and its purpose.</a:t>
            </a:r>
          </a:p>
          <a:p>
            <a:pPr algn="just"/>
            <a:r>
              <a:rPr lang="en-US" dirty="0" smtClean="0"/>
              <a:t>It </a:t>
            </a:r>
            <a:r>
              <a:rPr lang="en-US" b="1" dirty="0" smtClean="0"/>
              <a:t>tests both functional &amp; non-functional aspects of the product.</a:t>
            </a:r>
          </a:p>
          <a:p>
            <a:pPr algn="just"/>
            <a:r>
              <a:rPr lang="en-US" dirty="0" smtClean="0"/>
              <a:t>It is started once unit testing , component testing &amp; integration testing are completed.</a:t>
            </a:r>
          </a:p>
          <a:p>
            <a:pPr algn="just"/>
            <a:r>
              <a:rPr lang="en-US" dirty="0" smtClean="0"/>
              <a:t>System testing is carried out by specialists testers or independent testers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pPr algn="just"/>
            <a:r>
              <a:rPr lang="en-US" dirty="0" smtClean="0"/>
              <a:t>It is performed on the basis of written test cases according to information collected from SRS &amp; detailed design documents.</a:t>
            </a:r>
          </a:p>
          <a:p>
            <a:pPr algn="just"/>
            <a:r>
              <a:rPr lang="en-US" dirty="0" smtClean="0"/>
              <a:t>It ensures that the product is ready for moving to the user acceptance test level.</a:t>
            </a:r>
          </a:p>
          <a:p>
            <a:pPr algn="just"/>
            <a:r>
              <a:rPr lang="en-US" dirty="0" smtClean="0"/>
              <a:t>This the last chance for the test team to find any remaining product defects before the product is handed over to the customer.</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System Testing? </a:t>
            </a:r>
            <a:endParaRPr lang="en-US" dirty="0"/>
          </a:p>
        </p:txBody>
      </p:sp>
      <p:sp>
        <p:nvSpPr>
          <p:cNvPr id="3" name="Content Placeholder 2"/>
          <p:cNvSpPr>
            <a:spLocks noGrp="1"/>
          </p:cNvSpPr>
          <p:nvPr>
            <p:ph idx="1"/>
          </p:nvPr>
        </p:nvSpPr>
        <p:spPr>
          <a:xfrm>
            <a:off x="457200" y="1981200"/>
            <a:ext cx="8229600" cy="4144963"/>
          </a:xfrm>
        </p:spPr>
        <p:txBody>
          <a:bodyPr/>
          <a:lstStyle/>
          <a:p>
            <a:r>
              <a:rPr lang="en-US" dirty="0" smtClean="0"/>
              <a:t>Bring in customer perspective</a:t>
            </a:r>
          </a:p>
          <a:p>
            <a:r>
              <a:rPr lang="en-US" dirty="0" smtClean="0"/>
              <a:t>Build confidence in the product</a:t>
            </a:r>
          </a:p>
          <a:p>
            <a:r>
              <a:rPr lang="en-US" dirty="0" smtClean="0"/>
              <a:t>Analyze &amp; reduce risk of releasing the product</a:t>
            </a:r>
          </a:p>
          <a:p>
            <a:r>
              <a:rPr lang="en-US" dirty="0" smtClean="0"/>
              <a:t>Ensure product is ready for acceptance testing</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System Testing</a:t>
            </a:r>
            <a:endParaRPr lang="en-US" dirty="0"/>
          </a:p>
        </p:txBody>
      </p:sp>
      <p:sp>
        <p:nvSpPr>
          <p:cNvPr id="3" name="Content Placeholder 2"/>
          <p:cNvSpPr>
            <a:spLocks noGrp="1"/>
          </p:cNvSpPr>
          <p:nvPr>
            <p:ph idx="1"/>
          </p:nvPr>
        </p:nvSpPr>
        <p:spPr/>
        <p:txBody>
          <a:bodyPr/>
          <a:lstStyle/>
          <a:p>
            <a:pPr>
              <a:buNone/>
            </a:pPr>
            <a:r>
              <a:rPr lang="en-US" dirty="0" smtClean="0"/>
              <a:t>	There are essentially three main kinds of system testing – </a:t>
            </a:r>
          </a:p>
          <a:p>
            <a:pPr>
              <a:buNone/>
            </a:pPr>
            <a:endParaRPr lang="en-US" dirty="0" smtClean="0"/>
          </a:p>
          <a:p>
            <a:pPr marL="514350" indent="-514350">
              <a:buAutoNum type="arabicPeriod"/>
            </a:pPr>
            <a:r>
              <a:rPr lang="en-US" dirty="0" smtClean="0"/>
              <a:t>Alpha Testing</a:t>
            </a:r>
          </a:p>
          <a:p>
            <a:pPr marL="514350" indent="-514350">
              <a:buAutoNum type="arabicPeriod"/>
            </a:pPr>
            <a:r>
              <a:rPr lang="en-US" dirty="0" smtClean="0"/>
              <a:t>Beta Testing</a:t>
            </a:r>
          </a:p>
          <a:p>
            <a:pPr marL="514350" indent="-514350">
              <a:buAutoNum type="arabicPeriod"/>
            </a:pPr>
            <a:r>
              <a:rPr lang="en-US" dirty="0" smtClean="0"/>
              <a:t>Acceptance Testing</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Alpha Testing</a:t>
            </a:r>
            <a:endParaRPr lang="en-US" dirty="0"/>
          </a:p>
        </p:txBody>
      </p:sp>
      <p:sp>
        <p:nvSpPr>
          <p:cNvPr id="3" name="Content Placeholder 2"/>
          <p:cNvSpPr>
            <a:spLocks noGrp="1"/>
          </p:cNvSpPr>
          <p:nvPr>
            <p:ph idx="1"/>
          </p:nvPr>
        </p:nvSpPr>
        <p:spPr>
          <a:xfrm>
            <a:off x="457200" y="1447800"/>
            <a:ext cx="8229600" cy="5410200"/>
          </a:xfrm>
        </p:spPr>
        <p:txBody>
          <a:bodyPr>
            <a:normAutofit fontScale="77500" lnSpcReduction="20000"/>
          </a:bodyPr>
          <a:lstStyle/>
          <a:p>
            <a:pPr algn="just"/>
            <a:r>
              <a:rPr lang="en-US" dirty="0" smtClean="0"/>
              <a:t>This </a:t>
            </a:r>
            <a:r>
              <a:rPr lang="en-US" b="1" dirty="0" smtClean="0"/>
              <a:t>test takes place at the developer’s site.</a:t>
            </a:r>
          </a:p>
          <a:p>
            <a:pPr lvl="0" algn="just"/>
            <a:r>
              <a:rPr lang="en-US" dirty="0" smtClean="0"/>
              <a:t>Alpha testing is testing of an application when development is about to complete. Minor design changes can still be made as a result of alpha testing.</a:t>
            </a:r>
          </a:p>
          <a:p>
            <a:pPr lvl="0" algn="just"/>
            <a:r>
              <a:rPr lang="en-US" dirty="0" smtClean="0"/>
              <a:t>Alpha testing is typically performed by a group that is independent of the design team, but still within the company, e.g. in-house software test engineers, or software QA engineers.</a:t>
            </a:r>
          </a:p>
          <a:p>
            <a:pPr lvl="0" algn="just"/>
            <a:r>
              <a:rPr lang="en-US" dirty="0" smtClean="0"/>
              <a:t>Alpha testing is final testing before the software is released to the general public. It has two phases:</a:t>
            </a:r>
          </a:p>
          <a:p>
            <a:pPr lvl="1" algn="just"/>
            <a:r>
              <a:rPr lang="en-US" dirty="0" smtClean="0"/>
              <a:t>In the </a:t>
            </a:r>
            <a:r>
              <a:rPr lang="en-US" b="1" dirty="0" smtClean="0"/>
              <a:t>first phase</a:t>
            </a:r>
            <a:r>
              <a:rPr lang="en-US" dirty="0" smtClean="0"/>
              <a:t> of alpha testing, the software is tested by in-house developers. They use either debugger software, or hardware-assisted debuggers. The goal is to catch bugs quickly.</a:t>
            </a:r>
          </a:p>
          <a:p>
            <a:pPr lvl="1" algn="just"/>
            <a:r>
              <a:rPr lang="en-US" dirty="0" smtClean="0"/>
              <a:t>In the</a:t>
            </a:r>
            <a:r>
              <a:rPr lang="en-US" b="1" dirty="0" smtClean="0"/>
              <a:t> second phase</a:t>
            </a:r>
            <a:r>
              <a:rPr lang="en-US" dirty="0" smtClean="0"/>
              <a:t> of alpha testing, the software is handed over to the software QA staff, for additional testing in an environment that is similar to the intended use.</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should do the testing?</a:t>
            </a:r>
            <a:endParaRPr lang="en-US" dirty="0"/>
          </a:p>
        </p:txBody>
      </p:sp>
      <p:sp>
        <p:nvSpPr>
          <p:cNvPr id="3" name="Content Placeholder 2"/>
          <p:cNvSpPr>
            <a:spLocks noGrp="1"/>
          </p:cNvSpPr>
          <p:nvPr>
            <p:ph idx="1"/>
          </p:nvPr>
        </p:nvSpPr>
        <p:spPr/>
        <p:txBody>
          <a:bodyPr/>
          <a:lstStyle/>
          <a:p>
            <a:r>
              <a:rPr lang="en-US" dirty="0" smtClean="0"/>
              <a:t>The testing requires the developers to find errors from their software. </a:t>
            </a:r>
          </a:p>
          <a:p>
            <a:r>
              <a:rPr lang="en-US" dirty="0" smtClean="0"/>
              <a:t>It is very difficult for software developer to point out errors from own creations. </a:t>
            </a:r>
          </a:p>
          <a:p>
            <a:r>
              <a:rPr lang="en-US" dirty="0" smtClean="0"/>
              <a:t>Many organizations have made a distinction between development and testing phase by making different people responsible for each phase.</a:t>
            </a:r>
          </a:p>
          <a:p>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Beta Testing</a:t>
            </a:r>
            <a:br>
              <a:rPr lang="en-US" dirty="0" smtClean="0"/>
            </a:br>
            <a:endParaRPr lang="en-US" dirty="0"/>
          </a:p>
        </p:txBody>
      </p:sp>
      <p:sp>
        <p:nvSpPr>
          <p:cNvPr id="3" name="Content Placeholder 2"/>
          <p:cNvSpPr>
            <a:spLocks noGrp="1"/>
          </p:cNvSpPr>
          <p:nvPr>
            <p:ph idx="1"/>
          </p:nvPr>
        </p:nvSpPr>
        <p:spPr>
          <a:xfrm>
            <a:off x="457200" y="1066800"/>
            <a:ext cx="8229600" cy="5562600"/>
          </a:xfrm>
        </p:spPr>
        <p:txBody>
          <a:bodyPr>
            <a:normAutofit fontScale="77500" lnSpcReduction="20000"/>
          </a:bodyPr>
          <a:lstStyle/>
          <a:p>
            <a:pPr lvl="0" algn="just"/>
            <a:r>
              <a:rPr lang="en-US" dirty="0" smtClean="0"/>
              <a:t>It takes place at </a:t>
            </a:r>
            <a:r>
              <a:rPr lang="en-US" b="1" dirty="0" smtClean="0"/>
              <a:t>customer’s site</a:t>
            </a:r>
            <a:r>
              <a:rPr lang="en-US" dirty="0" smtClean="0"/>
              <a:t>. It is the system testing </a:t>
            </a:r>
            <a:r>
              <a:rPr lang="en-US" b="1" dirty="0" smtClean="0"/>
              <a:t>performed by a selected group of friendly customers</a:t>
            </a:r>
            <a:r>
              <a:rPr lang="en-US" dirty="0" smtClean="0"/>
              <a:t>. It sends the system to users who install it and use the software in testing mode., that is not live usage.</a:t>
            </a:r>
          </a:p>
          <a:p>
            <a:pPr lvl="0" algn="just"/>
            <a:r>
              <a:rPr lang="en-US" dirty="0" smtClean="0"/>
              <a:t>A beta test is the second phase of software testing in which a sampling of the intended audience tries the product out. (Beta is the second letter of the Greek alphabet.) Originally, the term </a:t>
            </a:r>
            <a:r>
              <a:rPr lang="en-US" i="1" dirty="0" smtClean="0"/>
              <a:t>alpha test</a:t>
            </a:r>
            <a:r>
              <a:rPr lang="en-US" dirty="0" smtClean="0"/>
              <a:t> meant the first phase of testing in a software development process. The first phase includes unit testing, component testing, and system testing. Beta testing can be considered </a:t>
            </a:r>
            <a:r>
              <a:rPr lang="en-US" b="1" dirty="0" smtClean="0"/>
              <a:t>“pre-release” </a:t>
            </a:r>
            <a:r>
              <a:rPr lang="en-US" dirty="0" smtClean="0"/>
              <a:t>testing.</a:t>
            </a:r>
          </a:p>
          <a:p>
            <a:pPr lvl="0" algn="just"/>
            <a:r>
              <a:rPr lang="en-US" dirty="0" smtClean="0"/>
              <a:t>The </a:t>
            </a:r>
            <a:r>
              <a:rPr lang="en-US" b="1" dirty="0" smtClean="0"/>
              <a:t>goal of beta testing</a:t>
            </a:r>
            <a:r>
              <a:rPr lang="en-US" dirty="0" smtClean="0"/>
              <a:t> is to place your application in the hands of real users outside of your own engineering team to discover any flaws or issues from the user’s perspective that you would not want to have in your final, released version of the application.</a:t>
            </a:r>
          </a:p>
          <a:p>
            <a:pPr lvl="0" algn="just"/>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Alpha and Beta Testing</a:t>
            </a:r>
            <a:endParaRPr lang="en-US" dirty="0"/>
          </a:p>
        </p:txBody>
      </p:sp>
      <p:graphicFrame>
        <p:nvGraphicFramePr>
          <p:cNvPr id="6" name="Content Placeholder 5"/>
          <p:cNvGraphicFramePr>
            <a:graphicFrameLocks noGrp="1"/>
          </p:cNvGraphicFramePr>
          <p:nvPr>
            <p:ph idx="1"/>
          </p:nvPr>
        </p:nvGraphicFramePr>
        <p:xfrm>
          <a:off x="457200" y="2362200"/>
          <a:ext cx="8229600" cy="28448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Alpha Testing</a:t>
                      </a:r>
                      <a:endParaRPr lang="en-US" dirty="0"/>
                    </a:p>
                  </a:txBody>
                  <a:tcPr/>
                </a:tc>
                <a:tc>
                  <a:txBody>
                    <a:bodyPr/>
                    <a:lstStyle/>
                    <a:p>
                      <a:r>
                        <a:rPr lang="en-US" dirty="0" smtClean="0"/>
                        <a:t>Beta Testing</a:t>
                      </a:r>
                      <a:endParaRPr lang="en-US" dirty="0"/>
                    </a:p>
                  </a:txBody>
                  <a:tcPr/>
                </a:tc>
              </a:tr>
              <a:tr h="370840">
                <a:tc>
                  <a:txBody>
                    <a:bodyPr/>
                    <a:lstStyle/>
                    <a:p>
                      <a:r>
                        <a:rPr lang="en-US" dirty="0" smtClean="0"/>
                        <a:t>It is done at developer’s site.</a:t>
                      </a:r>
                      <a:endParaRPr lang="en-US" dirty="0"/>
                    </a:p>
                  </a:txBody>
                  <a:tcPr/>
                </a:tc>
                <a:tc>
                  <a:txBody>
                    <a:bodyPr/>
                    <a:lstStyle/>
                    <a:p>
                      <a:r>
                        <a:rPr lang="en-US" dirty="0" smtClean="0"/>
                        <a:t>It is done at one</a:t>
                      </a:r>
                      <a:r>
                        <a:rPr lang="en-US" baseline="0" dirty="0" smtClean="0"/>
                        <a:t> or more customer’s site.</a:t>
                      </a:r>
                      <a:endParaRPr lang="en-US" dirty="0"/>
                    </a:p>
                  </a:txBody>
                  <a:tcPr/>
                </a:tc>
              </a:tr>
              <a:tr h="370840">
                <a:tc>
                  <a:txBody>
                    <a:bodyPr/>
                    <a:lstStyle/>
                    <a:p>
                      <a:r>
                        <a:rPr lang="en-US" dirty="0" smtClean="0"/>
                        <a:t>It is conducted in a controlled environment with developer.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conducted in an</a:t>
                      </a:r>
                      <a:r>
                        <a:rPr lang="en-US" baseline="0" dirty="0" smtClean="0"/>
                        <a:t> </a:t>
                      </a:r>
                      <a:r>
                        <a:rPr lang="en-US" dirty="0" smtClean="0"/>
                        <a:t>environment that cannot</a:t>
                      </a:r>
                      <a:r>
                        <a:rPr lang="en-US" baseline="0" dirty="0" smtClean="0"/>
                        <a:t> be controlled by the </a:t>
                      </a:r>
                      <a:r>
                        <a:rPr lang="en-US" dirty="0" smtClean="0"/>
                        <a:t>developer.</a:t>
                      </a:r>
                    </a:p>
                    <a:p>
                      <a:endParaRPr lang="en-US" dirty="0"/>
                    </a:p>
                  </a:txBody>
                  <a:tcPr/>
                </a:tc>
              </a:tr>
              <a:tr h="370840">
                <a:tc>
                  <a:txBody>
                    <a:bodyPr/>
                    <a:lstStyle/>
                    <a:p>
                      <a:r>
                        <a:rPr lang="en-US" dirty="0" smtClean="0"/>
                        <a:t>During</a:t>
                      </a:r>
                      <a:r>
                        <a:rPr lang="en-US" baseline="0" dirty="0" smtClean="0"/>
                        <a:t> alpha testing, developers records errors and usage problems.</a:t>
                      </a:r>
                      <a:endParaRPr lang="en-US" dirty="0"/>
                    </a:p>
                  </a:txBody>
                  <a:tcPr/>
                </a:tc>
                <a:tc>
                  <a:txBody>
                    <a:bodyPr/>
                    <a:lstStyle/>
                    <a:p>
                      <a:r>
                        <a:rPr lang="en-US" dirty="0" smtClean="0"/>
                        <a:t>During beta testing, customer records all problems and submits report to the developer for modifications at regular intervals.</a:t>
                      </a:r>
                      <a:endParaRPr lang="en-US" dirty="0"/>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Testing</a:t>
            </a:r>
            <a:endParaRPr lang="en-US" dirty="0"/>
          </a:p>
        </p:txBody>
      </p:sp>
      <p:sp>
        <p:nvSpPr>
          <p:cNvPr id="3" name="Content Placeholder 2"/>
          <p:cNvSpPr>
            <a:spLocks noGrp="1"/>
          </p:cNvSpPr>
          <p:nvPr>
            <p:ph idx="1"/>
          </p:nvPr>
        </p:nvSpPr>
        <p:spPr>
          <a:xfrm>
            <a:off x="457200" y="1752600"/>
            <a:ext cx="8229600" cy="4525963"/>
          </a:xfrm>
        </p:spPr>
        <p:txBody>
          <a:bodyPr>
            <a:normAutofit fontScale="92500" lnSpcReduction="20000"/>
          </a:bodyPr>
          <a:lstStyle/>
          <a:p>
            <a:pPr lvl="0" algn="just"/>
            <a:r>
              <a:rPr lang="en-US" dirty="0" smtClean="0"/>
              <a:t>It is a type of testing carried out in order to verify if the product is developed as per the standards and specifies criteria and meets all the requirements specified by customer.</a:t>
            </a:r>
          </a:p>
          <a:p>
            <a:pPr lvl="0" algn="just"/>
            <a:r>
              <a:rPr lang="en-US" dirty="0" smtClean="0"/>
              <a:t>Thus, acceptance testing is the system testing to determine whether to accept or reject the delivery of the system.</a:t>
            </a:r>
          </a:p>
          <a:p>
            <a:pPr lvl="0" algn="just"/>
            <a:r>
              <a:rPr lang="en-US" dirty="0" smtClean="0"/>
              <a:t>The </a:t>
            </a:r>
            <a:r>
              <a:rPr lang="en-US" b="1" dirty="0" smtClean="0"/>
              <a:t>goal</a:t>
            </a:r>
            <a:r>
              <a:rPr lang="en-US" dirty="0" smtClean="0"/>
              <a:t> of acceptance testing is </a:t>
            </a:r>
            <a:r>
              <a:rPr lang="en-US" b="1" dirty="0" smtClean="0"/>
              <a:t>to establish confidence in the system.</a:t>
            </a:r>
          </a:p>
          <a:p>
            <a:pPr lvl="0" algn="just"/>
            <a:r>
              <a:rPr lang="en-US" dirty="0" smtClean="0"/>
              <a:t>Acceptance testing is most often focused on a validation type testing.</a:t>
            </a:r>
          </a:p>
          <a:p>
            <a:pPr algn="just">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 type of testing carried out to ensure that changes made in the fixes are not impacting the previously working functionality.</a:t>
            </a:r>
          </a:p>
          <a:p>
            <a:r>
              <a:rPr lang="en-US" dirty="0" smtClean="0"/>
              <a:t>The main aim of regression testing is to make sure that changed component is not impacting the unchanged part of the component.</a:t>
            </a:r>
          </a:p>
          <a:p>
            <a:r>
              <a:rPr lang="en-US" dirty="0" smtClean="0"/>
              <a:t>It means </a:t>
            </a:r>
            <a:r>
              <a:rPr lang="en-US" b="1" dirty="0" smtClean="0"/>
              <a:t>re-testing </a:t>
            </a:r>
            <a:r>
              <a:rPr lang="en-US" dirty="0" smtClean="0"/>
              <a:t>an application after its code has been modified to verify that it still functions correctly.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Strategies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It provides a road map for the software developers, quality assurance organizations and the customer.</a:t>
            </a:r>
          </a:p>
          <a:p>
            <a:pPr algn="just"/>
            <a:r>
              <a:rPr lang="en-US" dirty="0" smtClean="0"/>
              <a:t>Common characteristics of software testing strategies include the following:</a:t>
            </a:r>
          </a:p>
          <a:p>
            <a:pPr lvl="1" algn="just"/>
            <a:r>
              <a:rPr lang="en-US" dirty="0" smtClean="0"/>
              <a:t>Testing begins at the module level and works outward toward the integration of the entire system.</a:t>
            </a:r>
          </a:p>
          <a:p>
            <a:pPr lvl="1" algn="just"/>
            <a:r>
              <a:rPr lang="en-US" dirty="0" smtClean="0"/>
              <a:t>Different testing techniques are appropriate at different times.</a:t>
            </a:r>
          </a:p>
          <a:p>
            <a:pPr lvl="1" algn="just"/>
            <a:r>
              <a:rPr lang="en-US" dirty="0" smtClean="0"/>
              <a:t>Testing is conducted by developers and for large projects, by an independent test group.</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 Strategy</a:t>
            </a:r>
            <a:endParaRPr lang="en-US" dirty="0"/>
          </a:p>
        </p:txBody>
      </p:sp>
      <p:sp>
        <p:nvSpPr>
          <p:cNvPr id="3" name="Content Placeholder 2"/>
          <p:cNvSpPr>
            <a:spLocks noGrp="1"/>
          </p:cNvSpPr>
          <p:nvPr>
            <p:ph idx="1"/>
          </p:nvPr>
        </p:nvSpPr>
        <p:spPr/>
        <p:txBody>
          <a:bodyPr/>
          <a:lstStyle/>
          <a:p>
            <a:pPr marL="514350" indent="-514350" algn="just">
              <a:buAutoNum type="arabicPeriod"/>
            </a:pPr>
            <a:r>
              <a:rPr lang="en-US" dirty="0" smtClean="0"/>
              <a:t>Top down Strategy</a:t>
            </a:r>
          </a:p>
          <a:p>
            <a:pPr marL="914400" lvl="1" indent="-514350" algn="just">
              <a:buNone/>
            </a:pPr>
            <a:r>
              <a:rPr lang="en-US" dirty="0" smtClean="0"/>
              <a:t>  	It is an approach where modules are developed and tested starting at the top level of the programming hierarchy and continuing with the lower levels.</a:t>
            </a:r>
          </a:p>
          <a:p>
            <a:pPr marL="514350" indent="-514350" algn="just">
              <a:buAutoNum type="arabicPeriod"/>
            </a:pPr>
            <a:r>
              <a:rPr lang="en-US" dirty="0" smtClean="0"/>
              <a:t>Bottom up Strategy</a:t>
            </a:r>
          </a:p>
          <a:p>
            <a:pPr marL="914400" lvl="1" indent="-514350" algn="just">
              <a:buNone/>
            </a:pPr>
            <a:r>
              <a:rPr lang="en-US" dirty="0" smtClean="0"/>
              <a:t>	It is opposite of top down method. This process starts with building and testing the low level modules first, working its way up the hierarchy.</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White Box testing</a:t>
            </a:r>
            <a:endParaRPr lang="en-US" dirty="0"/>
          </a:p>
        </p:txBody>
      </p:sp>
      <p:sp>
        <p:nvSpPr>
          <p:cNvPr id="3" name="Content Placeholder 2"/>
          <p:cNvSpPr>
            <a:spLocks noGrp="1"/>
          </p:cNvSpPr>
          <p:nvPr>
            <p:ph idx="1"/>
          </p:nvPr>
        </p:nvSpPr>
        <p:spPr/>
        <p:txBody>
          <a:bodyPr>
            <a:normAutofit fontScale="92500"/>
          </a:bodyPr>
          <a:lstStyle/>
          <a:p>
            <a:pPr algn="just"/>
            <a:r>
              <a:rPr lang="en-IN" dirty="0" smtClean="0"/>
              <a:t>White Box testing is based on the inner workings of an application and revolves around internal testing. The term "</a:t>
            </a:r>
            <a:r>
              <a:rPr lang="en-IN" dirty="0" err="1" smtClean="0"/>
              <a:t>whitebox</a:t>
            </a:r>
            <a:r>
              <a:rPr lang="en-IN" dirty="0" smtClean="0"/>
              <a:t>" was used because of the see-through box concept. The clear box or </a:t>
            </a:r>
            <a:r>
              <a:rPr lang="en-IN" dirty="0" err="1" smtClean="0"/>
              <a:t>whitebox</a:t>
            </a:r>
            <a:r>
              <a:rPr lang="en-IN" dirty="0" smtClean="0"/>
              <a:t> name symbolizes the ability to see through the software's outer shell (or "box") into its inner workings.</a:t>
            </a:r>
          </a:p>
          <a:p>
            <a:pPr algn="just"/>
            <a:r>
              <a:rPr lang="en-IN" dirty="0" smtClean="0"/>
              <a:t>One of the </a:t>
            </a:r>
            <a:r>
              <a:rPr lang="en-IN" b="1" dirty="0" smtClean="0"/>
              <a:t>basic goal</a:t>
            </a:r>
            <a:r>
              <a:rPr lang="en-IN" dirty="0" smtClean="0"/>
              <a:t> of white box testing is to verify a working flow for an application.</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White-box testing is also called as: </a:t>
            </a:r>
          </a:p>
          <a:p>
            <a:pPr marL="342900" lvl="1" indent="-342900">
              <a:buNone/>
            </a:pPr>
            <a:r>
              <a:rPr lang="en-US" dirty="0" smtClean="0"/>
              <a:t>-Structural testing</a:t>
            </a:r>
          </a:p>
          <a:p>
            <a:pPr marL="342900" lvl="1" indent="-342900">
              <a:buNone/>
            </a:pPr>
            <a:r>
              <a:rPr lang="en-US" dirty="0" smtClean="0"/>
              <a:t>-Code Based Testing</a:t>
            </a:r>
          </a:p>
          <a:p>
            <a:pPr marL="342900" lvl="1" indent="-342900">
              <a:buNone/>
            </a:pPr>
            <a:r>
              <a:rPr lang="en-US" dirty="0" smtClean="0"/>
              <a:t>-</a:t>
            </a:r>
            <a:r>
              <a:rPr lang="en-IN" dirty="0" smtClean="0"/>
              <a:t>Clear testing</a:t>
            </a:r>
          </a:p>
          <a:p>
            <a:pPr marL="342900" lvl="1" indent="-342900">
              <a:buNone/>
            </a:pPr>
            <a:r>
              <a:rPr lang="en-IN" dirty="0" smtClean="0"/>
              <a:t>-Open testing</a:t>
            </a:r>
          </a:p>
          <a:p>
            <a:pPr marL="342900" lvl="1" indent="-342900">
              <a:buNone/>
            </a:pPr>
            <a:r>
              <a:rPr lang="en-IN" dirty="0" smtClean="0"/>
              <a:t>- Glass box testing</a:t>
            </a:r>
            <a:endParaRPr lang="en-US"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How do you perform White Box Testing?</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IN" dirty="0" smtClean="0"/>
              <a:t>Testers divided it into </a:t>
            </a:r>
            <a:r>
              <a:rPr lang="en-IN" b="1" dirty="0" smtClean="0"/>
              <a:t>two basic steps:</a:t>
            </a:r>
          </a:p>
          <a:p>
            <a:endParaRPr lang="en-IN" b="1" dirty="0" smtClean="0"/>
          </a:p>
          <a:p>
            <a:pPr>
              <a:buNone/>
            </a:pPr>
            <a:endParaRPr lang="en-IN" b="1" dirty="0" smtClean="0"/>
          </a:p>
          <a:p>
            <a:pPr>
              <a:buNone/>
            </a:pPr>
            <a:r>
              <a:rPr lang="en-US" dirty="0" smtClean="0"/>
              <a:t>STEP 1) UNDERSTAND THE SOURCE CODE</a:t>
            </a:r>
          </a:p>
          <a:p>
            <a:pPr>
              <a:buNone/>
            </a:pPr>
            <a:r>
              <a:rPr lang="en-US" dirty="0" smtClean="0"/>
              <a:t>Step 2) CREATE TEST CASES AND EXECUTE</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 1) UNDERSTAND THE SOURCE CODE</a:t>
            </a:r>
            <a:br>
              <a:rPr lang="en-US" dirty="0" smtClean="0"/>
            </a:br>
            <a:endParaRPr lang="en-US" dirty="0"/>
          </a:p>
        </p:txBody>
      </p:sp>
      <p:sp>
        <p:nvSpPr>
          <p:cNvPr id="3" name="Content Placeholder 2"/>
          <p:cNvSpPr>
            <a:spLocks noGrp="1"/>
          </p:cNvSpPr>
          <p:nvPr>
            <p:ph idx="1"/>
          </p:nvPr>
        </p:nvSpPr>
        <p:spPr/>
        <p:txBody>
          <a:bodyPr/>
          <a:lstStyle/>
          <a:p>
            <a:r>
              <a:rPr lang="en-IN" dirty="0" smtClean="0"/>
              <a:t>The tester must be very knowledgeable in the programming languages used in the applications they are testing. Also, the testing person must be highly aware of secure coding practices.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test?</a:t>
            </a:r>
            <a:endParaRPr lang="en-US" dirty="0"/>
          </a:p>
        </p:txBody>
      </p:sp>
      <p:sp>
        <p:nvSpPr>
          <p:cNvPr id="3" name="Content Placeholder 2"/>
          <p:cNvSpPr>
            <a:spLocks noGrp="1"/>
          </p:cNvSpPr>
          <p:nvPr>
            <p:ph idx="1"/>
          </p:nvPr>
        </p:nvSpPr>
        <p:spPr/>
        <p:txBody>
          <a:bodyPr/>
          <a:lstStyle/>
          <a:p>
            <a:r>
              <a:rPr lang="en-US" dirty="0" smtClean="0"/>
              <a:t>We should test the program’s responses to every possible input.</a:t>
            </a:r>
          </a:p>
          <a:p>
            <a:r>
              <a:rPr lang="en-US" dirty="0" smtClean="0"/>
              <a:t>It means, we should test for all valid and invalid inputs.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 2) CREATE TEST CASES AND EXECUTE</a:t>
            </a:r>
            <a:br>
              <a:rPr lang="en-US" dirty="0" smtClean="0"/>
            </a:br>
            <a:endParaRPr lang="en-US" dirty="0"/>
          </a:p>
        </p:txBody>
      </p:sp>
      <p:sp>
        <p:nvSpPr>
          <p:cNvPr id="3" name="Content Placeholder 2"/>
          <p:cNvSpPr>
            <a:spLocks noGrp="1"/>
          </p:cNvSpPr>
          <p:nvPr>
            <p:ph idx="1"/>
          </p:nvPr>
        </p:nvSpPr>
        <p:spPr>
          <a:xfrm>
            <a:off x="457200" y="2438400"/>
            <a:ext cx="8229600" cy="3687763"/>
          </a:xfrm>
        </p:spPr>
        <p:txBody>
          <a:bodyPr/>
          <a:lstStyle/>
          <a:p>
            <a:r>
              <a:rPr lang="en-IN" dirty="0" smtClean="0"/>
              <a:t>Writing more code to test the application's source code. The tester will develop little tests for each </a:t>
            </a:r>
            <a:r>
              <a:rPr lang="en-IN" u="sng" dirty="0" smtClean="0">
                <a:hlinkClick r:id="rId2"/>
              </a:rPr>
              <a:t>process</a:t>
            </a:r>
            <a:r>
              <a:rPr lang="en-IN" dirty="0" smtClean="0"/>
              <a:t> or series of processes in the application.</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LEVELS APPLICABLE TO</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lstStyle/>
          <a:p>
            <a:pPr>
              <a:buNone/>
            </a:pPr>
            <a:r>
              <a:rPr lang="en-US" dirty="0" smtClean="0"/>
              <a:t>   White Box Testing method is applicable to the following levels of software testing:</a:t>
            </a:r>
          </a:p>
          <a:p>
            <a:pPr lvl="0"/>
            <a:r>
              <a:rPr lang="en-US" dirty="0" smtClean="0">
                <a:hlinkClick r:id="rId2"/>
              </a:rPr>
              <a:t>Unit Testing</a:t>
            </a:r>
            <a:r>
              <a:rPr lang="en-US" dirty="0" smtClean="0"/>
              <a:t>: For testing paths within a unit.</a:t>
            </a:r>
          </a:p>
          <a:p>
            <a:pPr lvl="0"/>
            <a:r>
              <a:rPr lang="en-US" dirty="0" smtClean="0">
                <a:hlinkClick r:id="rId3"/>
              </a:rPr>
              <a:t>Integration Testing</a:t>
            </a:r>
            <a:r>
              <a:rPr lang="en-US" dirty="0" smtClean="0"/>
              <a:t>: For testing paths between units.</a:t>
            </a:r>
          </a:p>
          <a:p>
            <a:pPr lvl="0"/>
            <a:r>
              <a:rPr lang="en-US" dirty="0" smtClean="0">
                <a:hlinkClick r:id="rId4"/>
              </a:rPr>
              <a:t>System Testing</a:t>
            </a:r>
            <a:r>
              <a:rPr lang="en-US" dirty="0" smtClean="0"/>
              <a:t>: For testing paths between subsystems.</a:t>
            </a:r>
          </a:p>
          <a:p>
            <a:pPr>
              <a:buNone/>
            </a:pPr>
            <a:r>
              <a:rPr lang="en-US" dirty="0" smtClean="0"/>
              <a:t>  However, it is mainly applied to Unit Testing.</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do you verify in White Box Testing ?</a:t>
            </a:r>
            <a:endParaRPr lang="en-US" dirty="0"/>
          </a:p>
        </p:txBody>
      </p:sp>
      <p:sp>
        <p:nvSpPr>
          <p:cNvPr id="3" name="Content Placeholder 2"/>
          <p:cNvSpPr>
            <a:spLocks noGrp="1"/>
          </p:cNvSpPr>
          <p:nvPr>
            <p:ph idx="1"/>
          </p:nvPr>
        </p:nvSpPr>
        <p:spPr>
          <a:xfrm>
            <a:off x="457200" y="1981200"/>
            <a:ext cx="8229600" cy="4144963"/>
          </a:xfrm>
        </p:spPr>
        <p:txBody>
          <a:bodyPr>
            <a:normAutofit fontScale="85000" lnSpcReduction="10000"/>
          </a:bodyPr>
          <a:lstStyle/>
          <a:p>
            <a:pPr lvl="0"/>
            <a:r>
              <a:rPr lang="en-US" dirty="0" smtClean="0"/>
              <a:t>Basically verify the </a:t>
            </a:r>
            <a:r>
              <a:rPr lang="en-US" b="1" dirty="0" smtClean="0"/>
              <a:t>security holes </a:t>
            </a:r>
            <a:r>
              <a:rPr lang="en-US" dirty="0" smtClean="0"/>
              <a:t>in the code.</a:t>
            </a:r>
          </a:p>
          <a:p>
            <a:pPr lvl="0"/>
            <a:r>
              <a:rPr lang="en-US" dirty="0" smtClean="0"/>
              <a:t>Verify the </a:t>
            </a:r>
            <a:r>
              <a:rPr lang="en-US" b="1" dirty="0" smtClean="0"/>
              <a:t>broken or incomplete paths </a:t>
            </a:r>
            <a:r>
              <a:rPr lang="en-US" dirty="0" smtClean="0"/>
              <a:t>in the code.</a:t>
            </a:r>
          </a:p>
          <a:p>
            <a:pPr lvl="0"/>
            <a:r>
              <a:rPr lang="en-US" dirty="0" smtClean="0"/>
              <a:t>Verify the </a:t>
            </a:r>
            <a:r>
              <a:rPr lang="en-US" b="1" dirty="0" smtClean="0"/>
              <a:t>flow of structure </a:t>
            </a:r>
            <a:r>
              <a:rPr lang="en-US" dirty="0" smtClean="0"/>
              <a:t>mention in the specification document</a:t>
            </a:r>
          </a:p>
          <a:p>
            <a:pPr lvl="0"/>
            <a:r>
              <a:rPr lang="en-US" dirty="0" smtClean="0"/>
              <a:t>Verify the </a:t>
            </a:r>
            <a:r>
              <a:rPr lang="en-US" b="1" dirty="0" smtClean="0"/>
              <a:t>Expected outputs</a:t>
            </a:r>
          </a:p>
          <a:p>
            <a:pPr lvl="0"/>
            <a:r>
              <a:rPr lang="en-US" dirty="0" smtClean="0"/>
              <a:t>Verify the all </a:t>
            </a:r>
            <a:r>
              <a:rPr lang="en-US" b="1" dirty="0" smtClean="0"/>
              <a:t>conditional loops in the code to check the complete functionality </a:t>
            </a:r>
            <a:r>
              <a:rPr lang="en-US" dirty="0" smtClean="0"/>
              <a:t>of the application.</a:t>
            </a:r>
          </a:p>
          <a:p>
            <a:pPr lvl="0"/>
            <a:r>
              <a:rPr lang="en-US" dirty="0" smtClean="0"/>
              <a:t>Verify the </a:t>
            </a:r>
            <a:r>
              <a:rPr lang="en-US" b="1" dirty="0" smtClean="0"/>
              <a:t>line by line or Section by Section</a:t>
            </a:r>
            <a:r>
              <a:rPr lang="en-US" dirty="0" smtClean="0"/>
              <a:t> in the code.</a:t>
            </a:r>
          </a:p>
          <a:p>
            <a:pPr>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White-box Testing Techniques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dirty="0" smtClean="0"/>
              <a:t>It examines source code and analyze what is present in the code. </a:t>
            </a:r>
          </a:p>
          <a:p>
            <a:pPr algn="just"/>
            <a:r>
              <a:rPr lang="en-US" dirty="0" smtClean="0"/>
              <a:t>Structural testing doesn’t expose errors of code omission but can estimate the test suite adequacy in terms of code coverage </a:t>
            </a:r>
            <a:r>
              <a:rPr lang="en-US" dirty="0" err="1" smtClean="0"/>
              <a:t>i.e</a:t>
            </a:r>
            <a:r>
              <a:rPr lang="en-US" dirty="0" smtClean="0"/>
              <a:t> execution of components by the test suite or its fault-finding ability.</a:t>
            </a:r>
          </a:p>
          <a:p>
            <a:pPr algn="just"/>
            <a:r>
              <a:rPr lang="en-US" dirty="0" smtClean="0"/>
              <a:t>The following are some important techniques of white-box testing:</a:t>
            </a:r>
          </a:p>
          <a:p>
            <a:pPr marL="971550" lvl="1" indent="-514350" algn="just">
              <a:buNone/>
            </a:pPr>
            <a:r>
              <a:rPr lang="en-US" dirty="0" smtClean="0"/>
              <a:t>A. Basis Path Testing</a:t>
            </a:r>
          </a:p>
          <a:p>
            <a:pPr marL="971550" lvl="1" indent="-514350" algn="just">
              <a:buNone/>
            </a:pPr>
            <a:r>
              <a:rPr lang="en-US" dirty="0" smtClean="0"/>
              <a:t>B. Structural Testing</a:t>
            </a:r>
          </a:p>
          <a:p>
            <a:pPr marL="971550" lvl="1" indent="-514350" algn="just">
              <a:buNone/>
            </a:pPr>
            <a:r>
              <a:rPr lang="en-US" dirty="0" smtClean="0"/>
              <a:t>C. Logic Based Testing</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Basis Path Testing</a:t>
            </a:r>
            <a:endParaRPr lang="en-US" dirty="0"/>
          </a:p>
        </p:txBody>
      </p:sp>
      <p:sp>
        <p:nvSpPr>
          <p:cNvPr id="3" name="Content Placeholder 2"/>
          <p:cNvSpPr>
            <a:spLocks noGrp="1"/>
          </p:cNvSpPr>
          <p:nvPr>
            <p:ph idx="1"/>
          </p:nvPr>
        </p:nvSpPr>
        <p:spPr/>
        <p:txBody>
          <a:bodyPr>
            <a:normAutofit/>
          </a:bodyPr>
          <a:lstStyle/>
          <a:p>
            <a:pPr algn="just"/>
            <a:r>
              <a:rPr lang="en-US" dirty="0" smtClean="0"/>
              <a:t>It allows the design and definition of a basis set of execution paths. The test cases created from the basis path allow the program to be executed in such a way as to examine each possible path through the program by executing each statement at least once.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smtClean="0"/>
              <a:t>The following steps can be applied to derive the basis set:</a:t>
            </a:r>
          </a:p>
          <a:p>
            <a:pPr marL="514350" indent="-514350" algn="just">
              <a:buAutoNum type="arabicPeriod"/>
            </a:pPr>
            <a:r>
              <a:rPr lang="en-US" dirty="0" smtClean="0"/>
              <a:t>Using the design or code as a foundation, draw a corresponding </a:t>
            </a:r>
            <a:r>
              <a:rPr lang="en-US" b="1" dirty="0" smtClean="0"/>
              <a:t>flow graph</a:t>
            </a:r>
            <a:r>
              <a:rPr lang="en-US" dirty="0" smtClean="0"/>
              <a:t>.</a:t>
            </a:r>
          </a:p>
          <a:p>
            <a:pPr marL="514350" indent="-514350" algn="just">
              <a:buAutoNum type="arabicPeriod"/>
            </a:pPr>
            <a:r>
              <a:rPr lang="en-US" dirty="0" smtClean="0"/>
              <a:t>Determine the </a:t>
            </a:r>
            <a:r>
              <a:rPr lang="en-US" b="1" dirty="0" err="1" smtClean="0"/>
              <a:t>cyclomatic</a:t>
            </a:r>
            <a:r>
              <a:rPr lang="en-US" b="1" dirty="0" smtClean="0"/>
              <a:t> complexity </a:t>
            </a:r>
            <a:r>
              <a:rPr lang="en-US" dirty="0" smtClean="0"/>
              <a:t>of the resultant flow graph.</a:t>
            </a:r>
          </a:p>
          <a:p>
            <a:pPr marL="514350" indent="-514350" algn="just">
              <a:buAutoNum type="arabicPeriod"/>
            </a:pPr>
            <a:r>
              <a:rPr lang="en-US" dirty="0" smtClean="0"/>
              <a:t>Determine the basis set  of </a:t>
            </a:r>
            <a:r>
              <a:rPr lang="en-US" b="1" dirty="0" smtClean="0"/>
              <a:t>linearly independent paths.</a:t>
            </a:r>
          </a:p>
          <a:p>
            <a:pPr marL="514350" indent="-514350" algn="just">
              <a:buAutoNum type="arabicPeriod"/>
            </a:pPr>
            <a:r>
              <a:rPr lang="en-US" dirty="0" smtClean="0"/>
              <a:t>Prepare test cases that will force execution of each path in the basis set.</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000" dirty="0" smtClean="0"/>
              <a:t/>
            </a:r>
            <a:br>
              <a:rPr lang="en-US" sz="4000" dirty="0" smtClean="0"/>
            </a:br>
            <a:r>
              <a:rPr lang="en-US" sz="4000" dirty="0" smtClean="0"/>
              <a:t>B. Structural Testing</a:t>
            </a:r>
            <a:br>
              <a:rPr lang="en-US" sz="4000" dirty="0" smtClean="0"/>
            </a:br>
            <a:endParaRPr lang="en-US" sz="4000" dirty="0"/>
          </a:p>
        </p:txBody>
      </p:sp>
      <p:sp>
        <p:nvSpPr>
          <p:cNvPr id="3" name="Content Placeholder 2"/>
          <p:cNvSpPr>
            <a:spLocks noGrp="1"/>
          </p:cNvSpPr>
          <p:nvPr>
            <p:ph idx="1"/>
          </p:nvPr>
        </p:nvSpPr>
        <p:spPr/>
        <p:txBody>
          <a:bodyPr>
            <a:normAutofit lnSpcReduction="10000"/>
          </a:bodyPr>
          <a:lstStyle/>
          <a:p>
            <a:r>
              <a:rPr lang="en-US" dirty="0" smtClean="0"/>
              <a:t>It is a broaden testing coverage and improve quality of white-box testing.</a:t>
            </a:r>
          </a:p>
          <a:p>
            <a:pPr algn="just"/>
            <a:r>
              <a:rPr lang="en-US" dirty="0" smtClean="0"/>
              <a:t>The following are some important types of structural testing:</a:t>
            </a:r>
          </a:p>
          <a:p>
            <a:pPr lvl="1" algn="just">
              <a:buNone/>
            </a:pPr>
            <a:r>
              <a:rPr lang="en-US" dirty="0" smtClean="0"/>
              <a:t>1. Statement coverage testing</a:t>
            </a:r>
          </a:p>
          <a:p>
            <a:pPr lvl="1" algn="just">
              <a:buNone/>
            </a:pPr>
            <a:r>
              <a:rPr lang="en-US" dirty="0" smtClean="0"/>
              <a:t>2. Branch coverage testing</a:t>
            </a:r>
          </a:p>
          <a:p>
            <a:pPr lvl="1" algn="just">
              <a:buNone/>
            </a:pPr>
            <a:r>
              <a:rPr lang="en-US" dirty="0" smtClean="0"/>
              <a:t>3. Condition coverage testing</a:t>
            </a:r>
          </a:p>
          <a:p>
            <a:pPr lvl="1" algn="just">
              <a:buNone/>
            </a:pPr>
            <a:r>
              <a:rPr lang="en-US" dirty="0" smtClean="0"/>
              <a:t>4. Path coverage testing</a:t>
            </a:r>
          </a:p>
          <a:p>
            <a:pPr lvl="1" algn="just">
              <a:buNone/>
            </a:pPr>
            <a:r>
              <a:rPr lang="en-US" dirty="0" smtClean="0"/>
              <a:t>5. Data flow based testing</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Statement Coverage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Statement coverage aim:</a:t>
            </a:r>
          </a:p>
          <a:p>
            <a:pPr lvl="1"/>
            <a:r>
              <a:rPr lang="en-US" dirty="0" smtClean="0"/>
              <a:t>design test cases so that every statement in a program is executed at least once. </a:t>
            </a:r>
          </a:p>
          <a:p>
            <a:r>
              <a:rPr lang="en-US" dirty="0" smtClean="0"/>
              <a:t>The principal idea: </a:t>
            </a:r>
          </a:p>
          <a:p>
            <a:pPr lvl="1"/>
            <a:r>
              <a:rPr lang="en-US" dirty="0" smtClean="0"/>
              <a:t>unless a statement is executed, we have no way of knowing  if an error exists in that statement</a:t>
            </a:r>
          </a:p>
          <a:p>
            <a:r>
              <a:rPr lang="en-US" dirty="0" smtClean="0"/>
              <a:t>Criterion: </a:t>
            </a:r>
          </a:p>
          <a:p>
            <a:pPr lvl="1"/>
            <a:r>
              <a:rPr lang="en-US" dirty="0" smtClean="0"/>
              <a:t>Executing some statement once and observing that a statement behaves properly for one input value:</a:t>
            </a:r>
          </a:p>
          <a:p>
            <a:pPr lvl="2"/>
            <a:r>
              <a:rPr lang="en-US" dirty="0" smtClean="0"/>
              <a:t>no guarantee that it will behave correctly for all input values.</a:t>
            </a:r>
          </a:p>
          <a:p>
            <a:pPr lvl="1"/>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t/>
            </a:r>
            <a:br>
              <a:rPr lang="en-US" sz="4400" dirty="0" smtClean="0"/>
            </a:br>
            <a:r>
              <a:rPr lang="en-US" sz="4400" dirty="0" smtClean="0"/>
              <a:t>2. Branch coverage testing</a:t>
            </a:r>
            <a:br>
              <a:rPr lang="en-US" sz="4400" dirty="0" smtClean="0"/>
            </a:br>
            <a:endParaRPr lang="en-US" sz="4400" dirty="0"/>
          </a:p>
        </p:txBody>
      </p:sp>
      <p:sp>
        <p:nvSpPr>
          <p:cNvPr id="3" name="Content Placeholder 2"/>
          <p:cNvSpPr>
            <a:spLocks noGrp="1"/>
          </p:cNvSpPr>
          <p:nvPr>
            <p:ph idx="1"/>
          </p:nvPr>
        </p:nvSpPr>
        <p:spPr/>
        <p:txBody>
          <a:bodyPr/>
          <a:lstStyle/>
          <a:p>
            <a:r>
              <a:rPr lang="en-US" dirty="0" smtClean="0"/>
              <a:t>Test cases are designed such that:</a:t>
            </a:r>
          </a:p>
          <a:p>
            <a:pPr lvl="1"/>
            <a:r>
              <a:rPr lang="en-US" dirty="0" smtClean="0"/>
              <a:t>different branch conditions is given true and false values in turn. </a:t>
            </a:r>
          </a:p>
          <a:p>
            <a:r>
              <a:rPr lang="en-US" dirty="0" smtClean="0"/>
              <a:t>Branch testing guarantees statement coverage:</a:t>
            </a:r>
          </a:p>
          <a:p>
            <a:pPr lvl="1"/>
            <a:r>
              <a:rPr lang="en-US" dirty="0" smtClean="0"/>
              <a:t>a stronger testing compared to the statement coverage-based testing.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Condition coverage testing</a:t>
            </a:r>
            <a:endParaRPr lang="en-US" dirty="0"/>
          </a:p>
        </p:txBody>
      </p:sp>
      <p:sp>
        <p:nvSpPr>
          <p:cNvPr id="3" name="Content Placeholder 2"/>
          <p:cNvSpPr>
            <a:spLocks noGrp="1"/>
          </p:cNvSpPr>
          <p:nvPr>
            <p:ph idx="1"/>
          </p:nvPr>
        </p:nvSpPr>
        <p:spPr/>
        <p:txBody>
          <a:bodyPr/>
          <a:lstStyle/>
          <a:p>
            <a:pPr>
              <a:lnSpc>
                <a:spcPct val="90000"/>
              </a:lnSpc>
            </a:pPr>
            <a:r>
              <a:rPr lang="en-US" dirty="0" smtClean="0"/>
              <a:t>Test cases are designed such that:</a:t>
            </a:r>
          </a:p>
          <a:p>
            <a:pPr lvl="1">
              <a:lnSpc>
                <a:spcPct val="90000"/>
              </a:lnSpc>
            </a:pPr>
            <a:r>
              <a:rPr lang="en-US" dirty="0" smtClean="0"/>
              <a:t>each component of a </a:t>
            </a:r>
            <a:r>
              <a:rPr lang="en-US" dirty="0" smtClean="0">
                <a:solidFill>
                  <a:schemeClr val="accent2"/>
                </a:solidFill>
              </a:rPr>
              <a:t>composite conditional</a:t>
            </a:r>
            <a:r>
              <a:rPr lang="en-US" dirty="0" smtClean="0"/>
              <a:t> expression given both true and false values. </a:t>
            </a:r>
          </a:p>
          <a:p>
            <a:pPr>
              <a:lnSpc>
                <a:spcPct val="90000"/>
              </a:lnSpc>
            </a:pPr>
            <a:r>
              <a:rPr lang="en-US" dirty="0" smtClean="0"/>
              <a:t>Example</a:t>
            </a:r>
          </a:p>
          <a:p>
            <a:pPr lvl="1">
              <a:lnSpc>
                <a:spcPct val="90000"/>
              </a:lnSpc>
            </a:pPr>
            <a:r>
              <a:rPr lang="en-US" dirty="0" smtClean="0"/>
              <a:t>Consider the conditional expression ((c1.and.c2).or.c3):</a:t>
            </a:r>
          </a:p>
          <a:p>
            <a:pPr lvl="1">
              <a:lnSpc>
                <a:spcPct val="90000"/>
              </a:lnSpc>
            </a:pPr>
            <a:r>
              <a:rPr lang="en-US" dirty="0" smtClean="0"/>
              <a:t>Each of c1, c2,  and  c3  are exercised at least once i.e. given true and false values.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Objectives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US" dirty="0" smtClean="0">
                <a:hlinkClick r:id="rId2" tooltip="What is Testing in software development"/>
              </a:rPr>
              <a:t>Software Testing</a:t>
            </a:r>
            <a:r>
              <a:rPr lang="en-US" dirty="0" smtClean="0"/>
              <a:t> has different objectives. The major objectives of Software testing are as follows:</a:t>
            </a:r>
          </a:p>
          <a:p>
            <a:pPr marL="514350" indent="-514350" algn="just">
              <a:buAutoNum type="arabicPeriod"/>
            </a:pPr>
            <a:r>
              <a:rPr lang="en-US" dirty="0" smtClean="0">
                <a:solidFill>
                  <a:schemeClr val="bg2">
                    <a:lumMod val="10000"/>
                  </a:schemeClr>
                </a:solidFill>
                <a:hlinkClick r:id="rId3" tooltip="how to find defects"/>
              </a:rPr>
              <a:t>Finding defects</a:t>
            </a:r>
            <a:r>
              <a:rPr lang="en-US" dirty="0" smtClean="0">
                <a:solidFill>
                  <a:schemeClr val="bg2">
                    <a:lumMod val="10000"/>
                  </a:schemeClr>
                </a:solidFill>
              </a:rPr>
              <a:t> </a:t>
            </a:r>
            <a:r>
              <a:rPr lang="en-US" dirty="0" smtClean="0"/>
              <a:t>which may get created by the programmer while developing the software.</a:t>
            </a:r>
          </a:p>
          <a:p>
            <a:pPr marL="514350" indent="-514350" algn="just">
              <a:buAutoNum type="arabicPeriod"/>
            </a:pPr>
            <a:r>
              <a:rPr lang="en-US" dirty="0" smtClean="0"/>
              <a:t>To make sure that the </a:t>
            </a:r>
            <a:r>
              <a:rPr lang="en-US" b="1" dirty="0" smtClean="0"/>
              <a:t>end result meets the user requirements.</a:t>
            </a:r>
          </a:p>
          <a:p>
            <a:pPr marL="514350" indent="-514350" algn="just">
              <a:buAutoNum type="arabicPeriod"/>
            </a:pPr>
            <a:r>
              <a:rPr lang="en-US" dirty="0" smtClean="0"/>
              <a:t>To ensure that it </a:t>
            </a:r>
            <a:r>
              <a:rPr lang="en-US" b="1" dirty="0" smtClean="0"/>
              <a:t>satisfies the SRS </a:t>
            </a:r>
            <a:r>
              <a:rPr lang="en-US" dirty="0" smtClean="0"/>
              <a:t>that is System Requirement Specifications.</a:t>
            </a:r>
          </a:p>
          <a:p>
            <a:pPr marL="514350" indent="-514350" algn="just">
              <a:buAutoNum type="arabicPeriod"/>
            </a:pPr>
            <a:r>
              <a:rPr lang="en-US" dirty="0" smtClean="0"/>
              <a:t>To </a:t>
            </a:r>
            <a:r>
              <a:rPr lang="en-US" b="1" dirty="0" smtClean="0"/>
              <a:t>gain the confidence of the customers </a:t>
            </a:r>
            <a:r>
              <a:rPr lang="en-US" dirty="0" smtClean="0"/>
              <a:t>by providing them a quality product.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4. Path coverage testing</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In path coverage, we write test cases to ensure that each and every path has been traversed at least once. One way to better understand path coverage:</a:t>
            </a:r>
          </a:p>
          <a:p>
            <a:pPr lvl="1"/>
            <a:r>
              <a:rPr lang="en-US" dirty="0" smtClean="0"/>
              <a:t>Draw a flow graph to indicate corresponding logic in the program.</a:t>
            </a:r>
          </a:p>
          <a:p>
            <a:pPr lvl="1"/>
            <a:r>
              <a:rPr lang="en-US" dirty="0" smtClean="0"/>
              <a:t>Calculate individual paths in the flow graph.	</a:t>
            </a:r>
          </a:p>
          <a:p>
            <a:pPr lvl="1"/>
            <a:r>
              <a:rPr lang="en-US" dirty="0" smtClean="0"/>
              <a:t>Run the program in all possible ways to cover every statement. </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calculate Statement Coverage, Branch Coverage &amp; Path Coverage?</a:t>
            </a:r>
            <a:endParaRPr lang="en-US" dirty="0"/>
          </a:p>
        </p:txBody>
      </p:sp>
      <p:sp>
        <p:nvSpPr>
          <p:cNvPr id="3" name="Content Placeholder 2"/>
          <p:cNvSpPr>
            <a:spLocks noGrp="1"/>
          </p:cNvSpPr>
          <p:nvPr>
            <p:ph idx="1"/>
          </p:nvPr>
        </p:nvSpPr>
        <p:spPr>
          <a:xfrm>
            <a:off x="457200" y="2133600"/>
            <a:ext cx="8229600" cy="3992563"/>
          </a:xfrm>
        </p:spPr>
        <p:txBody>
          <a:bodyPr/>
          <a:lstStyle/>
          <a:p>
            <a:r>
              <a:rPr lang="en-US" dirty="0" smtClean="0"/>
              <a:t>Draw the flow in the following way:</a:t>
            </a:r>
          </a:p>
          <a:p>
            <a:pPr lvl="1"/>
            <a:r>
              <a:rPr lang="en-US" dirty="0" smtClean="0"/>
              <a:t>Nodes represent entries , exists, decisions, and each statement of code.</a:t>
            </a:r>
          </a:p>
          <a:p>
            <a:pPr lvl="1"/>
            <a:r>
              <a:rPr lang="en-US" dirty="0" smtClean="0"/>
              <a:t>Edges represent non-branching and links between nodes.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eriod"/>
            </a:pPr>
            <a:r>
              <a:rPr lang="en-US" dirty="0" smtClean="0"/>
              <a:t>Read P,Q</a:t>
            </a:r>
          </a:p>
          <a:p>
            <a:pPr marL="514350" indent="-514350">
              <a:buAutoNum type="arabicPeriod"/>
            </a:pPr>
            <a:r>
              <a:rPr lang="en-US" dirty="0" smtClean="0"/>
              <a:t>If P+Q&gt;100 then</a:t>
            </a:r>
          </a:p>
          <a:p>
            <a:pPr marL="514350" indent="-514350">
              <a:buAutoNum type="arabicPeriod"/>
            </a:pPr>
            <a:r>
              <a:rPr lang="en-US" dirty="0" smtClean="0"/>
              <a:t>Print “Large”</a:t>
            </a:r>
          </a:p>
          <a:p>
            <a:pPr marL="514350" indent="-514350">
              <a:buAutoNum type="arabicPeriod"/>
            </a:pPr>
            <a:r>
              <a:rPr lang="en-US" dirty="0" smtClean="0"/>
              <a:t>End if</a:t>
            </a:r>
          </a:p>
          <a:p>
            <a:pPr marL="514350" indent="-514350">
              <a:buAutoNum type="arabicPeriod"/>
            </a:pPr>
            <a:r>
              <a:rPr lang="en-US" dirty="0" smtClean="0"/>
              <a:t>If P&gt;50 then</a:t>
            </a:r>
          </a:p>
          <a:p>
            <a:pPr marL="514350" indent="-514350">
              <a:buAutoNum type="arabicPeriod"/>
            </a:pPr>
            <a:r>
              <a:rPr lang="en-US" dirty="0" smtClean="0"/>
              <a:t>Print “P Large”</a:t>
            </a:r>
          </a:p>
          <a:p>
            <a:pPr marL="514350" indent="-514350">
              <a:buAutoNum type="arabicPeriod"/>
            </a:pPr>
            <a:r>
              <a:rPr lang="en-US" dirty="0" smtClean="0"/>
              <a:t>End if</a:t>
            </a:r>
          </a:p>
          <a:p>
            <a:pPr marL="514350" indent="-514350">
              <a:buNone/>
            </a:pPr>
            <a:r>
              <a:rPr lang="en-US" dirty="0" smtClean="0"/>
              <a:t>	Calculate Statement Coverage, branch coverage and path coverage</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s://sites.google.com/site/swtestingconcepts/_/rsrc/1305945515829/home/test-design-techniques/for-white-box/statement-branch-and-path-coverage/coverage.png"/>
          <p:cNvPicPr>
            <a:picLocks noChangeAspect="1" noChangeArrowheads="1"/>
          </p:cNvPicPr>
          <p:nvPr/>
        </p:nvPicPr>
        <p:blipFill>
          <a:blip r:embed="rId2" cstate="print"/>
          <a:srcRect/>
          <a:stretch>
            <a:fillRect/>
          </a:stretch>
        </p:blipFill>
        <p:spPr bwMode="auto">
          <a:xfrm>
            <a:off x="990600" y="1143000"/>
            <a:ext cx="7010400" cy="5372100"/>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953000"/>
          </a:xfrm>
        </p:spPr>
        <p:txBody>
          <a:bodyPr>
            <a:normAutofit fontScale="40000" lnSpcReduction="20000"/>
          </a:bodyPr>
          <a:lstStyle/>
          <a:p>
            <a:pPr>
              <a:buNone/>
            </a:pPr>
            <a:r>
              <a:rPr lang="en-US" b="1" dirty="0" smtClean="0"/>
              <a:t>Statement Coverage (SC)</a:t>
            </a:r>
            <a:r>
              <a:rPr lang="en-US" dirty="0" smtClean="0"/>
              <a:t>:</a:t>
            </a:r>
          </a:p>
          <a:p>
            <a:pPr>
              <a:buNone/>
            </a:pPr>
            <a:r>
              <a:rPr lang="en-US" dirty="0" smtClean="0"/>
              <a:t>To calculate Statement  Coverage, find out the shortest number of paths following </a:t>
            </a:r>
          </a:p>
          <a:p>
            <a:pPr>
              <a:buNone/>
            </a:pPr>
            <a:r>
              <a:rPr lang="en-US" dirty="0" smtClean="0"/>
              <a:t>which all the nodes will be covered. Here by traversing through path 1A-2C-3D-E-4G-5H all </a:t>
            </a:r>
          </a:p>
          <a:p>
            <a:pPr>
              <a:buNone/>
            </a:pPr>
            <a:r>
              <a:rPr lang="en-US" dirty="0" smtClean="0"/>
              <a:t>the nodes are covered. So by traveling through only one path all the nodes 12345 are covered, </a:t>
            </a:r>
          </a:p>
          <a:p>
            <a:pPr>
              <a:buNone/>
            </a:pPr>
            <a:r>
              <a:rPr lang="en-US" dirty="0" smtClean="0"/>
              <a:t>so the Statement coverage in this case is 1.</a:t>
            </a:r>
          </a:p>
          <a:p>
            <a:pPr>
              <a:buNone/>
            </a:pPr>
            <a:endParaRPr lang="en-US" dirty="0" smtClean="0"/>
          </a:p>
          <a:p>
            <a:pPr>
              <a:buNone/>
            </a:pPr>
            <a:r>
              <a:rPr lang="en-US" b="1" dirty="0" smtClean="0"/>
              <a:t>Branch Coverage (BC)</a:t>
            </a:r>
            <a:r>
              <a:rPr lang="en-US" dirty="0" smtClean="0"/>
              <a:t>:</a:t>
            </a:r>
          </a:p>
          <a:p>
            <a:pPr>
              <a:buNone/>
            </a:pPr>
            <a:r>
              <a:rPr lang="en-US" dirty="0" smtClean="0"/>
              <a:t>To calculate Branch  Coverage, find out the minimum number of paths which will ensure covering of all the edges. In this case there is no single path which will ensure coverage of  all the edges  at one go.  By following paths 1A-2C-3D-E-4G-5H, maximum  numbers of edges (A, C, D, E, G and H) are covered but edges B and F are left. To covers these edges we follow  1A-2B-E-4F. By the combining the above two paths we can ensure of traveling through all the paths. Hence Branch Coverage is 2. The aim is to cover all possible true/false decisions.</a:t>
            </a:r>
          </a:p>
          <a:p>
            <a:pPr>
              <a:buNone/>
            </a:pPr>
            <a:endParaRPr lang="en-US" b="1" dirty="0" smtClean="0"/>
          </a:p>
          <a:p>
            <a:pPr>
              <a:buNone/>
            </a:pPr>
            <a:r>
              <a:rPr lang="en-US" b="1" dirty="0" smtClean="0"/>
              <a:t>Path Coverage (PC)</a:t>
            </a:r>
            <a:r>
              <a:rPr lang="en-US" dirty="0" smtClean="0"/>
              <a:t>:</a:t>
            </a:r>
          </a:p>
          <a:p>
            <a:pPr>
              <a:buNone/>
            </a:pPr>
            <a:r>
              <a:rPr lang="en-US" dirty="0" smtClean="0"/>
              <a:t>Path Coverage ensures covering of all the paths from start to end. Every distinct path through the code is executed </a:t>
            </a:r>
            <a:r>
              <a:rPr lang="en-US" dirty="0" err="1" smtClean="0"/>
              <a:t>atleast</a:t>
            </a:r>
            <a:r>
              <a:rPr lang="en-US" dirty="0" smtClean="0"/>
              <a:t> once.</a:t>
            </a:r>
          </a:p>
          <a:p>
            <a:pPr>
              <a:buNone/>
            </a:pPr>
            <a:r>
              <a:rPr lang="en-US" dirty="0" smtClean="0"/>
              <a:t>All possible paths are-</a:t>
            </a:r>
          </a:p>
          <a:p>
            <a:pPr>
              <a:buNone/>
            </a:pPr>
            <a:r>
              <a:rPr lang="en-US" dirty="0" smtClean="0"/>
              <a:t>1A-2B-E-4F</a:t>
            </a:r>
          </a:p>
          <a:p>
            <a:pPr>
              <a:buNone/>
            </a:pPr>
            <a:r>
              <a:rPr lang="en-US" dirty="0" smtClean="0"/>
              <a:t>1A-2B-E-4G-5H</a:t>
            </a:r>
          </a:p>
          <a:p>
            <a:pPr>
              <a:buNone/>
            </a:pPr>
            <a:r>
              <a:rPr lang="en-US" dirty="0" smtClean="0"/>
              <a:t>1A-2C-3D-E-4G-5H</a:t>
            </a:r>
          </a:p>
          <a:p>
            <a:pPr>
              <a:buNone/>
            </a:pPr>
            <a:r>
              <a:rPr lang="en-US" dirty="0" smtClean="0"/>
              <a:t>1A-2C-3D-E-4F</a:t>
            </a:r>
          </a:p>
          <a:p>
            <a:pPr>
              <a:buNone/>
            </a:pPr>
            <a:r>
              <a:rPr lang="en-US" dirty="0" smtClean="0"/>
              <a:t>So path coverage is 4.</a:t>
            </a:r>
          </a:p>
          <a:p>
            <a:pPr>
              <a:buNone/>
            </a:pPr>
            <a:r>
              <a:rPr lang="en-US" dirty="0" smtClean="0"/>
              <a:t>Thus for the above example SC=1, BC=2 and PC=4.</a:t>
            </a:r>
          </a:p>
          <a:p>
            <a:endParaRPr lang="en-US" dirty="0"/>
          </a:p>
        </p:txBody>
      </p:sp>
      <p:sp>
        <p:nvSpPr>
          <p:cNvPr id="4" name="Title 1"/>
          <p:cNvSpPr>
            <a:spLocks noGrp="1"/>
          </p:cNvSpPr>
          <p:nvPr>
            <p:ph type="title"/>
          </p:nvPr>
        </p:nvSpPr>
        <p:spPr>
          <a:xfrm>
            <a:off x="457200" y="274638"/>
            <a:ext cx="8229600" cy="1143000"/>
          </a:xfrm>
        </p:spPr>
        <p:txBody>
          <a:bodyPr/>
          <a:lstStyle/>
          <a:p>
            <a:r>
              <a:rPr lang="en-US" dirty="0" smtClean="0"/>
              <a:t>Solution1</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Solution2</a:t>
            </a:r>
            <a:endParaRPr lang="en-US" dirty="0"/>
          </a:p>
        </p:txBody>
      </p:sp>
      <p:sp>
        <p:nvSpPr>
          <p:cNvPr id="3" name="Content Placeholder 2"/>
          <p:cNvSpPr>
            <a:spLocks noGrp="1"/>
          </p:cNvSpPr>
          <p:nvPr>
            <p:ph idx="1"/>
          </p:nvPr>
        </p:nvSpPr>
        <p:spPr/>
        <p:txBody>
          <a:bodyPr/>
          <a:lstStyle/>
          <a:p>
            <a:r>
              <a:rPr lang="en-US" dirty="0" smtClean="0"/>
              <a:t>First, draw a flowchart or a control flow graph.</a:t>
            </a:r>
          </a:p>
          <a:p>
            <a:r>
              <a:rPr lang="en-US" dirty="0" smtClean="0"/>
              <a:t>Then evaluate Statement Coverage, branch coverage and path coverage</a:t>
            </a:r>
          </a:p>
          <a:p>
            <a:pPr lvl="1"/>
            <a:r>
              <a:rPr lang="en-US" dirty="0" smtClean="0"/>
              <a:t>Statement coverage = 1 (1-2-3-4-5-6-7)</a:t>
            </a:r>
          </a:p>
          <a:p>
            <a:pPr lvl="1"/>
            <a:r>
              <a:rPr lang="en-US" dirty="0" smtClean="0"/>
              <a:t>Branch coverage = 2(1-2-4-5-7 , 1-2-3-4-5-6-7)</a:t>
            </a:r>
          </a:p>
          <a:p>
            <a:pPr lvl="1"/>
            <a:r>
              <a:rPr lang="en-US" dirty="0" smtClean="0"/>
              <a:t>Path coverage = 4</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dirty="0" smtClean="0"/>
              <a:t>5. Data-flow-based </a:t>
            </a:r>
            <a:r>
              <a:rPr lang="en-US" dirty="0"/>
              <a:t>Testing</a:t>
            </a:r>
          </a:p>
        </p:txBody>
      </p:sp>
      <p:sp>
        <p:nvSpPr>
          <p:cNvPr id="289795" name="Rectangle 3"/>
          <p:cNvSpPr>
            <a:spLocks noGrp="1" noChangeArrowheads="1"/>
          </p:cNvSpPr>
          <p:nvPr>
            <p:ph type="body" idx="1"/>
          </p:nvPr>
        </p:nvSpPr>
        <p:spPr/>
        <p:txBody>
          <a:bodyPr/>
          <a:lstStyle/>
          <a:p>
            <a:r>
              <a:rPr lang="en-US" sz="2800" dirty="0"/>
              <a:t>Basic idea: test the </a:t>
            </a:r>
            <a:r>
              <a:rPr lang="en-US" sz="2800" b="1" dirty="0"/>
              <a:t>connections</a:t>
            </a:r>
            <a:r>
              <a:rPr lang="en-US" sz="2800" dirty="0"/>
              <a:t> between variable definitions (“write”) and variable uses (“read”)</a:t>
            </a:r>
          </a:p>
          <a:p>
            <a:r>
              <a:rPr lang="en-US" sz="2800" dirty="0"/>
              <a:t>Starting point: variation of the control flow graph</a:t>
            </a:r>
          </a:p>
          <a:p>
            <a:pPr lvl="1"/>
            <a:r>
              <a:rPr lang="en-US" sz="2400" dirty="0"/>
              <a:t>Each node represents a single statement, not a chain of statements</a:t>
            </a:r>
          </a:p>
          <a:p>
            <a:r>
              <a:rPr lang="en-US" sz="2800" dirty="0"/>
              <a:t>Set DEF(n) contains variables that are defined at node n (i.e., they are written)</a:t>
            </a:r>
          </a:p>
          <a:p>
            <a:r>
              <a:rPr lang="en-US" sz="2800" dirty="0"/>
              <a:t>Set USE(n): variables that are read</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Example</a:t>
            </a:r>
          </a:p>
        </p:txBody>
      </p:sp>
      <p:sp>
        <p:nvSpPr>
          <p:cNvPr id="290819" name="Text Box 3"/>
          <p:cNvSpPr txBox="1">
            <a:spLocks noChangeArrowheads="1"/>
          </p:cNvSpPr>
          <p:nvPr/>
        </p:nvSpPr>
        <p:spPr bwMode="auto">
          <a:xfrm>
            <a:off x="457200" y="1524000"/>
            <a:ext cx="5943600" cy="457200"/>
          </a:xfrm>
          <a:prstGeom prst="rect">
            <a:avLst/>
          </a:prstGeom>
          <a:noFill/>
          <a:ln w="9525">
            <a:no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Assume </a:t>
            </a:r>
            <a:r>
              <a:rPr lang="en-US" sz="2400" b="1">
                <a:latin typeface="Times New Roman" pitchFamily="18" charset="0"/>
                <a:cs typeface="Arial" charset="0"/>
              </a:rPr>
              <a:t>y</a:t>
            </a:r>
            <a:r>
              <a:rPr lang="en-US" sz="2400">
                <a:latin typeface="Times New Roman" pitchFamily="18" charset="0"/>
                <a:cs typeface="Arial" charset="0"/>
              </a:rPr>
              <a:t> is already initialized</a:t>
            </a:r>
          </a:p>
        </p:txBody>
      </p:sp>
      <p:sp>
        <p:nvSpPr>
          <p:cNvPr id="290820" name="Text Box 4"/>
          <p:cNvSpPr txBox="1">
            <a:spLocks noChangeArrowheads="1"/>
          </p:cNvSpPr>
          <p:nvPr/>
        </p:nvSpPr>
        <p:spPr bwMode="auto">
          <a:xfrm>
            <a:off x="381000" y="2133600"/>
            <a:ext cx="2971800" cy="4524315"/>
          </a:xfrm>
          <a:prstGeom prst="rect">
            <a:avLst/>
          </a:prstGeom>
          <a:noFill/>
          <a:ln w="9525">
            <a:noFill/>
            <a:miter lim="800000"/>
            <a:headEnd/>
            <a:tailEnd/>
          </a:ln>
          <a:effectLst/>
        </p:spPr>
        <p:txBody>
          <a:bodyPr wrap="square">
            <a:spAutoFit/>
          </a:bodyPr>
          <a:lstStyle/>
          <a:p>
            <a:pPr eaLnBrk="1" hangingPunct="1">
              <a:spcBef>
                <a:spcPct val="50000"/>
              </a:spcBef>
            </a:pPr>
            <a:r>
              <a:rPr lang="en-US" sz="2400" dirty="0">
                <a:latin typeface="Times New Roman" pitchFamily="18" charset="0"/>
                <a:cs typeface="Arial" charset="0"/>
              </a:rPr>
              <a:t>1 s:= 0;</a:t>
            </a:r>
            <a:br>
              <a:rPr lang="en-US" sz="2400" dirty="0">
                <a:latin typeface="Times New Roman" pitchFamily="18" charset="0"/>
                <a:cs typeface="Arial" charset="0"/>
              </a:rPr>
            </a:br>
            <a:r>
              <a:rPr lang="en-US" sz="2400" dirty="0">
                <a:latin typeface="Times New Roman" pitchFamily="18" charset="0"/>
                <a:cs typeface="Arial" charset="0"/>
              </a:rPr>
              <a:t>2 x:= 0;</a:t>
            </a:r>
            <a:br>
              <a:rPr lang="en-US" sz="2400" dirty="0">
                <a:latin typeface="Times New Roman" pitchFamily="18" charset="0"/>
                <a:cs typeface="Arial" charset="0"/>
              </a:rPr>
            </a:br>
            <a:r>
              <a:rPr lang="en-US" sz="2400" dirty="0">
                <a:latin typeface="Times New Roman" pitchFamily="18" charset="0"/>
                <a:cs typeface="Arial" charset="0"/>
              </a:rPr>
              <a:t>3 while (x&lt;y) {</a:t>
            </a:r>
            <a:br>
              <a:rPr lang="en-US" sz="2400" dirty="0">
                <a:latin typeface="Times New Roman" pitchFamily="18" charset="0"/>
                <a:cs typeface="Arial" charset="0"/>
              </a:rPr>
            </a:br>
            <a:r>
              <a:rPr lang="en-US" sz="2400" dirty="0">
                <a:latin typeface="Times New Roman" pitchFamily="18" charset="0"/>
                <a:cs typeface="Arial" charset="0"/>
              </a:rPr>
              <a:t>4     x:=x+3;</a:t>
            </a:r>
            <a:br>
              <a:rPr lang="en-US" sz="2400" dirty="0">
                <a:latin typeface="Times New Roman" pitchFamily="18" charset="0"/>
                <a:cs typeface="Arial" charset="0"/>
              </a:rPr>
            </a:br>
            <a:r>
              <a:rPr lang="en-US" sz="2400" dirty="0">
                <a:latin typeface="Times New Roman" pitchFamily="18" charset="0"/>
                <a:cs typeface="Arial" charset="0"/>
              </a:rPr>
              <a:t>5     y:=y+2;</a:t>
            </a:r>
            <a:br>
              <a:rPr lang="en-US" sz="2400" dirty="0">
                <a:latin typeface="Times New Roman" pitchFamily="18" charset="0"/>
                <a:cs typeface="Arial" charset="0"/>
              </a:rPr>
            </a:br>
            <a:r>
              <a:rPr lang="en-US" sz="2400" dirty="0">
                <a:latin typeface="Times New Roman" pitchFamily="18" charset="0"/>
                <a:cs typeface="Arial" charset="0"/>
              </a:rPr>
              <a:t>6     if (</a:t>
            </a:r>
            <a:r>
              <a:rPr lang="en-US" sz="2400" dirty="0" err="1">
                <a:latin typeface="Times New Roman" pitchFamily="18" charset="0"/>
                <a:cs typeface="Arial" charset="0"/>
              </a:rPr>
              <a:t>x+y</a:t>
            </a:r>
            <a:r>
              <a:rPr lang="en-US" sz="2400" dirty="0">
                <a:latin typeface="Times New Roman" pitchFamily="18" charset="0"/>
                <a:cs typeface="Arial" charset="0"/>
              </a:rPr>
              <a:t>&lt;10)</a:t>
            </a:r>
            <a:br>
              <a:rPr lang="en-US" sz="2400" dirty="0">
                <a:latin typeface="Times New Roman" pitchFamily="18" charset="0"/>
                <a:cs typeface="Arial" charset="0"/>
              </a:rPr>
            </a:br>
            <a:r>
              <a:rPr lang="en-US" sz="2400" dirty="0">
                <a:latin typeface="Times New Roman" pitchFamily="18" charset="0"/>
                <a:cs typeface="Arial" charset="0"/>
              </a:rPr>
              <a:t>7        s:=</a:t>
            </a:r>
            <a:r>
              <a:rPr lang="en-US" sz="2400" dirty="0" err="1">
                <a:latin typeface="Times New Roman" pitchFamily="18" charset="0"/>
                <a:cs typeface="Arial" charset="0"/>
              </a:rPr>
              <a:t>s+x+y</a:t>
            </a:r>
            <a:r>
              <a:rPr lang="en-US" sz="2400" dirty="0">
                <a:latin typeface="Times New Roman" pitchFamily="18" charset="0"/>
                <a:cs typeface="Arial" charset="0"/>
              </a:rPr>
              <a:t>;</a:t>
            </a:r>
            <a:br>
              <a:rPr lang="en-US" sz="2400" dirty="0">
                <a:latin typeface="Times New Roman" pitchFamily="18" charset="0"/>
                <a:cs typeface="Arial" charset="0"/>
              </a:rPr>
            </a:br>
            <a:r>
              <a:rPr lang="en-US" sz="2400" dirty="0">
                <a:latin typeface="Times New Roman" pitchFamily="18" charset="0"/>
                <a:cs typeface="Arial" charset="0"/>
              </a:rPr>
              <a:t>      else</a:t>
            </a:r>
            <a:br>
              <a:rPr lang="en-US" sz="2400" dirty="0">
                <a:latin typeface="Times New Roman" pitchFamily="18" charset="0"/>
                <a:cs typeface="Arial" charset="0"/>
              </a:rPr>
            </a:br>
            <a:r>
              <a:rPr lang="en-US" sz="2400" dirty="0">
                <a:latin typeface="Times New Roman" pitchFamily="18" charset="0"/>
                <a:cs typeface="Arial" charset="0"/>
              </a:rPr>
              <a:t>8        s:=</a:t>
            </a:r>
            <a:r>
              <a:rPr lang="en-US" sz="2400" dirty="0" err="1">
                <a:latin typeface="Times New Roman" pitchFamily="18" charset="0"/>
                <a:cs typeface="Arial" charset="0"/>
              </a:rPr>
              <a:t>s+x</a:t>
            </a:r>
            <a:r>
              <a:rPr lang="en-US" sz="2400" dirty="0">
                <a:latin typeface="Times New Roman" pitchFamily="18" charset="0"/>
                <a:cs typeface="Arial" charset="0"/>
              </a:rPr>
              <a:t>-y</a:t>
            </a:r>
            <a:r>
              <a:rPr lang="en-US" sz="2400" dirty="0" smtClean="0">
                <a:latin typeface="Times New Roman" pitchFamily="18" charset="0"/>
                <a:cs typeface="Arial" charset="0"/>
              </a:rPr>
              <a:t>;</a:t>
            </a:r>
          </a:p>
          <a:p>
            <a:pPr eaLnBrk="1" hangingPunct="1">
              <a:spcBef>
                <a:spcPct val="50000"/>
              </a:spcBef>
            </a:pPr>
            <a:r>
              <a:rPr lang="en-US" sz="2400" dirty="0" smtClean="0">
                <a:latin typeface="Times New Roman" pitchFamily="18" charset="0"/>
                <a:cs typeface="Arial" charset="0"/>
              </a:rPr>
              <a:t>9.   end if</a:t>
            </a:r>
          </a:p>
          <a:p>
            <a:pPr eaLnBrk="1" hangingPunct="1">
              <a:spcBef>
                <a:spcPct val="50000"/>
              </a:spcBef>
            </a:pPr>
            <a:r>
              <a:rPr lang="en-US" sz="2400" dirty="0" smtClean="0">
                <a:latin typeface="Times New Roman" pitchFamily="18" charset="0"/>
                <a:cs typeface="Arial" charset="0"/>
              </a:rPr>
              <a:t>10.}</a:t>
            </a:r>
            <a:r>
              <a:rPr lang="en-US" sz="2400" dirty="0">
                <a:latin typeface="Times New Roman" pitchFamily="18" charset="0"/>
                <a:cs typeface="Arial" charset="0"/>
              </a:rPr>
              <a:t>	</a:t>
            </a:r>
          </a:p>
        </p:txBody>
      </p:sp>
      <p:sp>
        <p:nvSpPr>
          <p:cNvPr id="290821" name="Text Box 5"/>
          <p:cNvSpPr txBox="1">
            <a:spLocks noChangeArrowheads="1"/>
          </p:cNvSpPr>
          <p:nvPr/>
        </p:nvSpPr>
        <p:spPr bwMode="auto">
          <a:xfrm>
            <a:off x="2895600" y="2133600"/>
            <a:ext cx="4495800" cy="4108450"/>
          </a:xfrm>
          <a:prstGeom prst="rect">
            <a:avLst/>
          </a:prstGeom>
          <a:noFill/>
          <a:ln w="9525">
            <a:noFill/>
            <a:miter lim="800000"/>
            <a:headEnd/>
            <a:tailEnd/>
          </a:ln>
          <a:effectLst/>
        </p:spPr>
        <p:txBody>
          <a:bodyPr>
            <a:spAutoFit/>
          </a:bodyPr>
          <a:lstStyle/>
          <a:p>
            <a:pPr eaLnBrk="1" hangingPunct="1">
              <a:spcBef>
                <a:spcPct val="50000"/>
              </a:spcBef>
            </a:pPr>
            <a:r>
              <a:rPr lang="en-US" sz="2400" dirty="0">
                <a:latin typeface="Times New Roman" pitchFamily="18" charset="0"/>
                <a:cs typeface="Arial" charset="0"/>
              </a:rPr>
              <a:t>DEF(1) := {s}, USE(1) := </a:t>
            </a:r>
            <a:br>
              <a:rPr lang="en-US" sz="2400" dirty="0">
                <a:latin typeface="Times New Roman" pitchFamily="18" charset="0"/>
                <a:cs typeface="Arial" charset="0"/>
              </a:rPr>
            </a:br>
            <a:r>
              <a:rPr lang="en-US" sz="2400" dirty="0">
                <a:latin typeface="Times New Roman" pitchFamily="18" charset="0"/>
                <a:cs typeface="Arial" charset="0"/>
              </a:rPr>
              <a:t>DEF(2) := {x}, USE(2) :=</a:t>
            </a:r>
            <a:br>
              <a:rPr lang="en-US" sz="2400" dirty="0">
                <a:latin typeface="Times New Roman" pitchFamily="18" charset="0"/>
                <a:cs typeface="Arial" charset="0"/>
              </a:rPr>
            </a:br>
            <a:r>
              <a:rPr lang="en-US" sz="2400" dirty="0">
                <a:latin typeface="Times New Roman" pitchFamily="18" charset="0"/>
                <a:cs typeface="Arial" charset="0"/>
              </a:rPr>
              <a:t>DEF(3) :=      , USE(3) := {</a:t>
            </a:r>
            <a:r>
              <a:rPr lang="en-US" sz="2400" dirty="0" err="1">
                <a:latin typeface="Times New Roman" pitchFamily="18" charset="0"/>
                <a:cs typeface="Arial" charset="0"/>
              </a:rPr>
              <a:t>x,y</a:t>
            </a:r>
            <a:r>
              <a:rPr lang="en-US" sz="2400" dirty="0">
                <a:latin typeface="Times New Roman" pitchFamily="18" charset="0"/>
                <a:cs typeface="Arial" charset="0"/>
              </a:rPr>
              <a:t>}</a:t>
            </a:r>
            <a:br>
              <a:rPr lang="en-US" sz="2400" dirty="0">
                <a:latin typeface="Times New Roman" pitchFamily="18" charset="0"/>
                <a:cs typeface="Arial" charset="0"/>
              </a:rPr>
            </a:br>
            <a:r>
              <a:rPr lang="en-US" sz="2400" dirty="0">
                <a:latin typeface="Times New Roman" pitchFamily="18" charset="0"/>
                <a:cs typeface="Arial" charset="0"/>
              </a:rPr>
              <a:t>DEF(4) := {x}, USE(4) := {x}</a:t>
            </a:r>
            <a:br>
              <a:rPr lang="en-US" sz="2400" dirty="0">
                <a:latin typeface="Times New Roman" pitchFamily="18" charset="0"/>
                <a:cs typeface="Arial" charset="0"/>
              </a:rPr>
            </a:br>
            <a:r>
              <a:rPr lang="en-US" sz="2400" dirty="0">
                <a:latin typeface="Times New Roman" pitchFamily="18" charset="0"/>
                <a:cs typeface="Arial" charset="0"/>
              </a:rPr>
              <a:t>DEF(5) := {y}, USE(5) := {y}</a:t>
            </a:r>
            <a:br>
              <a:rPr lang="en-US" sz="2400" dirty="0">
                <a:latin typeface="Times New Roman" pitchFamily="18" charset="0"/>
                <a:cs typeface="Arial" charset="0"/>
              </a:rPr>
            </a:br>
            <a:r>
              <a:rPr lang="en-US" sz="2400" dirty="0">
                <a:latin typeface="Times New Roman" pitchFamily="18" charset="0"/>
                <a:cs typeface="Arial" charset="0"/>
              </a:rPr>
              <a:t>DEF(6) :=      ,  USE(6) := {</a:t>
            </a:r>
            <a:r>
              <a:rPr lang="en-US" sz="2400" dirty="0" err="1">
                <a:latin typeface="Times New Roman" pitchFamily="18" charset="0"/>
                <a:cs typeface="Arial" charset="0"/>
              </a:rPr>
              <a:t>x,y</a:t>
            </a:r>
            <a:r>
              <a:rPr lang="en-US" sz="2400" dirty="0">
                <a:latin typeface="Times New Roman" pitchFamily="18" charset="0"/>
                <a:cs typeface="Arial" charset="0"/>
              </a:rPr>
              <a:t>}</a:t>
            </a:r>
            <a:br>
              <a:rPr lang="en-US" sz="2400" dirty="0">
                <a:latin typeface="Times New Roman" pitchFamily="18" charset="0"/>
                <a:cs typeface="Arial" charset="0"/>
              </a:rPr>
            </a:br>
            <a:r>
              <a:rPr lang="en-US" sz="2400" dirty="0">
                <a:latin typeface="Times New Roman" pitchFamily="18" charset="0"/>
                <a:cs typeface="Arial" charset="0"/>
              </a:rPr>
              <a:t>DEF(7) := {s}, USE(7) := {</a:t>
            </a:r>
            <a:r>
              <a:rPr lang="en-US" sz="2400" dirty="0" err="1">
                <a:latin typeface="Times New Roman" pitchFamily="18" charset="0"/>
                <a:cs typeface="Arial" charset="0"/>
              </a:rPr>
              <a:t>s,x,y</a:t>
            </a:r>
            <a:r>
              <a:rPr lang="en-US" sz="2400" dirty="0">
                <a:latin typeface="Times New Roman" pitchFamily="18" charset="0"/>
                <a:cs typeface="Arial" charset="0"/>
              </a:rPr>
              <a:t>}</a:t>
            </a:r>
            <a:br>
              <a:rPr lang="en-US" sz="2400" dirty="0">
                <a:latin typeface="Times New Roman" pitchFamily="18" charset="0"/>
                <a:cs typeface="Arial" charset="0"/>
              </a:rPr>
            </a:br>
            <a:r>
              <a:rPr lang="en-US" sz="2400" dirty="0">
                <a:latin typeface="Times New Roman" pitchFamily="18" charset="0"/>
                <a:cs typeface="Arial" charset="0"/>
              </a:rPr>
              <a:t/>
            </a:r>
            <a:br>
              <a:rPr lang="en-US" sz="2400" dirty="0">
                <a:latin typeface="Times New Roman" pitchFamily="18" charset="0"/>
                <a:cs typeface="Arial" charset="0"/>
              </a:rPr>
            </a:br>
            <a:r>
              <a:rPr lang="en-US" sz="2400" dirty="0">
                <a:latin typeface="Times New Roman" pitchFamily="18" charset="0"/>
                <a:cs typeface="Arial" charset="0"/>
              </a:rPr>
              <a:t>DEF(8) := {s}, USE(8) := {</a:t>
            </a:r>
            <a:r>
              <a:rPr lang="en-US" sz="2400" dirty="0" err="1">
                <a:latin typeface="Times New Roman" pitchFamily="18" charset="0"/>
                <a:cs typeface="Arial" charset="0"/>
              </a:rPr>
              <a:t>s,x,y</a:t>
            </a:r>
            <a:r>
              <a:rPr lang="en-US" sz="2400" dirty="0">
                <a:latin typeface="Times New Roman" pitchFamily="18" charset="0"/>
                <a:cs typeface="Arial" charset="0"/>
              </a:rPr>
              <a:t>}</a:t>
            </a:r>
            <a:br>
              <a:rPr lang="en-US" sz="2400" dirty="0">
                <a:latin typeface="Times New Roman" pitchFamily="18" charset="0"/>
                <a:cs typeface="Arial" charset="0"/>
              </a:rPr>
            </a:br>
            <a:r>
              <a:rPr lang="en-US" sz="2400" dirty="0">
                <a:latin typeface="Times New Roman" pitchFamily="18" charset="0"/>
                <a:cs typeface="Arial" charset="0"/>
              </a:rPr>
              <a:t>DEF(9) :=      ,  USE(9) :=  </a:t>
            </a:r>
            <a:br>
              <a:rPr lang="en-US" sz="2400" dirty="0">
                <a:latin typeface="Times New Roman" pitchFamily="18" charset="0"/>
                <a:cs typeface="Arial" charset="0"/>
              </a:rPr>
            </a:br>
            <a:r>
              <a:rPr lang="en-US" sz="2400" dirty="0">
                <a:latin typeface="Times New Roman" pitchFamily="18" charset="0"/>
                <a:cs typeface="Arial" charset="0"/>
              </a:rPr>
              <a:t>DEF(10) :=      , USE(10) :=  </a:t>
            </a:r>
          </a:p>
        </p:txBody>
      </p:sp>
      <p:grpSp>
        <p:nvGrpSpPr>
          <p:cNvPr id="2" name="Group 6"/>
          <p:cNvGrpSpPr>
            <a:grpSpLocks/>
          </p:cNvGrpSpPr>
          <p:nvPr/>
        </p:nvGrpSpPr>
        <p:grpSpPr bwMode="auto">
          <a:xfrm>
            <a:off x="6248400" y="2209800"/>
            <a:ext cx="228600" cy="228600"/>
            <a:chOff x="3936" y="1392"/>
            <a:chExt cx="144" cy="144"/>
          </a:xfrm>
        </p:grpSpPr>
        <p:sp>
          <p:nvSpPr>
            <p:cNvPr id="290823" name="Oval 7"/>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0824" name="Line 8"/>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sp>
        <p:nvSpPr>
          <p:cNvPr id="290825" name="Oval 9"/>
          <p:cNvSpPr>
            <a:spLocks noChangeArrowheads="1"/>
          </p:cNvSpPr>
          <p:nvPr/>
        </p:nvSpPr>
        <p:spPr bwMode="auto">
          <a:xfrm>
            <a:off x="6248400" y="2590800"/>
            <a:ext cx="228600" cy="228600"/>
          </a:xfrm>
          <a:prstGeom prst="ellipse">
            <a:avLst/>
          </a:prstGeom>
          <a:noFill/>
          <a:ln w="9525">
            <a:solidFill>
              <a:schemeClr val="tx1"/>
            </a:solidFill>
            <a:round/>
            <a:headEnd/>
            <a:tailEnd/>
          </a:ln>
          <a:effectLst/>
        </p:spPr>
        <p:txBody>
          <a:bodyPr wrap="none" anchor="ctr"/>
          <a:lstStyle/>
          <a:p>
            <a:endParaRPr lang="en-US"/>
          </a:p>
        </p:txBody>
      </p:sp>
      <p:sp>
        <p:nvSpPr>
          <p:cNvPr id="290826" name="Line 10"/>
          <p:cNvSpPr>
            <a:spLocks noChangeShapeType="1"/>
          </p:cNvSpPr>
          <p:nvPr/>
        </p:nvSpPr>
        <p:spPr bwMode="auto">
          <a:xfrm flipH="1">
            <a:off x="6248400" y="2590800"/>
            <a:ext cx="228600" cy="228600"/>
          </a:xfrm>
          <a:prstGeom prst="line">
            <a:avLst/>
          </a:prstGeom>
          <a:noFill/>
          <a:ln w="9525">
            <a:solidFill>
              <a:schemeClr val="tx1"/>
            </a:solidFill>
            <a:round/>
            <a:headEnd/>
            <a:tailEnd/>
          </a:ln>
          <a:effectLst/>
        </p:spPr>
        <p:txBody>
          <a:bodyPr/>
          <a:lstStyle/>
          <a:p>
            <a:endParaRPr lang="en-US"/>
          </a:p>
        </p:txBody>
      </p:sp>
      <p:sp>
        <p:nvSpPr>
          <p:cNvPr id="290827" name="Oval 11"/>
          <p:cNvSpPr>
            <a:spLocks noChangeArrowheads="1"/>
          </p:cNvSpPr>
          <p:nvPr/>
        </p:nvSpPr>
        <p:spPr bwMode="auto">
          <a:xfrm>
            <a:off x="4419600" y="2971800"/>
            <a:ext cx="228600" cy="228600"/>
          </a:xfrm>
          <a:prstGeom prst="ellipse">
            <a:avLst/>
          </a:prstGeom>
          <a:noFill/>
          <a:ln w="9525">
            <a:solidFill>
              <a:schemeClr val="tx1"/>
            </a:solidFill>
            <a:round/>
            <a:headEnd/>
            <a:tailEnd/>
          </a:ln>
          <a:effectLst/>
        </p:spPr>
        <p:txBody>
          <a:bodyPr wrap="none" anchor="ctr"/>
          <a:lstStyle/>
          <a:p>
            <a:endParaRPr lang="en-US"/>
          </a:p>
        </p:txBody>
      </p:sp>
      <p:sp>
        <p:nvSpPr>
          <p:cNvPr id="290828" name="Line 12"/>
          <p:cNvSpPr>
            <a:spLocks noChangeShapeType="1"/>
          </p:cNvSpPr>
          <p:nvPr/>
        </p:nvSpPr>
        <p:spPr bwMode="auto">
          <a:xfrm flipH="1">
            <a:off x="4419600" y="2971800"/>
            <a:ext cx="228600" cy="228600"/>
          </a:xfrm>
          <a:prstGeom prst="line">
            <a:avLst/>
          </a:prstGeom>
          <a:noFill/>
          <a:ln w="9525">
            <a:solidFill>
              <a:schemeClr val="tx1"/>
            </a:solidFill>
            <a:round/>
            <a:headEnd/>
            <a:tailEnd/>
          </a:ln>
          <a:effectLst/>
        </p:spPr>
        <p:txBody>
          <a:bodyPr/>
          <a:lstStyle/>
          <a:p>
            <a:endParaRPr lang="en-US"/>
          </a:p>
        </p:txBody>
      </p:sp>
      <p:sp>
        <p:nvSpPr>
          <p:cNvPr id="290829" name="Oval 13"/>
          <p:cNvSpPr>
            <a:spLocks noChangeArrowheads="1"/>
          </p:cNvSpPr>
          <p:nvPr/>
        </p:nvSpPr>
        <p:spPr bwMode="auto">
          <a:xfrm>
            <a:off x="4419600" y="4114800"/>
            <a:ext cx="228600" cy="228600"/>
          </a:xfrm>
          <a:prstGeom prst="ellipse">
            <a:avLst/>
          </a:prstGeom>
          <a:noFill/>
          <a:ln w="9525">
            <a:solidFill>
              <a:schemeClr val="tx1"/>
            </a:solidFill>
            <a:round/>
            <a:headEnd/>
            <a:tailEnd/>
          </a:ln>
          <a:effectLst/>
        </p:spPr>
        <p:txBody>
          <a:bodyPr wrap="none" anchor="ctr"/>
          <a:lstStyle/>
          <a:p>
            <a:endParaRPr lang="en-US"/>
          </a:p>
        </p:txBody>
      </p:sp>
      <p:sp>
        <p:nvSpPr>
          <p:cNvPr id="290830" name="Line 14"/>
          <p:cNvSpPr>
            <a:spLocks noChangeShapeType="1"/>
          </p:cNvSpPr>
          <p:nvPr/>
        </p:nvSpPr>
        <p:spPr bwMode="auto">
          <a:xfrm flipH="1">
            <a:off x="4419600" y="4114800"/>
            <a:ext cx="228600" cy="228600"/>
          </a:xfrm>
          <a:prstGeom prst="line">
            <a:avLst/>
          </a:prstGeom>
          <a:noFill/>
          <a:ln w="9525">
            <a:solidFill>
              <a:schemeClr val="tx1"/>
            </a:solidFill>
            <a:round/>
            <a:headEnd/>
            <a:tailEnd/>
          </a:ln>
          <a:effectLst/>
        </p:spPr>
        <p:txBody>
          <a:bodyPr/>
          <a:lstStyle/>
          <a:p>
            <a:endParaRPr lang="en-US"/>
          </a:p>
        </p:txBody>
      </p:sp>
      <p:sp>
        <p:nvSpPr>
          <p:cNvPr id="290831" name="Oval 15"/>
          <p:cNvSpPr>
            <a:spLocks noChangeArrowheads="1"/>
          </p:cNvSpPr>
          <p:nvPr/>
        </p:nvSpPr>
        <p:spPr bwMode="auto">
          <a:xfrm>
            <a:off x="4419600" y="5562600"/>
            <a:ext cx="228600" cy="228600"/>
          </a:xfrm>
          <a:prstGeom prst="ellipse">
            <a:avLst/>
          </a:prstGeom>
          <a:noFill/>
          <a:ln w="9525">
            <a:solidFill>
              <a:schemeClr val="tx1"/>
            </a:solidFill>
            <a:round/>
            <a:headEnd/>
            <a:tailEnd/>
          </a:ln>
          <a:effectLst/>
        </p:spPr>
        <p:txBody>
          <a:bodyPr wrap="none" anchor="ctr"/>
          <a:lstStyle/>
          <a:p>
            <a:endParaRPr lang="en-US"/>
          </a:p>
        </p:txBody>
      </p:sp>
      <p:sp>
        <p:nvSpPr>
          <p:cNvPr id="290832" name="Line 16"/>
          <p:cNvSpPr>
            <a:spLocks noChangeShapeType="1"/>
          </p:cNvSpPr>
          <p:nvPr/>
        </p:nvSpPr>
        <p:spPr bwMode="auto">
          <a:xfrm flipH="1">
            <a:off x="4419600" y="5562600"/>
            <a:ext cx="228600" cy="228600"/>
          </a:xfrm>
          <a:prstGeom prst="line">
            <a:avLst/>
          </a:prstGeom>
          <a:noFill/>
          <a:ln w="9525">
            <a:solidFill>
              <a:schemeClr val="tx1"/>
            </a:solidFill>
            <a:round/>
            <a:headEnd/>
            <a:tailEnd/>
          </a:ln>
          <a:effectLst/>
        </p:spPr>
        <p:txBody>
          <a:bodyPr/>
          <a:lstStyle/>
          <a:p>
            <a:endParaRPr lang="en-US"/>
          </a:p>
        </p:txBody>
      </p:sp>
      <p:sp>
        <p:nvSpPr>
          <p:cNvPr id="290833" name="Oval 17"/>
          <p:cNvSpPr>
            <a:spLocks noChangeArrowheads="1"/>
          </p:cNvSpPr>
          <p:nvPr/>
        </p:nvSpPr>
        <p:spPr bwMode="auto">
          <a:xfrm>
            <a:off x="6324600" y="5486400"/>
            <a:ext cx="228600" cy="228600"/>
          </a:xfrm>
          <a:prstGeom prst="ellipse">
            <a:avLst/>
          </a:prstGeom>
          <a:noFill/>
          <a:ln w="9525">
            <a:solidFill>
              <a:schemeClr val="tx1"/>
            </a:solidFill>
            <a:round/>
            <a:headEnd/>
            <a:tailEnd/>
          </a:ln>
          <a:effectLst/>
        </p:spPr>
        <p:txBody>
          <a:bodyPr wrap="none" anchor="ctr"/>
          <a:lstStyle/>
          <a:p>
            <a:endParaRPr lang="en-US"/>
          </a:p>
        </p:txBody>
      </p:sp>
      <p:sp>
        <p:nvSpPr>
          <p:cNvPr id="290834" name="Line 18"/>
          <p:cNvSpPr>
            <a:spLocks noChangeShapeType="1"/>
          </p:cNvSpPr>
          <p:nvPr/>
        </p:nvSpPr>
        <p:spPr bwMode="auto">
          <a:xfrm flipH="1">
            <a:off x="6324600" y="5486400"/>
            <a:ext cx="228600" cy="228600"/>
          </a:xfrm>
          <a:prstGeom prst="line">
            <a:avLst/>
          </a:prstGeom>
          <a:noFill/>
          <a:ln w="9525">
            <a:solidFill>
              <a:schemeClr val="tx1"/>
            </a:solidFill>
            <a:round/>
            <a:headEnd/>
            <a:tailEnd/>
          </a:ln>
          <a:effectLst/>
        </p:spPr>
        <p:txBody>
          <a:bodyPr/>
          <a:lstStyle/>
          <a:p>
            <a:endParaRPr lang="en-US"/>
          </a:p>
        </p:txBody>
      </p:sp>
      <p:grpSp>
        <p:nvGrpSpPr>
          <p:cNvPr id="3" name="Group 19"/>
          <p:cNvGrpSpPr>
            <a:grpSpLocks/>
          </p:cNvGrpSpPr>
          <p:nvPr/>
        </p:nvGrpSpPr>
        <p:grpSpPr bwMode="auto">
          <a:xfrm>
            <a:off x="5486400" y="1524000"/>
            <a:ext cx="457200" cy="457200"/>
            <a:chOff x="3312" y="1008"/>
            <a:chExt cx="288" cy="288"/>
          </a:xfrm>
        </p:grpSpPr>
        <p:sp>
          <p:nvSpPr>
            <p:cNvPr id="290836" name="Oval 20"/>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37" name="Text Box 21"/>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1</a:t>
              </a:r>
            </a:p>
          </p:txBody>
        </p:sp>
      </p:grpSp>
      <p:grpSp>
        <p:nvGrpSpPr>
          <p:cNvPr id="4" name="Group 22"/>
          <p:cNvGrpSpPr>
            <a:grpSpLocks/>
          </p:cNvGrpSpPr>
          <p:nvPr/>
        </p:nvGrpSpPr>
        <p:grpSpPr bwMode="auto">
          <a:xfrm>
            <a:off x="6705600" y="1524000"/>
            <a:ext cx="457200" cy="457200"/>
            <a:chOff x="3312" y="1008"/>
            <a:chExt cx="288" cy="288"/>
          </a:xfrm>
        </p:grpSpPr>
        <p:sp>
          <p:nvSpPr>
            <p:cNvPr id="290839" name="Oval 23"/>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40" name="Text Box 24"/>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2</a:t>
              </a:r>
            </a:p>
          </p:txBody>
        </p:sp>
      </p:grpSp>
      <p:grpSp>
        <p:nvGrpSpPr>
          <p:cNvPr id="5" name="Group 25"/>
          <p:cNvGrpSpPr>
            <a:grpSpLocks/>
          </p:cNvGrpSpPr>
          <p:nvPr/>
        </p:nvGrpSpPr>
        <p:grpSpPr bwMode="auto">
          <a:xfrm>
            <a:off x="7848600" y="1524000"/>
            <a:ext cx="457200" cy="457200"/>
            <a:chOff x="3312" y="1008"/>
            <a:chExt cx="288" cy="288"/>
          </a:xfrm>
        </p:grpSpPr>
        <p:sp>
          <p:nvSpPr>
            <p:cNvPr id="290842" name="Oval 26"/>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43" name="Text Box 27"/>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3</a:t>
              </a:r>
            </a:p>
          </p:txBody>
        </p:sp>
      </p:grpSp>
      <p:grpSp>
        <p:nvGrpSpPr>
          <p:cNvPr id="6" name="Group 28"/>
          <p:cNvGrpSpPr>
            <a:grpSpLocks/>
          </p:cNvGrpSpPr>
          <p:nvPr/>
        </p:nvGrpSpPr>
        <p:grpSpPr bwMode="auto">
          <a:xfrm>
            <a:off x="7848600" y="2438400"/>
            <a:ext cx="457200" cy="457200"/>
            <a:chOff x="3312" y="1008"/>
            <a:chExt cx="288" cy="288"/>
          </a:xfrm>
        </p:grpSpPr>
        <p:sp>
          <p:nvSpPr>
            <p:cNvPr id="290845" name="Oval 29"/>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46" name="Text Box 30"/>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4</a:t>
              </a:r>
            </a:p>
          </p:txBody>
        </p:sp>
      </p:grpSp>
      <p:grpSp>
        <p:nvGrpSpPr>
          <p:cNvPr id="7" name="Group 31"/>
          <p:cNvGrpSpPr>
            <a:grpSpLocks/>
          </p:cNvGrpSpPr>
          <p:nvPr/>
        </p:nvGrpSpPr>
        <p:grpSpPr bwMode="auto">
          <a:xfrm>
            <a:off x="7848600" y="3200400"/>
            <a:ext cx="457200" cy="457200"/>
            <a:chOff x="3312" y="1008"/>
            <a:chExt cx="288" cy="288"/>
          </a:xfrm>
        </p:grpSpPr>
        <p:sp>
          <p:nvSpPr>
            <p:cNvPr id="290848" name="Oval 32"/>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49" name="Text Box 33"/>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5</a:t>
              </a:r>
            </a:p>
          </p:txBody>
        </p:sp>
      </p:grpSp>
      <p:grpSp>
        <p:nvGrpSpPr>
          <p:cNvPr id="8" name="Group 34"/>
          <p:cNvGrpSpPr>
            <a:grpSpLocks/>
          </p:cNvGrpSpPr>
          <p:nvPr/>
        </p:nvGrpSpPr>
        <p:grpSpPr bwMode="auto">
          <a:xfrm>
            <a:off x="7848600" y="4038600"/>
            <a:ext cx="457200" cy="457200"/>
            <a:chOff x="3312" y="1008"/>
            <a:chExt cx="288" cy="288"/>
          </a:xfrm>
        </p:grpSpPr>
        <p:sp>
          <p:nvSpPr>
            <p:cNvPr id="290851" name="Oval 35"/>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52" name="Text Box 36"/>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6</a:t>
              </a:r>
            </a:p>
          </p:txBody>
        </p:sp>
      </p:grpSp>
      <p:grpSp>
        <p:nvGrpSpPr>
          <p:cNvPr id="9" name="Group 37"/>
          <p:cNvGrpSpPr>
            <a:grpSpLocks/>
          </p:cNvGrpSpPr>
          <p:nvPr/>
        </p:nvGrpSpPr>
        <p:grpSpPr bwMode="auto">
          <a:xfrm>
            <a:off x="7315200" y="4800600"/>
            <a:ext cx="457200" cy="457200"/>
            <a:chOff x="3312" y="1008"/>
            <a:chExt cx="288" cy="288"/>
          </a:xfrm>
        </p:grpSpPr>
        <p:sp>
          <p:nvSpPr>
            <p:cNvPr id="290854" name="Oval 38"/>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55" name="Text Box 39"/>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7</a:t>
              </a:r>
            </a:p>
          </p:txBody>
        </p:sp>
      </p:grpSp>
      <p:grpSp>
        <p:nvGrpSpPr>
          <p:cNvPr id="10" name="Group 40"/>
          <p:cNvGrpSpPr>
            <a:grpSpLocks/>
          </p:cNvGrpSpPr>
          <p:nvPr/>
        </p:nvGrpSpPr>
        <p:grpSpPr bwMode="auto">
          <a:xfrm>
            <a:off x="8458200" y="4800600"/>
            <a:ext cx="457200" cy="457200"/>
            <a:chOff x="3312" y="1008"/>
            <a:chExt cx="288" cy="288"/>
          </a:xfrm>
        </p:grpSpPr>
        <p:sp>
          <p:nvSpPr>
            <p:cNvPr id="290857" name="Oval 41"/>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58" name="Text Box 42"/>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8</a:t>
              </a:r>
            </a:p>
          </p:txBody>
        </p:sp>
      </p:grpSp>
      <p:grpSp>
        <p:nvGrpSpPr>
          <p:cNvPr id="11" name="Group 43"/>
          <p:cNvGrpSpPr>
            <a:grpSpLocks/>
          </p:cNvGrpSpPr>
          <p:nvPr/>
        </p:nvGrpSpPr>
        <p:grpSpPr bwMode="auto">
          <a:xfrm>
            <a:off x="7848600" y="5486400"/>
            <a:ext cx="457200" cy="457200"/>
            <a:chOff x="3312" y="1008"/>
            <a:chExt cx="288" cy="288"/>
          </a:xfrm>
        </p:grpSpPr>
        <p:sp>
          <p:nvSpPr>
            <p:cNvPr id="290860" name="Oval 44"/>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61" name="Text Box 45"/>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9</a:t>
              </a:r>
            </a:p>
          </p:txBody>
        </p:sp>
      </p:grpSp>
      <p:grpSp>
        <p:nvGrpSpPr>
          <p:cNvPr id="12" name="Group 46"/>
          <p:cNvGrpSpPr>
            <a:grpSpLocks/>
          </p:cNvGrpSpPr>
          <p:nvPr/>
        </p:nvGrpSpPr>
        <p:grpSpPr bwMode="auto">
          <a:xfrm>
            <a:off x="7848600" y="6172200"/>
            <a:ext cx="457200" cy="457200"/>
            <a:chOff x="3312" y="1008"/>
            <a:chExt cx="288" cy="288"/>
          </a:xfrm>
        </p:grpSpPr>
        <p:sp>
          <p:nvSpPr>
            <p:cNvPr id="290863" name="Oval 47"/>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0864" name="Text Box 48"/>
            <p:cNvSpPr txBox="1">
              <a:spLocks noChangeArrowheads="1"/>
            </p:cNvSpPr>
            <p:nvPr/>
          </p:nvSpPr>
          <p:spPr bwMode="auto">
            <a:xfrm>
              <a:off x="3312" y="1008"/>
              <a:ext cx="288" cy="250"/>
            </a:xfrm>
            <a:prstGeom prst="rect">
              <a:avLst/>
            </a:prstGeom>
            <a:noFill/>
            <a:ln w="9525">
              <a:noFill/>
              <a:miter lim="800000"/>
              <a:headEnd/>
              <a:tailEnd/>
            </a:ln>
            <a:effectLst/>
          </p:spPr>
          <p:txBody>
            <a:bodyPr>
              <a:spAutoFit/>
            </a:bodyPr>
            <a:lstStyle/>
            <a:p>
              <a:pPr algn="ctr" eaLnBrk="1" hangingPunct="1">
                <a:spcBef>
                  <a:spcPct val="50000"/>
                </a:spcBef>
              </a:pPr>
              <a:r>
                <a:rPr lang="en-US" sz="2000">
                  <a:latin typeface="Times New Roman" pitchFamily="18" charset="0"/>
                  <a:cs typeface="Arial" charset="0"/>
                </a:rPr>
                <a:t>10</a:t>
              </a:r>
            </a:p>
          </p:txBody>
        </p:sp>
      </p:grpSp>
      <p:sp>
        <p:nvSpPr>
          <p:cNvPr id="290865" name="Line 49"/>
          <p:cNvSpPr>
            <a:spLocks noChangeShapeType="1"/>
          </p:cNvSpPr>
          <p:nvPr/>
        </p:nvSpPr>
        <p:spPr bwMode="auto">
          <a:xfrm>
            <a:off x="5029200" y="1752600"/>
            <a:ext cx="457200" cy="0"/>
          </a:xfrm>
          <a:prstGeom prst="line">
            <a:avLst/>
          </a:prstGeom>
          <a:noFill/>
          <a:ln w="9525">
            <a:solidFill>
              <a:schemeClr val="tx1"/>
            </a:solidFill>
            <a:round/>
            <a:headEnd/>
            <a:tailEnd type="triangle" w="med" len="med"/>
          </a:ln>
          <a:effectLst/>
        </p:spPr>
        <p:txBody>
          <a:bodyPr/>
          <a:lstStyle/>
          <a:p>
            <a:endParaRPr lang="en-US"/>
          </a:p>
        </p:txBody>
      </p:sp>
      <p:sp>
        <p:nvSpPr>
          <p:cNvPr id="290866" name="Line 50"/>
          <p:cNvSpPr>
            <a:spLocks noChangeShapeType="1"/>
          </p:cNvSpPr>
          <p:nvPr/>
        </p:nvSpPr>
        <p:spPr bwMode="auto">
          <a:xfrm>
            <a:off x="5943600" y="1752600"/>
            <a:ext cx="762000" cy="0"/>
          </a:xfrm>
          <a:prstGeom prst="line">
            <a:avLst/>
          </a:prstGeom>
          <a:noFill/>
          <a:ln w="9525">
            <a:solidFill>
              <a:schemeClr val="tx1"/>
            </a:solidFill>
            <a:round/>
            <a:headEnd/>
            <a:tailEnd type="triangle" w="med" len="med"/>
          </a:ln>
          <a:effectLst/>
        </p:spPr>
        <p:txBody>
          <a:bodyPr/>
          <a:lstStyle/>
          <a:p>
            <a:endParaRPr lang="en-US"/>
          </a:p>
        </p:txBody>
      </p:sp>
      <p:sp>
        <p:nvSpPr>
          <p:cNvPr id="290867" name="Line 51"/>
          <p:cNvSpPr>
            <a:spLocks noChangeShapeType="1"/>
          </p:cNvSpPr>
          <p:nvPr/>
        </p:nvSpPr>
        <p:spPr bwMode="auto">
          <a:xfrm>
            <a:off x="7162800" y="1752600"/>
            <a:ext cx="685800" cy="0"/>
          </a:xfrm>
          <a:prstGeom prst="line">
            <a:avLst/>
          </a:prstGeom>
          <a:noFill/>
          <a:ln w="9525">
            <a:solidFill>
              <a:schemeClr val="tx1"/>
            </a:solidFill>
            <a:round/>
            <a:headEnd/>
            <a:tailEnd type="triangle" w="med" len="med"/>
          </a:ln>
          <a:effectLst/>
        </p:spPr>
        <p:txBody>
          <a:bodyPr/>
          <a:lstStyle/>
          <a:p>
            <a:endParaRPr lang="en-US"/>
          </a:p>
        </p:txBody>
      </p:sp>
      <p:sp>
        <p:nvSpPr>
          <p:cNvPr id="290868" name="Line 52"/>
          <p:cNvSpPr>
            <a:spLocks noChangeShapeType="1"/>
          </p:cNvSpPr>
          <p:nvPr/>
        </p:nvSpPr>
        <p:spPr bwMode="auto">
          <a:xfrm>
            <a:off x="8077200" y="1981200"/>
            <a:ext cx="0" cy="457200"/>
          </a:xfrm>
          <a:prstGeom prst="line">
            <a:avLst/>
          </a:prstGeom>
          <a:noFill/>
          <a:ln w="9525">
            <a:solidFill>
              <a:schemeClr val="tx1"/>
            </a:solidFill>
            <a:round/>
            <a:headEnd/>
            <a:tailEnd type="triangle" w="med" len="med"/>
          </a:ln>
          <a:effectLst/>
        </p:spPr>
        <p:txBody>
          <a:bodyPr/>
          <a:lstStyle/>
          <a:p>
            <a:endParaRPr lang="en-US"/>
          </a:p>
        </p:txBody>
      </p:sp>
      <p:sp>
        <p:nvSpPr>
          <p:cNvPr id="290869" name="Line 53"/>
          <p:cNvSpPr>
            <a:spLocks noChangeShapeType="1"/>
          </p:cNvSpPr>
          <p:nvPr/>
        </p:nvSpPr>
        <p:spPr bwMode="auto">
          <a:xfrm>
            <a:off x="8077200" y="2895600"/>
            <a:ext cx="0" cy="304800"/>
          </a:xfrm>
          <a:prstGeom prst="line">
            <a:avLst/>
          </a:prstGeom>
          <a:noFill/>
          <a:ln w="9525">
            <a:solidFill>
              <a:schemeClr val="tx1"/>
            </a:solidFill>
            <a:round/>
            <a:headEnd/>
            <a:tailEnd type="triangle" w="med" len="med"/>
          </a:ln>
          <a:effectLst/>
        </p:spPr>
        <p:txBody>
          <a:bodyPr/>
          <a:lstStyle/>
          <a:p>
            <a:endParaRPr lang="en-US"/>
          </a:p>
        </p:txBody>
      </p:sp>
      <p:sp>
        <p:nvSpPr>
          <p:cNvPr id="290870" name="Line 54"/>
          <p:cNvSpPr>
            <a:spLocks noChangeShapeType="1"/>
          </p:cNvSpPr>
          <p:nvPr/>
        </p:nvSpPr>
        <p:spPr bwMode="auto">
          <a:xfrm>
            <a:off x="8077200" y="3657600"/>
            <a:ext cx="0" cy="381000"/>
          </a:xfrm>
          <a:prstGeom prst="line">
            <a:avLst/>
          </a:prstGeom>
          <a:noFill/>
          <a:ln w="9525">
            <a:solidFill>
              <a:schemeClr val="tx1"/>
            </a:solidFill>
            <a:round/>
            <a:headEnd/>
            <a:tailEnd type="triangle" w="med" len="med"/>
          </a:ln>
          <a:effectLst/>
        </p:spPr>
        <p:txBody>
          <a:bodyPr/>
          <a:lstStyle/>
          <a:p>
            <a:endParaRPr lang="en-US"/>
          </a:p>
        </p:txBody>
      </p:sp>
      <p:sp>
        <p:nvSpPr>
          <p:cNvPr id="290871" name="Line 55"/>
          <p:cNvSpPr>
            <a:spLocks noChangeShapeType="1"/>
          </p:cNvSpPr>
          <p:nvPr/>
        </p:nvSpPr>
        <p:spPr bwMode="auto">
          <a:xfrm flipH="1">
            <a:off x="7543800" y="44958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0872" name="Line 56"/>
          <p:cNvSpPr>
            <a:spLocks noChangeShapeType="1"/>
          </p:cNvSpPr>
          <p:nvPr/>
        </p:nvSpPr>
        <p:spPr bwMode="auto">
          <a:xfrm>
            <a:off x="8077200" y="44958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0873" name="Line 57"/>
          <p:cNvSpPr>
            <a:spLocks noChangeShapeType="1"/>
          </p:cNvSpPr>
          <p:nvPr/>
        </p:nvSpPr>
        <p:spPr bwMode="auto">
          <a:xfrm>
            <a:off x="7543800" y="5257800"/>
            <a:ext cx="533400" cy="228600"/>
          </a:xfrm>
          <a:prstGeom prst="line">
            <a:avLst/>
          </a:prstGeom>
          <a:noFill/>
          <a:ln w="9525">
            <a:solidFill>
              <a:schemeClr val="tx1"/>
            </a:solidFill>
            <a:round/>
            <a:headEnd/>
            <a:tailEnd type="triangle" w="med" len="med"/>
          </a:ln>
          <a:effectLst/>
        </p:spPr>
        <p:txBody>
          <a:bodyPr/>
          <a:lstStyle/>
          <a:p>
            <a:endParaRPr lang="en-US"/>
          </a:p>
        </p:txBody>
      </p:sp>
      <p:sp>
        <p:nvSpPr>
          <p:cNvPr id="290874" name="Line 58"/>
          <p:cNvSpPr>
            <a:spLocks noChangeShapeType="1"/>
          </p:cNvSpPr>
          <p:nvPr/>
        </p:nvSpPr>
        <p:spPr bwMode="auto">
          <a:xfrm flipH="1">
            <a:off x="8077200" y="5257800"/>
            <a:ext cx="609600" cy="228600"/>
          </a:xfrm>
          <a:prstGeom prst="line">
            <a:avLst/>
          </a:prstGeom>
          <a:noFill/>
          <a:ln w="9525">
            <a:solidFill>
              <a:schemeClr val="tx1"/>
            </a:solidFill>
            <a:round/>
            <a:headEnd/>
            <a:tailEnd type="triangle" w="med" len="med"/>
          </a:ln>
          <a:effectLst/>
        </p:spPr>
        <p:txBody>
          <a:bodyPr/>
          <a:lstStyle/>
          <a:p>
            <a:endParaRPr lang="en-US"/>
          </a:p>
        </p:txBody>
      </p:sp>
      <p:sp>
        <p:nvSpPr>
          <p:cNvPr id="290875" name="Line 59"/>
          <p:cNvSpPr>
            <a:spLocks noChangeShapeType="1"/>
          </p:cNvSpPr>
          <p:nvPr/>
        </p:nvSpPr>
        <p:spPr bwMode="auto">
          <a:xfrm>
            <a:off x="8077200" y="5943600"/>
            <a:ext cx="0" cy="228600"/>
          </a:xfrm>
          <a:prstGeom prst="line">
            <a:avLst/>
          </a:prstGeom>
          <a:noFill/>
          <a:ln w="9525">
            <a:solidFill>
              <a:schemeClr val="tx1"/>
            </a:solidFill>
            <a:round/>
            <a:headEnd/>
            <a:tailEnd type="triangle" w="med" len="med"/>
          </a:ln>
          <a:effectLst/>
        </p:spPr>
        <p:txBody>
          <a:bodyPr/>
          <a:lstStyle/>
          <a:p>
            <a:endParaRPr lang="en-US"/>
          </a:p>
        </p:txBody>
      </p:sp>
      <p:sp>
        <p:nvSpPr>
          <p:cNvPr id="290876" name="Line 60"/>
          <p:cNvSpPr>
            <a:spLocks noChangeShapeType="1"/>
          </p:cNvSpPr>
          <p:nvPr/>
        </p:nvSpPr>
        <p:spPr bwMode="auto">
          <a:xfrm>
            <a:off x="8305800" y="17526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13" name="Group 61"/>
          <p:cNvGrpSpPr>
            <a:grpSpLocks/>
          </p:cNvGrpSpPr>
          <p:nvPr/>
        </p:nvGrpSpPr>
        <p:grpSpPr bwMode="auto">
          <a:xfrm>
            <a:off x="4495800" y="5867400"/>
            <a:ext cx="228600" cy="228600"/>
            <a:chOff x="3936" y="1392"/>
            <a:chExt cx="144" cy="144"/>
          </a:xfrm>
        </p:grpSpPr>
        <p:sp>
          <p:nvSpPr>
            <p:cNvPr id="290878" name="Oval 62"/>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0879" name="Line 63"/>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14" name="Group 64"/>
          <p:cNvGrpSpPr>
            <a:grpSpLocks/>
          </p:cNvGrpSpPr>
          <p:nvPr/>
        </p:nvGrpSpPr>
        <p:grpSpPr bwMode="auto">
          <a:xfrm>
            <a:off x="6553200" y="5867400"/>
            <a:ext cx="228600" cy="228600"/>
            <a:chOff x="3936" y="1392"/>
            <a:chExt cx="144" cy="144"/>
          </a:xfrm>
        </p:grpSpPr>
        <p:sp>
          <p:nvSpPr>
            <p:cNvPr id="290881" name="Oval 65"/>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0882" name="Line 66"/>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cxnSp>
        <p:nvCxnSpPr>
          <p:cNvPr id="290883" name="AutoShape 67"/>
          <p:cNvCxnSpPr>
            <a:cxnSpLocks noChangeShapeType="1"/>
            <a:stCxn id="290864" idx="1"/>
            <a:endCxn id="290867" idx="1"/>
          </p:cNvCxnSpPr>
          <p:nvPr/>
        </p:nvCxnSpPr>
        <p:spPr bwMode="auto">
          <a:xfrm rot="10800000" flipH="1">
            <a:off x="7848600" y="1752600"/>
            <a:ext cx="1588" cy="4618038"/>
          </a:xfrm>
          <a:prstGeom prst="curvedConnector4">
            <a:avLst>
              <a:gd name="adj1" fmla="val -39800000"/>
              <a:gd name="adj2" fmla="val 97111"/>
            </a:avLst>
          </a:prstGeom>
          <a:noFill/>
          <a:ln w="9525">
            <a:solidFill>
              <a:schemeClr val="tx1"/>
            </a:solidFill>
            <a:round/>
            <a:headEnd/>
            <a:tailEnd type="triangle" w="med" len="med"/>
          </a:ln>
          <a:effectLst/>
        </p:spPr>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t>Reaching Definitions</a:t>
            </a:r>
          </a:p>
        </p:txBody>
      </p:sp>
      <p:sp>
        <p:nvSpPr>
          <p:cNvPr id="292867" name="Rectangle 3"/>
          <p:cNvSpPr>
            <a:spLocks noGrp="1" noChangeArrowheads="1"/>
          </p:cNvSpPr>
          <p:nvPr>
            <p:ph type="body" idx="1"/>
          </p:nvPr>
        </p:nvSpPr>
        <p:spPr>
          <a:xfrm>
            <a:off x="533400" y="1752600"/>
            <a:ext cx="5638800" cy="1905000"/>
          </a:xfrm>
        </p:spPr>
        <p:txBody>
          <a:bodyPr/>
          <a:lstStyle/>
          <a:p>
            <a:pPr>
              <a:buFontTx/>
              <a:buNone/>
            </a:pPr>
            <a:r>
              <a:rPr lang="en-US" sz="2400" dirty="0" smtClean="0"/>
              <a:t>     A </a:t>
            </a:r>
            <a:r>
              <a:rPr lang="en-US" sz="2400" dirty="0"/>
              <a:t>definition of variable x at  node n1 reaches node n2 if and only if there is a path between n1 and n2 that does not contain a definition of x </a:t>
            </a:r>
          </a:p>
        </p:txBody>
      </p:sp>
      <p:sp>
        <p:nvSpPr>
          <p:cNvPr id="292868" name="Text Box 4"/>
          <p:cNvSpPr txBox="1">
            <a:spLocks noChangeArrowheads="1"/>
          </p:cNvSpPr>
          <p:nvPr/>
        </p:nvSpPr>
        <p:spPr bwMode="auto">
          <a:xfrm>
            <a:off x="2438400" y="3505200"/>
            <a:ext cx="4495800" cy="302260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DEF(1) := {s}, USE(1) := </a:t>
            </a:r>
            <a:br>
              <a:rPr lang="en-US" sz="2400">
                <a:latin typeface="Times New Roman" pitchFamily="18" charset="0"/>
                <a:cs typeface="Arial" charset="0"/>
              </a:rPr>
            </a:br>
            <a:r>
              <a:rPr lang="en-US" sz="2400">
                <a:latin typeface="Times New Roman" pitchFamily="18" charset="0"/>
                <a:cs typeface="Arial" charset="0"/>
              </a:rPr>
              <a:t>DEF(2) := {x}, USE(2) :=</a:t>
            </a:r>
            <a:br>
              <a:rPr lang="en-US" sz="2400">
                <a:latin typeface="Times New Roman" pitchFamily="18" charset="0"/>
                <a:cs typeface="Arial" charset="0"/>
              </a:rPr>
            </a:br>
            <a:r>
              <a:rPr lang="en-US" sz="2400">
                <a:latin typeface="Times New Roman" pitchFamily="18" charset="0"/>
                <a:cs typeface="Arial" charset="0"/>
              </a:rPr>
              <a:t>DEF(3) :=      , USE(3) := {x,y}</a:t>
            </a:r>
            <a:br>
              <a:rPr lang="en-US" sz="2400">
                <a:latin typeface="Times New Roman" pitchFamily="18" charset="0"/>
                <a:cs typeface="Arial" charset="0"/>
              </a:rPr>
            </a:br>
            <a:r>
              <a:rPr lang="en-US" sz="2400">
                <a:latin typeface="Times New Roman" pitchFamily="18" charset="0"/>
                <a:cs typeface="Arial" charset="0"/>
              </a:rPr>
              <a:t>DEF(4) := {x}, USE(4) := {x}</a:t>
            </a:r>
            <a:br>
              <a:rPr lang="en-US" sz="2400">
                <a:latin typeface="Times New Roman" pitchFamily="18" charset="0"/>
                <a:cs typeface="Arial" charset="0"/>
              </a:rPr>
            </a:br>
            <a:r>
              <a:rPr lang="en-US" sz="2400">
                <a:latin typeface="Times New Roman" pitchFamily="18" charset="0"/>
                <a:cs typeface="Arial" charset="0"/>
              </a:rPr>
              <a:t>DEF(5) := {y}, USE(5) := {y}</a:t>
            </a:r>
            <a:br>
              <a:rPr lang="en-US" sz="2400">
                <a:latin typeface="Times New Roman" pitchFamily="18" charset="0"/>
                <a:cs typeface="Arial" charset="0"/>
              </a:rPr>
            </a:br>
            <a:r>
              <a:rPr lang="en-US" sz="2400">
                <a:latin typeface="Times New Roman" pitchFamily="18" charset="0"/>
                <a:cs typeface="Arial" charset="0"/>
              </a:rPr>
              <a:t>DEF(6) :=      ,  USE(6) := {x,y}</a:t>
            </a:r>
            <a:br>
              <a:rPr lang="en-US" sz="2400">
                <a:latin typeface="Times New Roman" pitchFamily="18" charset="0"/>
                <a:cs typeface="Arial" charset="0"/>
              </a:rPr>
            </a:br>
            <a:r>
              <a:rPr lang="en-US" sz="2400">
                <a:latin typeface="Times New Roman" pitchFamily="18" charset="0"/>
                <a:cs typeface="Arial" charset="0"/>
              </a:rPr>
              <a:t>DEF(7) := {s}, USE(7) := {s,x,y}</a:t>
            </a:r>
            <a:br>
              <a:rPr lang="en-US" sz="2400">
                <a:latin typeface="Times New Roman" pitchFamily="18" charset="0"/>
                <a:cs typeface="Arial" charset="0"/>
              </a:rPr>
            </a:br>
            <a:r>
              <a:rPr lang="en-US" sz="2400">
                <a:latin typeface="Times New Roman" pitchFamily="18" charset="0"/>
                <a:cs typeface="Arial" charset="0"/>
              </a:rPr>
              <a:t>DEF(8) := {s}, USE(8) := {s,x,y}</a:t>
            </a:r>
          </a:p>
        </p:txBody>
      </p:sp>
      <p:grpSp>
        <p:nvGrpSpPr>
          <p:cNvPr id="2" name="Group 5"/>
          <p:cNvGrpSpPr>
            <a:grpSpLocks/>
          </p:cNvGrpSpPr>
          <p:nvPr/>
        </p:nvGrpSpPr>
        <p:grpSpPr bwMode="auto">
          <a:xfrm>
            <a:off x="5715000" y="3581400"/>
            <a:ext cx="228600" cy="228600"/>
            <a:chOff x="3936" y="1392"/>
            <a:chExt cx="144" cy="144"/>
          </a:xfrm>
        </p:grpSpPr>
        <p:sp>
          <p:nvSpPr>
            <p:cNvPr id="292870" name="Oval 6"/>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2871" name="Line 7"/>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3" name="Group 8"/>
          <p:cNvGrpSpPr>
            <a:grpSpLocks/>
          </p:cNvGrpSpPr>
          <p:nvPr/>
        </p:nvGrpSpPr>
        <p:grpSpPr bwMode="auto">
          <a:xfrm>
            <a:off x="3962400" y="4343400"/>
            <a:ext cx="228600" cy="228600"/>
            <a:chOff x="3936" y="1392"/>
            <a:chExt cx="144" cy="144"/>
          </a:xfrm>
        </p:grpSpPr>
        <p:sp>
          <p:nvSpPr>
            <p:cNvPr id="292873" name="Oval 9"/>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2874" name="Line 10"/>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4" name="Group 11"/>
          <p:cNvGrpSpPr>
            <a:grpSpLocks/>
          </p:cNvGrpSpPr>
          <p:nvPr/>
        </p:nvGrpSpPr>
        <p:grpSpPr bwMode="auto">
          <a:xfrm>
            <a:off x="5791200" y="3962400"/>
            <a:ext cx="228600" cy="228600"/>
            <a:chOff x="3936" y="1392"/>
            <a:chExt cx="144" cy="144"/>
          </a:xfrm>
        </p:grpSpPr>
        <p:sp>
          <p:nvSpPr>
            <p:cNvPr id="292876" name="Oval 12"/>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2877" name="Line 13"/>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5" name="Group 14"/>
          <p:cNvGrpSpPr>
            <a:grpSpLocks/>
          </p:cNvGrpSpPr>
          <p:nvPr/>
        </p:nvGrpSpPr>
        <p:grpSpPr bwMode="auto">
          <a:xfrm>
            <a:off x="3962400" y="5486400"/>
            <a:ext cx="228600" cy="228600"/>
            <a:chOff x="3936" y="1392"/>
            <a:chExt cx="144" cy="144"/>
          </a:xfrm>
        </p:grpSpPr>
        <p:sp>
          <p:nvSpPr>
            <p:cNvPr id="292879" name="Oval 15"/>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2880" name="Line 16"/>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6" name="Group 17"/>
          <p:cNvGrpSpPr>
            <a:grpSpLocks/>
          </p:cNvGrpSpPr>
          <p:nvPr/>
        </p:nvGrpSpPr>
        <p:grpSpPr bwMode="auto">
          <a:xfrm>
            <a:off x="6019800" y="1676400"/>
            <a:ext cx="457200" cy="457200"/>
            <a:chOff x="3312" y="1008"/>
            <a:chExt cx="288" cy="288"/>
          </a:xfrm>
        </p:grpSpPr>
        <p:sp>
          <p:nvSpPr>
            <p:cNvPr id="292882" name="Oval 18"/>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83" name="Text Box 19"/>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1</a:t>
              </a:r>
            </a:p>
          </p:txBody>
        </p:sp>
      </p:grpSp>
      <p:grpSp>
        <p:nvGrpSpPr>
          <p:cNvPr id="7" name="Group 20"/>
          <p:cNvGrpSpPr>
            <a:grpSpLocks/>
          </p:cNvGrpSpPr>
          <p:nvPr/>
        </p:nvGrpSpPr>
        <p:grpSpPr bwMode="auto">
          <a:xfrm>
            <a:off x="7086600" y="1676400"/>
            <a:ext cx="457200" cy="457200"/>
            <a:chOff x="3312" y="1008"/>
            <a:chExt cx="288" cy="288"/>
          </a:xfrm>
        </p:grpSpPr>
        <p:sp>
          <p:nvSpPr>
            <p:cNvPr id="292885" name="Oval 21"/>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86" name="Text Box 22"/>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2</a:t>
              </a:r>
            </a:p>
          </p:txBody>
        </p:sp>
      </p:grpSp>
      <p:grpSp>
        <p:nvGrpSpPr>
          <p:cNvPr id="8" name="Group 23"/>
          <p:cNvGrpSpPr>
            <a:grpSpLocks/>
          </p:cNvGrpSpPr>
          <p:nvPr/>
        </p:nvGrpSpPr>
        <p:grpSpPr bwMode="auto">
          <a:xfrm>
            <a:off x="8001000" y="1676400"/>
            <a:ext cx="457200" cy="457200"/>
            <a:chOff x="3312" y="1008"/>
            <a:chExt cx="288" cy="288"/>
          </a:xfrm>
        </p:grpSpPr>
        <p:sp>
          <p:nvSpPr>
            <p:cNvPr id="292888" name="Oval 24"/>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89" name="Text Box 25"/>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3</a:t>
              </a:r>
            </a:p>
          </p:txBody>
        </p:sp>
      </p:grpSp>
      <p:grpSp>
        <p:nvGrpSpPr>
          <p:cNvPr id="9" name="Group 26"/>
          <p:cNvGrpSpPr>
            <a:grpSpLocks/>
          </p:cNvGrpSpPr>
          <p:nvPr/>
        </p:nvGrpSpPr>
        <p:grpSpPr bwMode="auto">
          <a:xfrm>
            <a:off x="8001000" y="2590800"/>
            <a:ext cx="457200" cy="457200"/>
            <a:chOff x="3312" y="1008"/>
            <a:chExt cx="288" cy="288"/>
          </a:xfrm>
        </p:grpSpPr>
        <p:sp>
          <p:nvSpPr>
            <p:cNvPr id="292891" name="Oval 27"/>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92" name="Text Box 28"/>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4</a:t>
              </a:r>
            </a:p>
          </p:txBody>
        </p:sp>
      </p:grpSp>
      <p:grpSp>
        <p:nvGrpSpPr>
          <p:cNvPr id="10" name="Group 29"/>
          <p:cNvGrpSpPr>
            <a:grpSpLocks/>
          </p:cNvGrpSpPr>
          <p:nvPr/>
        </p:nvGrpSpPr>
        <p:grpSpPr bwMode="auto">
          <a:xfrm>
            <a:off x="8001000" y="3352800"/>
            <a:ext cx="457200" cy="457200"/>
            <a:chOff x="3312" y="1008"/>
            <a:chExt cx="288" cy="288"/>
          </a:xfrm>
        </p:grpSpPr>
        <p:sp>
          <p:nvSpPr>
            <p:cNvPr id="292894" name="Oval 30"/>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95" name="Text Box 31"/>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5</a:t>
              </a:r>
            </a:p>
          </p:txBody>
        </p:sp>
      </p:grpSp>
      <p:grpSp>
        <p:nvGrpSpPr>
          <p:cNvPr id="11" name="Group 32"/>
          <p:cNvGrpSpPr>
            <a:grpSpLocks/>
          </p:cNvGrpSpPr>
          <p:nvPr/>
        </p:nvGrpSpPr>
        <p:grpSpPr bwMode="auto">
          <a:xfrm>
            <a:off x="8001000" y="4191000"/>
            <a:ext cx="457200" cy="457200"/>
            <a:chOff x="3312" y="1008"/>
            <a:chExt cx="288" cy="288"/>
          </a:xfrm>
        </p:grpSpPr>
        <p:sp>
          <p:nvSpPr>
            <p:cNvPr id="292897" name="Oval 33"/>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898" name="Text Box 34"/>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6</a:t>
              </a:r>
            </a:p>
          </p:txBody>
        </p:sp>
      </p:grpSp>
      <p:grpSp>
        <p:nvGrpSpPr>
          <p:cNvPr id="12" name="Group 35"/>
          <p:cNvGrpSpPr>
            <a:grpSpLocks/>
          </p:cNvGrpSpPr>
          <p:nvPr/>
        </p:nvGrpSpPr>
        <p:grpSpPr bwMode="auto">
          <a:xfrm>
            <a:off x="7467600" y="4953000"/>
            <a:ext cx="457200" cy="457200"/>
            <a:chOff x="3312" y="1008"/>
            <a:chExt cx="288" cy="288"/>
          </a:xfrm>
        </p:grpSpPr>
        <p:sp>
          <p:nvSpPr>
            <p:cNvPr id="292900" name="Oval 36"/>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901" name="Text Box 37"/>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7</a:t>
              </a:r>
            </a:p>
          </p:txBody>
        </p:sp>
      </p:grpSp>
      <p:grpSp>
        <p:nvGrpSpPr>
          <p:cNvPr id="13" name="Group 38"/>
          <p:cNvGrpSpPr>
            <a:grpSpLocks/>
          </p:cNvGrpSpPr>
          <p:nvPr/>
        </p:nvGrpSpPr>
        <p:grpSpPr bwMode="auto">
          <a:xfrm>
            <a:off x="8610600" y="4953000"/>
            <a:ext cx="457200" cy="457200"/>
            <a:chOff x="3312" y="1008"/>
            <a:chExt cx="288" cy="288"/>
          </a:xfrm>
        </p:grpSpPr>
        <p:sp>
          <p:nvSpPr>
            <p:cNvPr id="292903" name="Oval 39"/>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904" name="Text Box 40"/>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8</a:t>
              </a:r>
            </a:p>
          </p:txBody>
        </p:sp>
      </p:grpSp>
      <p:grpSp>
        <p:nvGrpSpPr>
          <p:cNvPr id="14" name="Group 41"/>
          <p:cNvGrpSpPr>
            <a:grpSpLocks/>
          </p:cNvGrpSpPr>
          <p:nvPr/>
        </p:nvGrpSpPr>
        <p:grpSpPr bwMode="auto">
          <a:xfrm>
            <a:off x="8001000" y="5638800"/>
            <a:ext cx="457200" cy="457200"/>
            <a:chOff x="3312" y="1008"/>
            <a:chExt cx="288" cy="288"/>
          </a:xfrm>
        </p:grpSpPr>
        <p:sp>
          <p:nvSpPr>
            <p:cNvPr id="292906" name="Oval 42"/>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907" name="Text Box 43"/>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9</a:t>
              </a:r>
            </a:p>
          </p:txBody>
        </p:sp>
      </p:grpSp>
      <p:grpSp>
        <p:nvGrpSpPr>
          <p:cNvPr id="15" name="Group 44"/>
          <p:cNvGrpSpPr>
            <a:grpSpLocks/>
          </p:cNvGrpSpPr>
          <p:nvPr/>
        </p:nvGrpSpPr>
        <p:grpSpPr bwMode="auto">
          <a:xfrm>
            <a:off x="8001000" y="6324600"/>
            <a:ext cx="457200" cy="457200"/>
            <a:chOff x="3312" y="1008"/>
            <a:chExt cx="288" cy="288"/>
          </a:xfrm>
        </p:grpSpPr>
        <p:sp>
          <p:nvSpPr>
            <p:cNvPr id="292909" name="Oval 45"/>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2910" name="Text Box 46"/>
            <p:cNvSpPr txBox="1">
              <a:spLocks noChangeArrowheads="1"/>
            </p:cNvSpPr>
            <p:nvPr/>
          </p:nvSpPr>
          <p:spPr bwMode="auto">
            <a:xfrm>
              <a:off x="3312" y="1008"/>
              <a:ext cx="288" cy="250"/>
            </a:xfrm>
            <a:prstGeom prst="rect">
              <a:avLst/>
            </a:prstGeom>
            <a:noFill/>
            <a:ln w="9525">
              <a:noFill/>
              <a:miter lim="800000"/>
              <a:headEnd/>
              <a:tailEnd/>
            </a:ln>
            <a:effectLst/>
          </p:spPr>
          <p:txBody>
            <a:bodyPr>
              <a:spAutoFit/>
            </a:bodyPr>
            <a:lstStyle/>
            <a:p>
              <a:pPr algn="ctr" eaLnBrk="1" hangingPunct="1">
                <a:spcBef>
                  <a:spcPct val="50000"/>
                </a:spcBef>
              </a:pPr>
              <a:r>
                <a:rPr lang="en-US" sz="2000">
                  <a:latin typeface="Times New Roman" pitchFamily="18" charset="0"/>
                  <a:cs typeface="Arial" charset="0"/>
                </a:rPr>
                <a:t>10</a:t>
              </a:r>
            </a:p>
          </p:txBody>
        </p:sp>
      </p:grpSp>
      <p:sp>
        <p:nvSpPr>
          <p:cNvPr id="292911" name="Line 47"/>
          <p:cNvSpPr>
            <a:spLocks noChangeShapeType="1"/>
          </p:cNvSpPr>
          <p:nvPr/>
        </p:nvSpPr>
        <p:spPr bwMode="auto">
          <a:xfrm>
            <a:off x="6477000" y="1905000"/>
            <a:ext cx="609600" cy="0"/>
          </a:xfrm>
          <a:prstGeom prst="line">
            <a:avLst/>
          </a:prstGeom>
          <a:noFill/>
          <a:ln w="9525">
            <a:solidFill>
              <a:schemeClr val="tx1"/>
            </a:solidFill>
            <a:round/>
            <a:headEnd/>
            <a:tailEnd type="triangle" w="med" len="med"/>
          </a:ln>
          <a:effectLst/>
        </p:spPr>
        <p:txBody>
          <a:bodyPr/>
          <a:lstStyle/>
          <a:p>
            <a:endParaRPr lang="en-US"/>
          </a:p>
        </p:txBody>
      </p:sp>
      <p:sp>
        <p:nvSpPr>
          <p:cNvPr id="292912" name="Line 48"/>
          <p:cNvSpPr>
            <a:spLocks noChangeShapeType="1"/>
          </p:cNvSpPr>
          <p:nvPr/>
        </p:nvSpPr>
        <p:spPr bwMode="auto">
          <a:xfrm>
            <a:off x="7543800" y="1905000"/>
            <a:ext cx="457200" cy="0"/>
          </a:xfrm>
          <a:prstGeom prst="line">
            <a:avLst/>
          </a:prstGeom>
          <a:noFill/>
          <a:ln w="9525">
            <a:solidFill>
              <a:schemeClr val="tx1"/>
            </a:solidFill>
            <a:round/>
            <a:headEnd/>
            <a:tailEnd type="triangle" w="med" len="med"/>
          </a:ln>
          <a:effectLst/>
        </p:spPr>
        <p:txBody>
          <a:bodyPr/>
          <a:lstStyle/>
          <a:p>
            <a:endParaRPr lang="en-US"/>
          </a:p>
        </p:txBody>
      </p:sp>
      <p:sp>
        <p:nvSpPr>
          <p:cNvPr id="292913" name="Line 49"/>
          <p:cNvSpPr>
            <a:spLocks noChangeShapeType="1"/>
          </p:cNvSpPr>
          <p:nvPr/>
        </p:nvSpPr>
        <p:spPr bwMode="auto">
          <a:xfrm>
            <a:off x="8229600" y="2133600"/>
            <a:ext cx="0" cy="457200"/>
          </a:xfrm>
          <a:prstGeom prst="line">
            <a:avLst/>
          </a:prstGeom>
          <a:noFill/>
          <a:ln w="9525">
            <a:solidFill>
              <a:schemeClr val="tx1"/>
            </a:solidFill>
            <a:round/>
            <a:headEnd/>
            <a:tailEnd type="triangle" w="med" len="med"/>
          </a:ln>
          <a:effectLst/>
        </p:spPr>
        <p:txBody>
          <a:bodyPr/>
          <a:lstStyle/>
          <a:p>
            <a:endParaRPr lang="en-US"/>
          </a:p>
        </p:txBody>
      </p:sp>
      <p:sp>
        <p:nvSpPr>
          <p:cNvPr id="292914" name="Line 50"/>
          <p:cNvSpPr>
            <a:spLocks noChangeShapeType="1"/>
          </p:cNvSpPr>
          <p:nvPr/>
        </p:nvSpPr>
        <p:spPr bwMode="auto">
          <a:xfrm>
            <a:off x="8229600" y="3048000"/>
            <a:ext cx="0" cy="304800"/>
          </a:xfrm>
          <a:prstGeom prst="line">
            <a:avLst/>
          </a:prstGeom>
          <a:noFill/>
          <a:ln w="9525">
            <a:solidFill>
              <a:schemeClr val="tx1"/>
            </a:solidFill>
            <a:round/>
            <a:headEnd/>
            <a:tailEnd type="triangle" w="med" len="med"/>
          </a:ln>
          <a:effectLst/>
        </p:spPr>
        <p:txBody>
          <a:bodyPr/>
          <a:lstStyle/>
          <a:p>
            <a:endParaRPr lang="en-US"/>
          </a:p>
        </p:txBody>
      </p:sp>
      <p:sp>
        <p:nvSpPr>
          <p:cNvPr id="292915" name="Line 51"/>
          <p:cNvSpPr>
            <a:spLocks noChangeShapeType="1"/>
          </p:cNvSpPr>
          <p:nvPr/>
        </p:nvSpPr>
        <p:spPr bwMode="auto">
          <a:xfrm>
            <a:off x="8229600" y="3810000"/>
            <a:ext cx="0" cy="381000"/>
          </a:xfrm>
          <a:prstGeom prst="line">
            <a:avLst/>
          </a:prstGeom>
          <a:noFill/>
          <a:ln w="9525">
            <a:solidFill>
              <a:schemeClr val="tx1"/>
            </a:solidFill>
            <a:round/>
            <a:headEnd/>
            <a:tailEnd type="triangle" w="med" len="med"/>
          </a:ln>
          <a:effectLst/>
        </p:spPr>
        <p:txBody>
          <a:bodyPr/>
          <a:lstStyle/>
          <a:p>
            <a:endParaRPr lang="en-US"/>
          </a:p>
        </p:txBody>
      </p:sp>
      <p:sp>
        <p:nvSpPr>
          <p:cNvPr id="292916" name="Line 52"/>
          <p:cNvSpPr>
            <a:spLocks noChangeShapeType="1"/>
          </p:cNvSpPr>
          <p:nvPr/>
        </p:nvSpPr>
        <p:spPr bwMode="auto">
          <a:xfrm flipH="1">
            <a:off x="7696200" y="46482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2917" name="Line 53"/>
          <p:cNvSpPr>
            <a:spLocks noChangeShapeType="1"/>
          </p:cNvSpPr>
          <p:nvPr/>
        </p:nvSpPr>
        <p:spPr bwMode="auto">
          <a:xfrm>
            <a:off x="8229600" y="46482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2918" name="Line 54"/>
          <p:cNvSpPr>
            <a:spLocks noChangeShapeType="1"/>
          </p:cNvSpPr>
          <p:nvPr/>
        </p:nvSpPr>
        <p:spPr bwMode="auto">
          <a:xfrm>
            <a:off x="7696200" y="5410200"/>
            <a:ext cx="533400" cy="228600"/>
          </a:xfrm>
          <a:prstGeom prst="line">
            <a:avLst/>
          </a:prstGeom>
          <a:noFill/>
          <a:ln w="9525">
            <a:solidFill>
              <a:schemeClr val="tx1"/>
            </a:solidFill>
            <a:round/>
            <a:headEnd/>
            <a:tailEnd type="triangle" w="med" len="med"/>
          </a:ln>
          <a:effectLst/>
        </p:spPr>
        <p:txBody>
          <a:bodyPr/>
          <a:lstStyle/>
          <a:p>
            <a:endParaRPr lang="en-US"/>
          </a:p>
        </p:txBody>
      </p:sp>
      <p:sp>
        <p:nvSpPr>
          <p:cNvPr id="292919" name="Line 55"/>
          <p:cNvSpPr>
            <a:spLocks noChangeShapeType="1"/>
          </p:cNvSpPr>
          <p:nvPr/>
        </p:nvSpPr>
        <p:spPr bwMode="auto">
          <a:xfrm>
            <a:off x="8229600" y="6096000"/>
            <a:ext cx="0" cy="228600"/>
          </a:xfrm>
          <a:prstGeom prst="line">
            <a:avLst/>
          </a:prstGeom>
          <a:noFill/>
          <a:ln w="9525">
            <a:solidFill>
              <a:schemeClr val="tx1"/>
            </a:solidFill>
            <a:round/>
            <a:headEnd/>
            <a:tailEnd type="triangle" w="med" len="med"/>
          </a:ln>
          <a:effectLst/>
        </p:spPr>
        <p:txBody>
          <a:bodyPr/>
          <a:lstStyle/>
          <a:p>
            <a:endParaRPr lang="en-US"/>
          </a:p>
        </p:txBody>
      </p:sp>
      <p:sp>
        <p:nvSpPr>
          <p:cNvPr id="292920" name="Line 56"/>
          <p:cNvSpPr>
            <a:spLocks noChangeShapeType="1"/>
          </p:cNvSpPr>
          <p:nvPr/>
        </p:nvSpPr>
        <p:spPr bwMode="auto">
          <a:xfrm>
            <a:off x="8458200" y="1905000"/>
            <a:ext cx="457200" cy="0"/>
          </a:xfrm>
          <a:prstGeom prst="line">
            <a:avLst/>
          </a:prstGeom>
          <a:noFill/>
          <a:ln w="9525">
            <a:solidFill>
              <a:schemeClr val="tx1"/>
            </a:solidFill>
            <a:round/>
            <a:headEnd/>
            <a:tailEnd type="triangle" w="med" len="med"/>
          </a:ln>
          <a:effectLst/>
        </p:spPr>
        <p:txBody>
          <a:bodyPr/>
          <a:lstStyle/>
          <a:p>
            <a:endParaRPr lang="en-US"/>
          </a:p>
        </p:txBody>
      </p:sp>
      <p:cxnSp>
        <p:nvCxnSpPr>
          <p:cNvPr id="292921" name="AutoShape 57"/>
          <p:cNvCxnSpPr>
            <a:cxnSpLocks noChangeShapeType="1"/>
            <a:stCxn id="292910" idx="1"/>
            <a:endCxn id="292912" idx="1"/>
          </p:cNvCxnSpPr>
          <p:nvPr/>
        </p:nvCxnSpPr>
        <p:spPr bwMode="auto">
          <a:xfrm rot="10800000" flipH="1">
            <a:off x="8001000" y="1905000"/>
            <a:ext cx="1588" cy="4618038"/>
          </a:xfrm>
          <a:prstGeom prst="curvedConnector4">
            <a:avLst>
              <a:gd name="adj1" fmla="val -50700000"/>
              <a:gd name="adj2" fmla="val 91472"/>
            </a:avLst>
          </a:prstGeom>
          <a:noFill/>
          <a:ln w="9525">
            <a:solidFill>
              <a:schemeClr val="tx1"/>
            </a:solidFill>
            <a:round/>
            <a:headEnd/>
            <a:tailEnd type="triangle" w="med" len="med"/>
          </a:ln>
          <a:effectLst/>
        </p:spPr>
      </p:cxnSp>
      <p:sp>
        <p:nvSpPr>
          <p:cNvPr id="292922" name="Text Box 58"/>
          <p:cNvSpPr txBox="1">
            <a:spLocks noChangeArrowheads="1"/>
          </p:cNvSpPr>
          <p:nvPr/>
        </p:nvSpPr>
        <p:spPr bwMode="auto">
          <a:xfrm>
            <a:off x="304800" y="4114800"/>
            <a:ext cx="1981200" cy="1917700"/>
          </a:xfrm>
          <a:prstGeom prst="rect">
            <a:avLst/>
          </a:prstGeom>
          <a:noFill/>
          <a:ln w="9525">
            <a:no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Reaches nodes 2,3,4,5,6,7,8, but not 9 and 10.</a:t>
            </a:r>
          </a:p>
        </p:txBody>
      </p:sp>
      <p:sp>
        <p:nvSpPr>
          <p:cNvPr id="292923" name="Line 59"/>
          <p:cNvSpPr>
            <a:spLocks noChangeShapeType="1"/>
          </p:cNvSpPr>
          <p:nvPr/>
        </p:nvSpPr>
        <p:spPr bwMode="auto">
          <a:xfrm flipH="1">
            <a:off x="1447800" y="3733800"/>
            <a:ext cx="914400" cy="457200"/>
          </a:xfrm>
          <a:prstGeom prst="line">
            <a:avLst/>
          </a:prstGeom>
          <a:noFill/>
          <a:ln w="9525">
            <a:solidFill>
              <a:schemeClr val="tx1"/>
            </a:solidFill>
            <a:round/>
            <a:headEnd/>
            <a:tailEnd type="triangle" w="med" len="med"/>
          </a:ln>
          <a:effectLst/>
        </p:spPr>
        <p:txBody>
          <a:bodyPr/>
          <a:lstStyle/>
          <a:p>
            <a:endParaRPr lang="en-US"/>
          </a:p>
        </p:txBody>
      </p:sp>
      <p:sp>
        <p:nvSpPr>
          <p:cNvPr id="292924" name="Line 60"/>
          <p:cNvSpPr>
            <a:spLocks noChangeShapeType="1"/>
          </p:cNvSpPr>
          <p:nvPr/>
        </p:nvSpPr>
        <p:spPr bwMode="auto">
          <a:xfrm flipH="1">
            <a:off x="8229600" y="5410200"/>
            <a:ext cx="609600" cy="228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t>Def-use Pairs</a:t>
            </a:r>
          </a:p>
        </p:txBody>
      </p:sp>
      <p:sp>
        <p:nvSpPr>
          <p:cNvPr id="293891" name="Rectangle 3"/>
          <p:cNvSpPr>
            <a:spLocks noGrp="1" noChangeArrowheads="1"/>
          </p:cNvSpPr>
          <p:nvPr>
            <p:ph type="body" idx="1"/>
          </p:nvPr>
        </p:nvSpPr>
        <p:spPr/>
        <p:txBody>
          <a:bodyPr/>
          <a:lstStyle/>
          <a:p>
            <a:r>
              <a:rPr lang="en-US" sz="2800"/>
              <a:t>A def-use pair (DU) for variable x is a pair of nodes (n1,n2) such that </a:t>
            </a:r>
          </a:p>
          <a:p>
            <a:pPr lvl="1"/>
            <a:r>
              <a:rPr lang="en-US" sz="2400"/>
              <a:t>x is in DEF(n1)</a:t>
            </a:r>
          </a:p>
          <a:p>
            <a:pPr lvl="1"/>
            <a:r>
              <a:rPr lang="en-US" sz="2400"/>
              <a:t>The definition of x at n1 reaches n2</a:t>
            </a:r>
          </a:p>
          <a:p>
            <a:pPr lvl="1"/>
            <a:r>
              <a:rPr lang="en-US" sz="2400"/>
              <a:t>x is in USE(n2)</a:t>
            </a:r>
          </a:p>
          <a:p>
            <a:r>
              <a:rPr lang="en-US" sz="2800"/>
              <a:t>In other words, the value that is assigned to x at n1 is used at n2</a:t>
            </a:r>
          </a:p>
          <a:p>
            <a:pPr lvl="1"/>
            <a:r>
              <a:rPr lang="en-US" sz="2400"/>
              <a:t>Since the definition reaches n2, the value is not killed along some path n1...n2.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Software Testing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marL="514350" indent="-514350">
              <a:buAutoNum type="arabicPeriod"/>
            </a:pPr>
            <a:r>
              <a:rPr lang="en-US" dirty="0" smtClean="0"/>
              <a:t>Testing shows presence of defects.</a:t>
            </a:r>
          </a:p>
          <a:p>
            <a:pPr marL="514350" indent="-514350">
              <a:buAutoNum type="arabicPeriod"/>
            </a:pPr>
            <a:r>
              <a:rPr lang="en-US" dirty="0" smtClean="0"/>
              <a:t>Exhaustive testing is impossible</a:t>
            </a:r>
          </a:p>
          <a:p>
            <a:pPr marL="514350" indent="-514350">
              <a:buAutoNum type="arabicPeriod"/>
            </a:pPr>
            <a:r>
              <a:rPr lang="en-US" dirty="0" smtClean="0"/>
              <a:t>Early testing</a:t>
            </a:r>
          </a:p>
          <a:p>
            <a:pPr marL="514350" indent="-514350">
              <a:buAutoNum type="arabicPeriod"/>
            </a:pPr>
            <a:r>
              <a:rPr lang="en-US" dirty="0" smtClean="0"/>
              <a:t>Defect clustering</a:t>
            </a:r>
          </a:p>
          <a:p>
            <a:pPr marL="514350" indent="-514350">
              <a:buAutoNum type="arabicPeriod"/>
            </a:pPr>
            <a:r>
              <a:rPr lang="en-US" dirty="0" smtClean="0"/>
              <a:t>The Pesticide Paradox</a:t>
            </a:r>
          </a:p>
          <a:p>
            <a:pPr marL="514350" indent="-514350">
              <a:buAutoNum type="arabicPeriod"/>
            </a:pPr>
            <a:r>
              <a:rPr lang="en-US" dirty="0" smtClean="0"/>
              <a:t>Testing is context dependent</a:t>
            </a:r>
          </a:p>
          <a:p>
            <a:pPr marL="514350" indent="-514350">
              <a:buAutoNum type="arabicPeriod"/>
            </a:pPr>
            <a:r>
              <a:rPr lang="en-US" dirty="0" smtClean="0"/>
              <a:t>Absence of errors fallacy.</a:t>
            </a:r>
          </a:p>
          <a:p>
            <a:pPr marL="514350" indent="-514350">
              <a:buNone/>
            </a:pPr>
            <a:endParaRPr lang="en-US" dirty="0" smtClean="0"/>
          </a:p>
          <a:p>
            <a:pPr marL="514350" indent="-514350">
              <a:buAutoNum type="arabicPeriod"/>
            </a:pPr>
            <a:endParaRPr lang="en-US" dirty="0" smtClean="0"/>
          </a:p>
          <a:p>
            <a:pPr marL="514350" indent="-514350">
              <a:buNone/>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noFill/>
          <a:ln/>
        </p:spPr>
        <p:txBody>
          <a:bodyPr/>
          <a:lstStyle/>
          <a:p>
            <a:r>
              <a:rPr lang="en-US"/>
              <a:t>Examples of Def-Use Pairs</a:t>
            </a:r>
          </a:p>
        </p:txBody>
      </p:sp>
      <p:sp>
        <p:nvSpPr>
          <p:cNvPr id="294915" name="Text Box 3"/>
          <p:cNvSpPr txBox="1">
            <a:spLocks noChangeArrowheads="1"/>
          </p:cNvSpPr>
          <p:nvPr/>
        </p:nvSpPr>
        <p:spPr bwMode="auto">
          <a:xfrm>
            <a:off x="2438400" y="3505200"/>
            <a:ext cx="4495800" cy="302260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DEF(1) := {s}, USE(1) := </a:t>
            </a:r>
            <a:br>
              <a:rPr lang="en-US" sz="2400">
                <a:latin typeface="Times New Roman" pitchFamily="18" charset="0"/>
                <a:cs typeface="Arial" charset="0"/>
              </a:rPr>
            </a:br>
            <a:r>
              <a:rPr lang="en-US" sz="2400">
                <a:latin typeface="Times New Roman" pitchFamily="18" charset="0"/>
                <a:cs typeface="Arial" charset="0"/>
              </a:rPr>
              <a:t>DEF(2) := {x}, USE(2) :=</a:t>
            </a:r>
            <a:br>
              <a:rPr lang="en-US" sz="2400">
                <a:latin typeface="Times New Roman" pitchFamily="18" charset="0"/>
                <a:cs typeface="Arial" charset="0"/>
              </a:rPr>
            </a:br>
            <a:r>
              <a:rPr lang="en-US" sz="2400">
                <a:latin typeface="Times New Roman" pitchFamily="18" charset="0"/>
                <a:cs typeface="Arial" charset="0"/>
              </a:rPr>
              <a:t>DEF(3) :=      , USE(3) := {x,y}</a:t>
            </a:r>
            <a:br>
              <a:rPr lang="en-US" sz="2400">
                <a:latin typeface="Times New Roman" pitchFamily="18" charset="0"/>
                <a:cs typeface="Arial" charset="0"/>
              </a:rPr>
            </a:br>
            <a:r>
              <a:rPr lang="en-US" sz="2400">
                <a:latin typeface="Times New Roman" pitchFamily="18" charset="0"/>
                <a:cs typeface="Arial" charset="0"/>
              </a:rPr>
              <a:t>DEF(4) := {x}, USE(4) := {x}</a:t>
            </a:r>
            <a:br>
              <a:rPr lang="en-US" sz="2400">
                <a:latin typeface="Times New Roman" pitchFamily="18" charset="0"/>
                <a:cs typeface="Arial" charset="0"/>
              </a:rPr>
            </a:br>
            <a:r>
              <a:rPr lang="en-US" sz="2400">
                <a:latin typeface="Times New Roman" pitchFamily="18" charset="0"/>
                <a:cs typeface="Arial" charset="0"/>
              </a:rPr>
              <a:t>DEF(5) := {y}, USE(5) := {y}</a:t>
            </a:r>
            <a:br>
              <a:rPr lang="en-US" sz="2400">
                <a:latin typeface="Times New Roman" pitchFamily="18" charset="0"/>
                <a:cs typeface="Arial" charset="0"/>
              </a:rPr>
            </a:br>
            <a:r>
              <a:rPr lang="en-US" sz="2400">
                <a:latin typeface="Times New Roman" pitchFamily="18" charset="0"/>
                <a:cs typeface="Arial" charset="0"/>
              </a:rPr>
              <a:t>DEF(6) :=      ,  USE(6) := {x,y}</a:t>
            </a:r>
            <a:br>
              <a:rPr lang="en-US" sz="2400">
                <a:latin typeface="Times New Roman" pitchFamily="18" charset="0"/>
                <a:cs typeface="Arial" charset="0"/>
              </a:rPr>
            </a:br>
            <a:r>
              <a:rPr lang="en-US" sz="2400">
                <a:latin typeface="Times New Roman" pitchFamily="18" charset="0"/>
                <a:cs typeface="Arial" charset="0"/>
              </a:rPr>
              <a:t>DEF(7) := {s}, USE(7) := {s,x,y}</a:t>
            </a:r>
            <a:br>
              <a:rPr lang="en-US" sz="2400">
                <a:latin typeface="Times New Roman" pitchFamily="18" charset="0"/>
                <a:cs typeface="Arial" charset="0"/>
              </a:rPr>
            </a:br>
            <a:r>
              <a:rPr lang="en-US" sz="2400">
                <a:latin typeface="Times New Roman" pitchFamily="18" charset="0"/>
                <a:cs typeface="Arial" charset="0"/>
              </a:rPr>
              <a:t>DEF(8) := {s}, USE(8) := {s,x,y}</a:t>
            </a:r>
          </a:p>
        </p:txBody>
      </p:sp>
      <p:grpSp>
        <p:nvGrpSpPr>
          <p:cNvPr id="2" name="Group 4"/>
          <p:cNvGrpSpPr>
            <a:grpSpLocks/>
          </p:cNvGrpSpPr>
          <p:nvPr/>
        </p:nvGrpSpPr>
        <p:grpSpPr bwMode="auto">
          <a:xfrm>
            <a:off x="5715000" y="3581400"/>
            <a:ext cx="228600" cy="228600"/>
            <a:chOff x="3936" y="1392"/>
            <a:chExt cx="144" cy="144"/>
          </a:xfrm>
        </p:grpSpPr>
        <p:sp>
          <p:nvSpPr>
            <p:cNvPr id="294917" name="Oval 5"/>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4918" name="Line 6"/>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3" name="Group 7"/>
          <p:cNvGrpSpPr>
            <a:grpSpLocks/>
          </p:cNvGrpSpPr>
          <p:nvPr/>
        </p:nvGrpSpPr>
        <p:grpSpPr bwMode="auto">
          <a:xfrm>
            <a:off x="3962400" y="4343400"/>
            <a:ext cx="228600" cy="228600"/>
            <a:chOff x="3936" y="1392"/>
            <a:chExt cx="144" cy="144"/>
          </a:xfrm>
        </p:grpSpPr>
        <p:sp>
          <p:nvSpPr>
            <p:cNvPr id="294920" name="Oval 8"/>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4921" name="Line 9"/>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4" name="Group 10"/>
          <p:cNvGrpSpPr>
            <a:grpSpLocks/>
          </p:cNvGrpSpPr>
          <p:nvPr/>
        </p:nvGrpSpPr>
        <p:grpSpPr bwMode="auto">
          <a:xfrm>
            <a:off x="5791200" y="3962400"/>
            <a:ext cx="228600" cy="228600"/>
            <a:chOff x="3936" y="1392"/>
            <a:chExt cx="144" cy="144"/>
          </a:xfrm>
        </p:grpSpPr>
        <p:sp>
          <p:nvSpPr>
            <p:cNvPr id="294923" name="Oval 11"/>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4924" name="Line 12"/>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5" name="Group 13"/>
          <p:cNvGrpSpPr>
            <a:grpSpLocks/>
          </p:cNvGrpSpPr>
          <p:nvPr/>
        </p:nvGrpSpPr>
        <p:grpSpPr bwMode="auto">
          <a:xfrm>
            <a:off x="3962400" y="5486400"/>
            <a:ext cx="228600" cy="228600"/>
            <a:chOff x="3936" y="1392"/>
            <a:chExt cx="144" cy="144"/>
          </a:xfrm>
        </p:grpSpPr>
        <p:sp>
          <p:nvSpPr>
            <p:cNvPr id="294926" name="Oval 14"/>
            <p:cNvSpPr>
              <a:spLocks noChangeArrowheads="1"/>
            </p:cNvSpPr>
            <p:nvPr/>
          </p:nvSpPr>
          <p:spPr bwMode="auto">
            <a:xfrm>
              <a:off x="3936" y="1392"/>
              <a:ext cx="144" cy="144"/>
            </a:xfrm>
            <a:prstGeom prst="ellipse">
              <a:avLst/>
            </a:prstGeom>
            <a:noFill/>
            <a:ln w="9525">
              <a:solidFill>
                <a:schemeClr val="tx1"/>
              </a:solidFill>
              <a:round/>
              <a:headEnd/>
              <a:tailEnd/>
            </a:ln>
            <a:effectLst/>
          </p:spPr>
          <p:txBody>
            <a:bodyPr wrap="none" anchor="ctr"/>
            <a:lstStyle/>
            <a:p>
              <a:endParaRPr lang="en-US"/>
            </a:p>
          </p:txBody>
        </p:sp>
        <p:sp>
          <p:nvSpPr>
            <p:cNvPr id="294927" name="Line 15"/>
            <p:cNvSpPr>
              <a:spLocks noChangeShapeType="1"/>
            </p:cNvSpPr>
            <p:nvPr/>
          </p:nvSpPr>
          <p:spPr bwMode="auto">
            <a:xfrm flipH="1">
              <a:off x="3936" y="1392"/>
              <a:ext cx="144" cy="144"/>
            </a:xfrm>
            <a:prstGeom prst="line">
              <a:avLst/>
            </a:prstGeom>
            <a:noFill/>
            <a:ln w="9525">
              <a:solidFill>
                <a:schemeClr val="tx1"/>
              </a:solidFill>
              <a:round/>
              <a:headEnd/>
              <a:tailEnd/>
            </a:ln>
            <a:effectLst/>
          </p:spPr>
          <p:txBody>
            <a:bodyPr/>
            <a:lstStyle/>
            <a:p>
              <a:endParaRPr lang="en-US"/>
            </a:p>
          </p:txBody>
        </p:sp>
      </p:grpSp>
      <p:grpSp>
        <p:nvGrpSpPr>
          <p:cNvPr id="6" name="Group 16"/>
          <p:cNvGrpSpPr>
            <a:grpSpLocks/>
          </p:cNvGrpSpPr>
          <p:nvPr/>
        </p:nvGrpSpPr>
        <p:grpSpPr bwMode="auto">
          <a:xfrm>
            <a:off x="6019800" y="1676400"/>
            <a:ext cx="457200" cy="457200"/>
            <a:chOff x="3312" y="1008"/>
            <a:chExt cx="288" cy="288"/>
          </a:xfrm>
        </p:grpSpPr>
        <p:sp>
          <p:nvSpPr>
            <p:cNvPr id="294929" name="Oval 17"/>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30" name="Text Box 18"/>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1</a:t>
              </a:r>
            </a:p>
          </p:txBody>
        </p:sp>
      </p:grpSp>
      <p:grpSp>
        <p:nvGrpSpPr>
          <p:cNvPr id="7" name="Group 19"/>
          <p:cNvGrpSpPr>
            <a:grpSpLocks/>
          </p:cNvGrpSpPr>
          <p:nvPr/>
        </p:nvGrpSpPr>
        <p:grpSpPr bwMode="auto">
          <a:xfrm>
            <a:off x="7086600" y="1676400"/>
            <a:ext cx="457200" cy="457200"/>
            <a:chOff x="3312" y="1008"/>
            <a:chExt cx="288" cy="288"/>
          </a:xfrm>
        </p:grpSpPr>
        <p:sp>
          <p:nvSpPr>
            <p:cNvPr id="294932" name="Oval 20"/>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33" name="Text Box 21"/>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2</a:t>
              </a:r>
            </a:p>
          </p:txBody>
        </p:sp>
      </p:grpSp>
      <p:grpSp>
        <p:nvGrpSpPr>
          <p:cNvPr id="8" name="Group 22"/>
          <p:cNvGrpSpPr>
            <a:grpSpLocks/>
          </p:cNvGrpSpPr>
          <p:nvPr/>
        </p:nvGrpSpPr>
        <p:grpSpPr bwMode="auto">
          <a:xfrm>
            <a:off x="8001000" y="1676400"/>
            <a:ext cx="457200" cy="457200"/>
            <a:chOff x="3312" y="1008"/>
            <a:chExt cx="288" cy="288"/>
          </a:xfrm>
        </p:grpSpPr>
        <p:sp>
          <p:nvSpPr>
            <p:cNvPr id="294935" name="Oval 23"/>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36" name="Text Box 24"/>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3</a:t>
              </a:r>
            </a:p>
          </p:txBody>
        </p:sp>
      </p:grpSp>
      <p:grpSp>
        <p:nvGrpSpPr>
          <p:cNvPr id="9" name="Group 25"/>
          <p:cNvGrpSpPr>
            <a:grpSpLocks/>
          </p:cNvGrpSpPr>
          <p:nvPr/>
        </p:nvGrpSpPr>
        <p:grpSpPr bwMode="auto">
          <a:xfrm>
            <a:off x="8001000" y="2590800"/>
            <a:ext cx="457200" cy="457200"/>
            <a:chOff x="3312" y="1008"/>
            <a:chExt cx="288" cy="288"/>
          </a:xfrm>
        </p:grpSpPr>
        <p:sp>
          <p:nvSpPr>
            <p:cNvPr id="294938" name="Oval 26"/>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39" name="Text Box 27"/>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4</a:t>
              </a:r>
            </a:p>
          </p:txBody>
        </p:sp>
      </p:grpSp>
      <p:grpSp>
        <p:nvGrpSpPr>
          <p:cNvPr id="10" name="Group 28"/>
          <p:cNvGrpSpPr>
            <a:grpSpLocks/>
          </p:cNvGrpSpPr>
          <p:nvPr/>
        </p:nvGrpSpPr>
        <p:grpSpPr bwMode="auto">
          <a:xfrm>
            <a:off x="8001000" y="3352800"/>
            <a:ext cx="457200" cy="457200"/>
            <a:chOff x="3312" y="1008"/>
            <a:chExt cx="288" cy="288"/>
          </a:xfrm>
        </p:grpSpPr>
        <p:sp>
          <p:nvSpPr>
            <p:cNvPr id="294941" name="Oval 29"/>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42" name="Text Box 30"/>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5</a:t>
              </a:r>
            </a:p>
          </p:txBody>
        </p:sp>
      </p:grpSp>
      <p:grpSp>
        <p:nvGrpSpPr>
          <p:cNvPr id="11" name="Group 31"/>
          <p:cNvGrpSpPr>
            <a:grpSpLocks/>
          </p:cNvGrpSpPr>
          <p:nvPr/>
        </p:nvGrpSpPr>
        <p:grpSpPr bwMode="auto">
          <a:xfrm>
            <a:off x="8001000" y="4191000"/>
            <a:ext cx="457200" cy="457200"/>
            <a:chOff x="3312" y="1008"/>
            <a:chExt cx="288" cy="288"/>
          </a:xfrm>
        </p:grpSpPr>
        <p:sp>
          <p:nvSpPr>
            <p:cNvPr id="294944" name="Oval 32"/>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45" name="Text Box 33"/>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6</a:t>
              </a:r>
            </a:p>
          </p:txBody>
        </p:sp>
      </p:grpSp>
      <p:grpSp>
        <p:nvGrpSpPr>
          <p:cNvPr id="12" name="Group 34"/>
          <p:cNvGrpSpPr>
            <a:grpSpLocks/>
          </p:cNvGrpSpPr>
          <p:nvPr/>
        </p:nvGrpSpPr>
        <p:grpSpPr bwMode="auto">
          <a:xfrm>
            <a:off x="7467600" y="4953000"/>
            <a:ext cx="457200" cy="457200"/>
            <a:chOff x="3312" y="1008"/>
            <a:chExt cx="288" cy="288"/>
          </a:xfrm>
        </p:grpSpPr>
        <p:sp>
          <p:nvSpPr>
            <p:cNvPr id="294947" name="Oval 35"/>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48" name="Text Box 36"/>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7</a:t>
              </a:r>
            </a:p>
          </p:txBody>
        </p:sp>
      </p:grpSp>
      <p:grpSp>
        <p:nvGrpSpPr>
          <p:cNvPr id="13" name="Group 37"/>
          <p:cNvGrpSpPr>
            <a:grpSpLocks/>
          </p:cNvGrpSpPr>
          <p:nvPr/>
        </p:nvGrpSpPr>
        <p:grpSpPr bwMode="auto">
          <a:xfrm>
            <a:off x="8610600" y="4953000"/>
            <a:ext cx="457200" cy="457200"/>
            <a:chOff x="3312" y="1008"/>
            <a:chExt cx="288" cy="288"/>
          </a:xfrm>
        </p:grpSpPr>
        <p:sp>
          <p:nvSpPr>
            <p:cNvPr id="294950" name="Oval 38"/>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51" name="Text Box 39"/>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8</a:t>
              </a:r>
            </a:p>
          </p:txBody>
        </p:sp>
      </p:grpSp>
      <p:grpSp>
        <p:nvGrpSpPr>
          <p:cNvPr id="14" name="Group 40"/>
          <p:cNvGrpSpPr>
            <a:grpSpLocks/>
          </p:cNvGrpSpPr>
          <p:nvPr/>
        </p:nvGrpSpPr>
        <p:grpSpPr bwMode="auto">
          <a:xfrm>
            <a:off x="8001000" y="5638800"/>
            <a:ext cx="457200" cy="457200"/>
            <a:chOff x="3312" y="1008"/>
            <a:chExt cx="288" cy="288"/>
          </a:xfrm>
        </p:grpSpPr>
        <p:sp>
          <p:nvSpPr>
            <p:cNvPr id="294953" name="Oval 41"/>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54" name="Text Box 42"/>
            <p:cNvSpPr txBox="1">
              <a:spLocks noChangeArrowheads="1"/>
            </p:cNvSpPr>
            <p:nvPr/>
          </p:nvSpPr>
          <p:spPr bwMode="auto">
            <a:xfrm>
              <a:off x="3312" y="1008"/>
              <a:ext cx="288" cy="288"/>
            </a:xfrm>
            <a:prstGeom prst="rect">
              <a:avLst/>
            </a:prstGeom>
            <a:noFill/>
            <a:ln w="9525">
              <a:noFill/>
              <a:miter lim="800000"/>
              <a:headEnd/>
              <a:tailEnd/>
            </a:ln>
            <a:effectLst/>
          </p:spPr>
          <p:txBody>
            <a:bodyPr>
              <a:spAutoFit/>
            </a:bodyPr>
            <a:lstStyle/>
            <a:p>
              <a:pPr algn="ctr" eaLnBrk="1" hangingPunct="1">
                <a:spcBef>
                  <a:spcPct val="50000"/>
                </a:spcBef>
              </a:pPr>
              <a:r>
                <a:rPr lang="en-US" sz="2400">
                  <a:latin typeface="Times New Roman" pitchFamily="18" charset="0"/>
                  <a:cs typeface="Arial" charset="0"/>
                </a:rPr>
                <a:t>9</a:t>
              </a:r>
            </a:p>
          </p:txBody>
        </p:sp>
      </p:grpSp>
      <p:grpSp>
        <p:nvGrpSpPr>
          <p:cNvPr id="15" name="Group 43"/>
          <p:cNvGrpSpPr>
            <a:grpSpLocks/>
          </p:cNvGrpSpPr>
          <p:nvPr/>
        </p:nvGrpSpPr>
        <p:grpSpPr bwMode="auto">
          <a:xfrm>
            <a:off x="8001000" y="6324600"/>
            <a:ext cx="457200" cy="457200"/>
            <a:chOff x="3312" y="1008"/>
            <a:chExt cx="288" cy="288"/>
          </a:xfrm>
        </p:grpSpPr>
        <p:sp>
          <p:nvSpPr>
            <p:cNvPr id="294956" name="Oval 44"/>
            <p:cNvSpPr>
              <a:spLocks noChangeArrowheads="1"/>
            </p:cNvSpPr>
            <p:nvPr/>
          </p:nvSpPr>
          <p:spPr bwMode="auto">
            <a:xfrm>
              <a:off x="3312" y="1008"/>
              <a:ext cx="288" cy="288"/>
            </a:xfrm>
            <a:prstGeom prst="ellipse">
              <a:avLst/>
            </a:prstGeom>
            <a:noFill/>
            <a:ln w="9525">
              <a:solidFill>
                <a:schemeClr val="tx1"/>
              </a:solidFill>
              <a:round/>
              <a:headEnd/>
              <a:tailEnd/>
            </a:ln>
            <a:effectLst/>
          </p:spPr>
          <p:txBody>
            <a:bodyPr wrap="none" anchor="ctr"/>
            <a:lstStyle/>
            <a:p>
              <a:endParaRPr lang="en-US"/>
            </a:p>
          </p:txBody>
        </p:sp>
        <p:sp>
          <p:nvSpPr>
            <p:cNvPr id="294957" name="Text Box 45"/>
            <p:cNvSpPr txBox="1">
              <a:spLocks noChangeArrowheads="1"/>
            </p:cNvSpPr>
            <p:nvPr/>
          </p:nvSpPr>
          <p:spPr bwMode="auto">
            <a:xfrm>
              <a:off x="3312" y="1008"/>
              <a:ext cx="288" cy="250"/>
            </a:xfrm>
            <a:prstGeom prst="rect">
              <a:avLst/>
            </a:prstGeom>
            <a:noFill/>
            <a:ln w="9525">
              <a:noFill/>
              <a:miter lim="800000"/>
              <a:headEnd/>
              <a:tailEnd/>
            </a:ln>
            <a:effectLst/>
          </p:spPr>
          <p:txBody>
            <a:bodyPr>
              <a:spAutoFit/>
            </a:bodyPr>
            <a:lstStyle/>
            <a:p>
              <a:pPr algn="ctr" eaLnBrk="1" hangingPunct="1">
                <a:spcBef>
                  <a:spcPct val="50000"/>
                </a:spcBef>
              </a:pPr>
              <a:r>
                <a:rPr lang="en-US" sz="2000">
                  <a:latin typeface="Times New Roman" pitchFamily="18" charset="0"/>
                  <a:cs typeface="Arial" charset="0"/>
                </a:rPr>
                <a:t>10</a:t>
              </a:r>
            </a:p>
          </p:txBody>
        </p:sp>
      </p:grpSp>
      <p:sp>
        <p:nvSpPr>
          <p:cNvPr id="294958" name="Line 46"/>
          <p:cNvSpPr>
            <a:spLocks noChangeShapeType="1"/>
          </p:cNvSpPr>
          <p:nvPr/>
        </p:nvSpPr>
        <p:spPr bwMode="auto">
          <a:xfrm>
            <a:off x="6477000" y="1905000"/>
            <a:ext cx="609600" cy="0"/>
          </a:xfrm>
          <a:prstGeom prst="line">
            <a:avLst/>
          </a:prstGeom>
          <a:noFill/>
          <a:ln w="9525">
            <a:solidFill>
              <a:schemeClr val="tx1"/>
            </a:solidFill>
            <a:round/>
            <a:headEnd/>
            <a:tailEnd type="triangle" w="med" len="med"/>
          </a:ln>
          <a:effectLst/>
        </p:spPr>
        <p:txBody>
          <a:bodyPr/>
          <a:lstStyle/>
          <a:p>
            <a:endParaRPr lang="en-US"/>
          </a:p>
        </p:txBody>
      </p:sp>
      <p:sp>
        <p:nvSpPr>
          <p:cNvPr id="294959" name="Line 47"/>
          <p:cNvSpPr>
            <a:spLocks noChangeShapeType="1"/>
          </p:cNvSpPr>
          <p:nvPr/>
        </p:nvSpPr>
        <p:spPr bwMode="auto">
          <a:xfrm>
            <a:off x="7543800" y="1905000"/>
            <a:ext cx="457200" cy="0"/>
          </a:xfrm>
          <a:prstGeom prst="line">
            <a:avLst/>
          </a:prstGeom>
          <a:noFill/>
          <a:ln w="9525">
            <a:solidFill>
              <a:schemeClr val="tx1"/>
            </a:solidFill>
            <a:round/>
            <a:headEnd/>
            <a:tailEnd type="triangle" w="med" len="med"/>
          </a:ln>
          <a:effectLst/>
        </p:spPr>
        <p:txBody>
          <a:bodyPr/>
          <a:lstStyle/>
          <a:p>
            <a:endParaRPr lang="en-US"/>
          </a:p>
        </p:txBody>
      </p:sp>
      <p:sp>
        <p:nvSpPr>
          <p:cNvPr id="294960" name="Line 48"/>
          <p:cNvSpPr>
            <a:spLocks noChangeShapeType="1"/>
          </p:cNvSpPr>
          <p:nvPr/>
        </p:nvSpPr>
        <p:spPr bwMode="auto">
          <a:xfrm>
            <a:off x="8229600" y="2133600"/>
            <a:ext cx="0" cy="457200"/>
          </a:xfrm>
          <a:prstGeom prst="line">
            <a:avLst/>
          </a:prstGeom>
          <a:noFill/>
          <a:ln w="9525">
            <a:solidFill>
              <a:schemeClr val="tx1"/>
            </a:solidFill>
            <a:round/>
            <a:headEnd/>
            <a:tailEnd type="triangle" w="med" len="med"/>
          </a:ln>
          <a:effectLst/>
        </p:spPr>
        <p:txBody>
          <a:bodyPr/>
          <a:lstStyle/>
          <a:p>
            <a:endParaRPr lang="en-US"/>
          </a:p>
        </p:txBody>
      </p:sp>
      <p:sp>
        <p:nvSpPr>
          <p:cNvPr id="294961" name="Line 49"/>
          <p:cNvSpPr>
            <a:spLocks noChangeShapeType="1"/>
          </p:cNvSpPr>
          <p:nvPr/>
        </p:nvSpPr>
        <p:spPr bwMode="auto">
          <a:xfrm>
            <a:off x="8229600" y="3048000"/>
            <a:ext cx="0" cy="304800"/>
          </a:xfrm>
          <a:prstGeom prst="line">
            <a:avLst/>
          </a:prstGeom>
          <a:noFill/>
          <a:ln w="9525">
            <a:solidFill>
              <a:schemeClr val="tx1"/>
            </a:solidFill>
            <a:round/>
            <a:headEnd/>
            <a:tailEnd type="triangle" w="med" len="med"/>
          </a:ln>
          <a:effectLst/>
        </p:spPr>
        <p:txBody>
          <a:bodyPr/>
          <a:lstStyle/>
          <a:p>
            <a:endParaRPr lang="en-US"/>
          </a:p>
        </p:txBody>
      </p:sp>
      <p:sp>
        <p:nvSpPr>
          <p:cNvPr id="294962" name="Line 50"/>
          <p:cNvSpPr>
            <a:spLocks noChangeShapeType="1"/>
          </p:cNvSpPr>
          <p:nvPr/>
        </p:nvSpPr>
        <p:spPr bwMode="auto">
          <a:xfrm>
            <a:off x="8229600" y="3810000"/>
            <a:ext cx="0" cy="381000"/>
          </a:xfrm>
          <a:prstGeom prst="line">
            <a:avLst/>
          </a:prstGeom>
          <a:noFill/>
          <a:ln w="9525">
            <a:solidFill>
              <a:schemeClr val="tx1"/>
            </a:solidFill>
            <a:round/>
            <a:headEnd/>
            <a:tailEnd type="triangle" w="med" len="med"/>
          </a:ln>
          <a:effectLst/>
        </p:spPr>
        <p:txBody>
          <a:bodyPr/>
          <a:lstStyle/>
          <a:p>
            <a:endParaRPr lang="en-US"/>
          </a:p>
        </p:txBody>
      </p:sp>
      <p:sp>
        <p:nvSpPr>
          <p:cNvPr id="294963" name="Line 51"/>
          <p:cNvSpPr>
            <a:spLocks noChangeShapeType="1"/>
          </p:cNvSpPr>
          <p:nvPr/>
        </p:nvSpPr>
        <p:spPr bwMode="auto">
          <a:xfrm flipH="1">
            <a:off x="7696200" y="4648200"/>
            <a:ext cx="533400" cy="304800"/>
          </a:xfrm>
          <a:prstGeom prst="line">
            <a:avLst/>
          </a:prstGeom>
          <a:noFill/>
          <a:ln w="9525">
            <a:solidFill>
              <a:schemeClr val="tx1"/>
            </a:solidFill>
            <a:round/>
            <a:headEnd/>
            <a:tailEnd type="triangle" w="med" len="med"/>
          </a:ln>
          <a:effectLst/>
        </p:spPr>
        <p:txBody>
          <a:bodyPr/>
          <a:lstStyle/>
          <a:p>
            <a:endParaRPr lang="en-US"/>
          </a:p>
        </p:txBody>
      </p:sp>
      <p:sp>
        <p:nvSpPr>
          <p:cNvPr id="294964" name="Line 52"/>
          <p:cNvSpPr>
            <a:spLocks noChangeShapeType="1"/>
          </p:cNvSpPr>
          <p:nvPr/>
        </p:nvSpPr>
        <p:spPr bwMode="auto">
          <a:xfrm>
            <a:off x="8229600" y="4648200"/>
            <a:ext cx="609600" cy="304800"/>
          </a:xfrm>
          <a:prstGeom prst="line">
            <a:avLst/>
          </a:prstGeom>
          <a:noFill/>
          <a:ln w="9525">
            <a:solidFill>
              <a:schemeClr val="tx1"/>
            </a:solidFill>
            <a:round/>
            <a:headEnd/>
            <a:tailEnd type="triangle" w="med" len="med"/>
          </a:ln>
          <a:effectLst/>
        </p:spPr>
        <p:txBody>
          <a:bodyPr/>
          <a:lstStyle/>
          <a:p>
            <a:endParaRPr lang="en-US"/>
          </a:p>
        </p:txBody>
      </p:sp>
      <p:sp>
        <p:nvSpPr>
          <p:cNvPr id="294965" name="Line 53"/>
          <p:cNvSpPr>
            <a:spLocks noChangeShapeType="1"/>
          </p:cNvSpPr>
          <p:nvPr/>
        </p:nvSpPr>
        <p:spPr bwMode="auto">
          <a:xfrm>
            <a:off x="7696200" y="5410200"/>
            <a:ext cx="533400" cy="228600"/>
          </a:xfrm>
          <a:prstGeom prst="line">
            <a:avLst/>
          </a:prstGeom>
          <a:noFill/>
          <a:ln w="9525">
            <a:solidFill>
              <a:schemeClr val="tx1"/>
            </a:solidFill>
            <a:round/>
            <a:headEnd/>
            <a:tailEnd type="triangle" w="med" len="med"/>
          </a:ln>
          <a:effectLst/>
        </p:spPr>
        <p:txBody>
          <a:bodyPr/>
          <a:lstStyle/>
          <a:p>
            <a:endParaRPr lang="en-US"/>
          </a:p>
        </p:txBody>
      </p:sp>
      <p:sp>
        <p:nvSpPr>
          <p:cNvPr id="294966" name="Line 54"/>
          <p:cNvSpPr>
            <a:spLocks noChangeShapeType="1"/>
          </p:cNvSpPr>
          <p:nvPr/>
        </p:nvSpPr>
        <p:spPr bwMode="auto">
          <a:xfrm>
            <a:off x="8229600" y="6096000"/>
            <a:ext cx="0" cy="228600"/>
          </a:xfrm>
          <a:prstGeom prst="line">
            <a:avLst/>
          </a:prstGeom>
          <a:noFill/>
          <a:ln w="9525">
            <a:solidFill>
              <a:schemeClr val="tx1"/>
            </a:solidFill>
            <a:round/>
            <a:headEnd/>
            <a:tailEnd type="triangle" w="med" len="med"/>
          </a:ln>
          <a:effectLst/>
        </p:spPr>
        <p:txBody>
          <a:bodyPr/>
          <a:lstStyle/>
          <a:p>
            <a:endParaRPr lang="en-US"/>
          </a:p>
        </p:txBody>
      </p:sp>
      <p:sp>
        <p:nvSpPr>
          <p:cNvPr id="294967" name="Line 55"/>
          <p:cNvSpPr>
            <a:spLocks noChangeShapeType="1"/>
          </p:cNvSpPr>
          <p:nvPr/>
        </p:nvSpPr>
        <p:spPr bwMode="auto">
          <a:xfrm>
            <a:off x="8458200" y="1905000"/>
            <a:ext cx="457200" cy="0"/>
          </a:xfrm>
          <a:prstGeom prst="line">
            <a:avLst/>
          </a:prstGeom>
          <a:noFill/>
          <a:ln w="9525">
            <a:solidFill>
              <a:schemeClr val="tx1"/>
            </a:solidFill>
            <a:round/>
            <a:headEnd/>
            <a:tailEnd type="triangle" w="med" len="med"/>
          </a:ln>
          <a:effectLst/>
        </p:spPr>
        <p:txBody>
          <a:bodyPr/>
          <a:lstStyle/>
          <a:p>
            <a:endParaRPr lang="en-US"/>
          </a:p>
        </p:txBody>
      </p:sp>
      <p:cxnSp>
        <p:nvCxnSpPr>
          <p:cNvPr id="294968" name="AutoShape 56"/>
          <p:cNvCxnSpPr>
            <a:cxnSpLocks noChangeShapeType="1"/>
            <a:stCxn id="294957" idx="1"/>
            <a:endCxn id="294959" idx="1"/>
          </p:cNvCxnSpPr>
          <p:nvPr/>
        </p:nvCxnSpPr>
        <p:spPr bwMode="auto">
          <a:xfrm rot="10800000" flipH="1">
            <a:off x="8001000" y="1905000"/>
            <a:ext cx="1588" cy="4618038"/>
          </a:xfrm>
          <a:prstGeom prst="curvedConnector4">
            <a:avLst>
              <a:gd name="adj1" fmla="val -50700000"/>
              <a:gd name="adj2" fmla="val 91472"/>
            </a:avLst>
          </a:prstGeom>
          <a:noFill/>
          <a:ln w="9525">
            <a:solidFill>
              <a:schemeClr val="tx1"/>
            </a:solidFill>
            <a:round/>
            <a:headEnd/>
            <a:tailEnd type="triangle" w="med" len="med"/>
          </a:ln>
          <a:effectLst/>
        </p:spPr>
      </p:cxnSp>
      <p:sp>
        <p:nvSpPr>
          <p:cNvPr id="294969" name="Line 57"/>
          <p:cNvSpPr>
            <a:spLocks noChangeShapeType="1"/>
          </p:cNvSpPr>
          <p:nvPr/>
        </p:nvSpPr>
        <p:spPr bwMode="auto">
          <a:xfrm flipH="1">
            <a:off x="8229600" y="5410200"/>
            <a:ext cx="609600" cy="228600"/>
          </a:xfrm>
          <a:prstGeom prst="line">
            <a:avLst/>
          </a:prstGeom>
          <a:noFill/>
          <a:ln w="9525">
            <a:solidFill>
              <a:schemeClr val="tx1"/>
            </a:solidFill>
            <a:round/>
            <a:headEnd/>
            <a:tailEnd type="triangle" w="med" len="med"/>
          </a:ln>
          <a:effectLst/>
        </p:spPr>
        <p:txBody>
          <a:bodyPr/>
          <a:lstStyle/>
          <a:p>
            <a:endParaRPr lang="en-US"/>
          </a:p>
        </p:txBody>
      </p:sp>
      <p:sp>
        <p:nvSpPr>
          <p:cNvPr id="294970" name="Text Box 58"/>
          <p:cNvSpPr txBox="1">
            <a:spLocks noChangeArrowheads="1"/>
          </p:cNvSpPr>
          <p:nvPr/>
        </p:nvSpPr>
        <p:spPr bwMode="auto">
          <a:xfrm>
            <a:off x="457200" y="1676400"/>
            <a:ext cx="3733800" cy="83185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Reaches nodes 2, 3, 4, 5, 6, 7, 8, but not 9,10</a:t>
            </a:r>
          </a:p>
        </p:txBody>
      </p:sp>
      <p:sp>
        <p:nvSpPr>
          <p:cNvPr id="294971" name="Line 59"/>
          <p:cNvSpPr>
            <a:spLocks noChangeShapeType="1"/>
          </p:cNvSpPr>
          <p:nvPr/>
        </p:nvSpPr>
        <p:spPr bwMode="auto">
          <a:xfrm flipH="1" flipV="1">
            <a:off x="3429000" y="2514600"/>
            <a:ext cx="609600" cy="1143000"/>
          </a:xfrm>
          <a:prstGeom prst="line">
            <a:avLst/>
          </a:prstGeom>
          <a:noFill/>
          <a:ln w="9525">
            <a:solidFill>
              <a:schemeClr val="tx1"/>
            </a:solidFill>
            <a:round/>
            <a:headEnd/>
            <a:tailEnd type="triangle" w="med" len="med"/>
          </a:ln>
          <a:effectLst/>
        </p:spPr>
        <p:txBody>
          <a:bodyPr/>
          <a:lstStyle/>
          <a:p>
            <a:endParaRPr lang="en-US"/>
          </a:p>
        </p:txBody>
      </p:sp>
      <p:sp>
        <p:nvSpPr>
          <p:cNvPr id="294972" name="Text Box 60"/>
          <p:cNvSpPr txBox="1">
            <a:spLocks noChangeArrowheads="1"/>
          </p:cNvSpPr>
          <p:nvPr/>
        </p:nvSpPr>
        <p:spPr bwMode="auto">
          <a:xfrm>
            <a:off x="304800" y="2667000"/>
            <a:ext cx="1981200" cy="156210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sz="2400">
                <a:latin typeface="Times New Roman" pitchFamily="18" charset="0"/>
                <a:cs typeface="Arial" charset="0"/>
              </a:rPr>
              <a:t>For this definition, two DU pairs:</a:t>
            </a:r>
            <a:br>
              <a:rPr lang="en-US" sz="2400">
                <a:latin typeface="Times New Roman" pitchFamily="18" charset="0"/>
                <a:cs typeface="Arial" charset="0"/>
              </a:rPr>
            </a:br>
            <a:r>
              <a:rPr lang="en-US" sz="2400">
                <a:latin typeface="Times New Roman" pitchFamily="18" charset="0"/>
                <a:cs typeface="Arial" charset="0"/>
              </a:rPr>
              <a:t>1-7, 1-8</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Data-flow-based Testing</a:t>
            </a:r>
          </a:p>
        </p:txBody>
      </p:sp>
      <p:sp>
        <p:nvSpPr>
          <p:cNvPr id="295939" name="Rectangle 3"/>
          <p:cNvSpPr>
            <a:spLocks noGrp="1" noChangeArrowheads="1"/>
          </p:cNvSpPr>
          <p:nvPr>
            <p:ph type="body" idx="1"/>
          </p:nvPr>
        </p:nvSpPr>
        <p:spPr/>
        <p:txBody>
          <a:bodyPr/>
          <a:lstStyle/>
          <a:p>
            <a:pPr>
              <a:lnSpc>
                <a:spcPct val="90000"/>
              </a:lnSpc>
            </a:pPr>
            <a:r>
              <a:rPr lang="en-US" sz="2800"/>
              <a:t>Identify all DU pairs and construct test cases that cover these pairs</a:t>
            </a:r>
          </a:p>
          <a:p>
            <a:pPr lvl="1">
              <a:lnSpc>
                <a:spcPct val="90000"/>
              </a:lnSpc>
            </a:pPr>
            <a:r>
              <a:rPr lang="en-US" sz="2400"/>
              <a:t>Several variations with different “relative strength”</a:t>
            </a:r>
          </a:p>
          <a:p>
            <a:pPr>
              <a:lnSpc>
                <a:spcPct val="90000"/>
              </a:lnSpc>
            </a:pPr>
            <a:r>
              <a:rPr lang="en-US" sz="2800" b="1"/>
              <a:t>All-DU-paths:</a:t>
            </a:r>
            <a:r>
              <a:rPr lang="en-US" sz="2800"/>
              <a:t> For each DU pair (n1,n2) for x, exercise </a:t>
            </a:r>
            <a:r>
              <a:rPr lang="en-US" sz="2800" b="1"/>
              <a:t>all possible paths</a:t>
            </a:r>
            <a:r>
              <a:rPr lang="en-US" sz="2800"/>
              <a:t> n1, n2 that are clear of a definition of x</a:t>
            </a:r>
          </a:p>
          <a:p>
            <a:pPr>
              <a:lnSpc>
                <a:spcPct val="90000"/>
              </a:lnSpc>
            </a:pPr>
            <a:r>
              <a:rPr lang="en-US" sz="2800" b="1"/>
              <a:t>All-uses:</a:t>
            </a:r>
            <a:r>
              <a:rPr lang="en-US" sz="2800"/>
              <a:t> for each DU pair (n1,n2) for x, exercise at least one path n1 n2 that is clear of definitions of x</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Data-flow-based Testing</a:t>
            </a:r>
          </a:p>
        </p:txBody>
      </p:sp>
      <p:sp>
        <p:nvSpPr>
          <p:cNvPr id="296963" name="Rectangle 3"/>
          <p:cNvSpPr>
            <a:spLocks noGrp="1" noChangeArrowheads="1"/>
          </p:cNvSpPr>
          <p:nvPr>
            <p:ph type="body" idx="1"/>
          </p:nvPr>
        </p:nvSpPr>
        <p:spPr>
          <a:xfrm>
            <a:off x="685800" y="1981200"/>
            <a:ext cx="8077200" cy="4419600"/>
          </a:xfrm>
        </p:spPr>
        <p:txBody>
          <a:bodyPr/>
          <a:lstStyle/>
          <a:p>
            <a:pPr>
              <a:lnSpc>
                <a:spcPct val="90000"/>
              </a:lnSpc>
            </a:pPr>
            <a:r>
              <a:rPr lang="en-US" sz="2800" b="1"/>
              <a:t>All-definitions: </a:t>
            </a:r>
            <a:r>
              <a:rPr lang="en-US" sz="2800"/>
              <a:t>for each definition, cover at least one DU pair for that definition</a:t>
            </a:r>
          </a:p>
          <a:p>
            <a:pPr lvl="1">
              <a:lnSpc>
                <a:spcPct val="90000"/>
              </a:lnSpc>
            </a:pPr>
            <a:r>
              <a:rPr lang="en-US" sz="2400"/>
              <a:t>i.e., if x is defined at n1, execute at least one path n1..n2 such that x is in USE(n2) and the path is clear of definitions of x</a:t>
            </a:r>
          </a:p>
          <a:p>
            <a:pPr>
              <a:lnSpc>
                <a:spcPct val="90000"/>
              </a:lnSpc>
            </a:pPr>
            <a:r>
              <a:rPr lang="en-US" sz="2800"/>
              <a:t>Clearly, all-definitions is subsumed by all-uses which is subsumed by all-DU-paths</a:t>
            </a:r>
          </a:p>
          <a:p>
            <a:pPr>
              <a:lnSpc>
                <a:spcPct val="90000"/>
              </a:lnSpc>
            </a:pPr>
            <a:r>
              <a:rPr lang="en-US" sz="2800" b="1"/>
              <a:t>Motivation:</a:t>
            </a:r>
            <a:r>
              <a:rPr lang="en-US" sz="2800"/>
              <a:t> see the effects of using the values produced by computations </a:t>
            </a:r>
          </a:p>
          <a:p>
            <a:pPr lvl="1">
              <a:lnSpc>
                <a:spcPct val="90000"/>
              </a:lnSpc>
            </a:pPr>
            <a:r>
              <a:rPr lang="en-US" sz="2400"/>
              <a:t>Focuses on the data, while control-flow-based testing focuses on the control</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000" dirty="0" smtClean="0"/>
              <a:t/>
            </a:r>
            <a:br>
              <a:rPr lang="en-US" sz="4000" dirty="0" smtClean="0"/>
            </a:br>
            <a:r>
              <a:rPr lang="en-US" sz="4000" dirty="0" smtClean="0"/>
              <a:t>C. Logic Based Testing</a:t>
            </a:r>
            <a:br>
              <a:rPr lang="en-US" sz="4000" dirty="0" smtClean="0"/>
            </a:br>
            <a:endParaRPr lang="en-US" sz="4000" dirty="0"/>
          </a:p>
        </p:txBody>
      </p:sp>
      <p:sp>
        <p:nvSpPr>
          <p:cNvPr id="3" name="Content Placeholder 2"/>
          <p:cNvSpPr>
            <a:spLocks noGrp="1"/>
          </p:cNvSpPr>
          <p:nvPr>
            <p:ph idx="1"/>
          </p:nvPr>
        </p:nvSpPr>
        <p:spPr/>
        <p:txBody>
          <a:bodyPr>
            <a:normAutofit fontScale="92500" lnSpcReduction="20000"/>
          </a:bodyPr>
          <a:lstStyle/>
          <a:p>
            <a:pPr algn="just"/>
            <a:r>
              <a:rPr lang="en-US" dirty="0" smtClean="0"/>
              <a:t>It is used when the input domain and resulting processing are amenable to a </a:t>
            </a:r>
            <a:r>
              <a:rPr lang="en-US" b="1" dirty="0" smtClean="0"/>
              <a:t>decision table representation.</a:t>
            </a:r>
          </a:p>
          <a:p>
            <a:pPr algn="just"/>
            <a:r>
              <a:rPr lang="en-US" dirty="0" smtClean="0"/>
              <a:t>The following steps are applied:</a:t>
            </a:r>
          </a:p>
          <a:p>
            <a:pPr lvl="1" algn="just"/>
            <a:r>
              <a:rPr lang="en-US" b="1" dirty="0" smtClean="0"/>
              <a:t>List all actions </a:t>
            </a:r>
            <a:r>
              <a:rPr lang="en-US" dirty="0" smtClean="0"/>
              <a:t>that can be associated with a specific algorithm.</a:t>
            </a:r>
          </a:p>
          <a:p>
            <a:pPr lvl="1" algn="just"/>
            <a:r>
              <a:rPr lang="en-US" b="1" dirty="0" smtClean="0"/>
              <a:t>List all conditions</a:t>
            </a:r>
          </a:p>
          <a:p>
            <a:pPr lvl="1" algn="just"/>
            <a:r>
              <a:rPr lang="en-US" dirty="0" smtClean="0"/>
              <a:t>Associate specific conditions with specific actions eliminating impossible combination of conditions.</a:t>
            </a:r>
          </a:p>
          <a:p>
            <a:pPr lvl="1" algn="just"/>
            <a:r>
              <a:rPr lang="en-US" dirty="0" smtClean="0"/>
              <a:t>Define rules by indicating what action occurs for a set of conditions. </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WHITE BOX TESTING ADVANTAGES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0" algn="just"/>
            <a:r>
              <a:rPr lang="en-US" dirty="0" smtClean="0"/>
              <a:t>Testing can be commenced at an earlier stage. One need not wait for the GUI to be available.</a:t>
            </a:r>
          </a:p>
          <a:p>
            <a:pPr lvl="0" algn="just"/>
            <a:r>
              <a:rPr lang="en-US" dirty="0" smtClean="0"/>
              <a:t>Testing is more thorough, with the possibility of covering most paths.</a:t>
            </a:r>
          </a:p>
          <a:p>
            <a:pPr lvl="0" algn="just"/>
            <a:r>
              <a:rPr lang="en-US" dirty="0" smtClean="0"/>
              <a:t>As the tester has knowledge of the source code, it becomes very easy to find out which type of data can help in testing the application effectively.</a:t>
            </a:r>
          </a:p>
          <a:p>
            <a:pPr lvl="0" algn="just"/>
            <a:r>
              <a:rPr lang="en-US" dirty="0" smtClean="0"/>
              <a:t>It is easy to automate. </a:t>
            </a:r>
          </a:p>
          <a:p>
            <a:pPr algn="just"/>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WHITE BOX TESTING DISADVANTAGES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0"/>
            <a:r>
              <a:rPr lang="en-US" dirty="0" smtClean="0"/>
              <a:t>Due to the fact that skilled tester is needed to perform white box testing, the costs are increased.</a:t>
            </a:r>
          </a:p>
          <a:p>
            <a:pPr lvl="0"/>
            <a:r>
              <a:rPr lang="en-US" dirty="0" smtClean="0"/>
              <a:t>The tests focus on the software as it exists, and missing functionality may not be discovered.</a:t>
            </a:r>
          </a:p>
          <a:p>
            <a:pPr lvl="0"/>
            <a:r>
              <a:rPr lang="en-US" dirty="0" smtClean="0"/>
              <a:t>Test script maintenance can be a burden if the implementation changes too frequently.</a:t>
            </a:r>
          </a:p>
          <a:p>
            <a:pPr lvl="0"/>
            <a:r>
              <a:rPr lang="en-US" dirty="0" smtClean="0"/>
              <a:t>It is suitable for small projects.</a:t>
            </a:r>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Testing</a:t>
            </a:r>
            <a:endParaRPr lang="en-US" dirty="0"/>
          </a:p>
        </p:txBody>
      </p:sp>
      <p:pic>
        <p:nvPicPr>
          <p:cNvPr id="4" name="Content Placeholder 3" descr="black.jpg"/>
          <p:cNvPicPr>
            <a:picLocks noGrp="1" noChangeAspect="1"/>
          </p:cNvPicPr>
          <p:nvPr>
            <p:ph idx="1"/>
          </p:nvPr>
        </p:nvPicPr>
        <p:blipFill>
          <a:blip r:embed="rId2" cstate="print"/>
          <a:stretch>
            <a:fillRect/>
          </a:stretch>
        </p:blipFill>
        <p:spPr>
          <a:xfrm>
            <a:off x="381000" y="1447801"/>
            <a:ext cx="8534401" cy="2743199"/>
          </a:xfrm>
        </p:spPr>
      </p:pic>
      <p:sp>
        <p:nvSpPr>
          <p:cNvPr id="5" name="TextBox 4"/>
          <p:cNvSpPr txBox="1"/>
          <p:nvPr/>
        </p:nvSpPr>
        <p:spPr>
          <a:xfrm>
            <a:off x="685800" y="4953000"/>
            <a:ext cx="7620000" cy="1384995"/>
          </a:xfrm>
          <a:prstGeom prst="rect">
            <a:avLst/>
          </a:prstGeom>
          <a:noFill/>
        </p:spPr>
        <p:txBody>
          <a:bodyPr wrap="square" rtlCol="0">
            <a:spAutoFit/>
          </a:bodyPr>
          <a:lstStyle/>
          <a:p>
            <a:pPr algn="just"/>
            <a:r>
              <a:rPr lang="en-US" sz="2800" dirty="0" smtClean="0"/>
              <a:t>This method is named so because the software program, in the  eyes of the tester, is like a black box; inside which one cannot see. </a:t>
            </a:r>
            <a:endParaRPr lang="en-US" sz="28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A black-box test takes into account only the input and output of the s/w without regard to the internal code of the program</a:t>
            </a:r>
            <a:r>
              <a:rPr lang="en-US" b="1" dirty="0" smtClean="0"/>
              <a:t>.</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2362200"/>
            <a:ext cx="83820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smtClean="0"/>
              <a:t>BLACK BOX TESTING</a:t>
            </a:r>
            <a:endParaRPr lang="en-US" b="1" u="sng" dirty="0"/>
          </a:p>
        </p:txBody>
      </p:sp>
      <p:sp>
        <p:nvSpPr>
          <p:cNvPr id="3" name="Content Placeholder 2"/>
          <p:cNvSpPr>
            <a:spLocks noGrp="1"/>
          </p:cNvSpPr>
          <p:nvPr>
            <p:ph idx="1"/>
          </p:nvPr>
        </p:nvSpPr>
        <p:spPr>
          <a:xfrm>
            <a:off x="457200" y="1143000"/>
            <a:ext cx="8229600" cy="5715000"/>
          </a:xfrm>
        </p:spPr>
        <p:txBody>
          <a:bodyPr>
            <a:normAutofit fontScale="92500" lnSpcReduction="10000"/>
          </a:bodyPr>
          <a:lstStyle/>
          <a:p>
            <a:pPr algn="just"/>
            <a:r>
              <a:rPr lang="en-US" dirty="0" smtClean="0"/>
              <a:t>Also called </a:t>
            </a:r>
            <a:r>
              <a:rPr lang="en-US" b="1" i="1" dirty="0" smtClean="0"/>
              <a:t>functional testing</a:t>
            </a:r>
            <a:r>
              <a:rPr lang="en-US" i="1" dirty="0" smtClean="0"/>
              <a:t> and </a:t>
            </a:r>
            <a:r>
              <a:rPr lang="en-US" b="1" i="1" dirty="0" smtClean="0"/>
              <a:t>behavioral testing</a:t>
            </a:r>
            <a:r>
              <a:rPr lang="en-US" i="1" dirty="0" smtClean="0"/>
              <a:t>.</a:t>
            </a:r>
          </a:p>
          <a:p>
            <a:pPr algn="just"/>
            <a:r>
              <a:rPr lang="en-US" dirty="0" smtClean="0"/>
              <a:t>It focuses on determining whether or not a program does what it is supposed to do based on its functional requirements.</a:t>
            </a:r>
          </a:p>
          <a:p>
            <a:pPr algn="just"/>
            <a:r>
              <a:rPr lang="en-US" dirty="0" smtClean="0"/>
              <a:t>It attempts to find errors in the external behavior of the code in the following categories : </a:t>
            </a:r>
          </a:p>
          <a:p>
            <a:pPr marL="514350" indent="-514350" algn="just">
              <a:buAutoNum type="arabicParenBoth"/>
            </a:pPr>
            <a:r>
              <a:rPr lang="en-US" dirty="0" smtClean="0"/>
              <a:t>incorrect or missing functionality; </a:t>
            </a:r>
          </a:p>
          <a:p>
            <a:pPr marL="514350" indent="-514350" algn="just">
              <a:buAutoNum type="arabicParenBoth"/>
            </a:pPr>
            <a:r>
              <a:rPr lang="en-US" dirty="0" smtClean="0"/>
              <a:t>Interface errors; </a:t>
            </a:r>
          </a:p>
          <a:p>
            <a:pPr marL="514350" indent="-514350" algn="just">
              <a:buNone/>
            </a:pPr>
            <a:r>
              <a:rPr lang="en-US" dirty="0" smtClean="0"/>
              <a:t>(3) Errors in data structures used by interfaces; </a:t>
            </a:r>
          </a:p>
          <a:p>
            <a:pPr marL="514350" indent="-514350" algn="just">
              <a:buNone/>
            </a:pPr>
            <a:r>
              <a:rPr lang="en-US" dirty="0" smtClean="0"/>
              <a:t>(4) Behavior or performance errors; </a:t>
            </a:r>
          </a:p>
          <a:p>
            <a:pPr marL="514350" indent="-514350" algn="just">
              <a:buNone/>
            </a:pPr>
            <a:r>
              <a:rPr lang="en-US" dirty="0" smtClean="0"/>
              <a:t>(5) initialization and termination errors.</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Black Box Testing?</a:t>
            </a:r>
            <a:endParaRPr lang="en-US" dirty="0"/>
          </a:p>
        </p:txBody>
      </p:sp>
      <p:sp>
        <p:nvSpPr>
          <p:cNvPr id="3" name="Content Placeholder 2"/>
          <p:cNvSpPr>
            <a:spLocks noGrp="1"/>
          </p:cNvSpPr>
          <p:nvPr>
            <p:ph idx="1"/>
          </p:nvPr>
        </p:nvSpPr>
        <p:spPr/>
        <p:txBody>
          <a:bodyPr/>
          <a:lstStyle/>
          <a:p>
            <a:pPr algn="just"/>
            <a:r>
              <a:rPr lang="en-US" dirty="0" smtClean="0"/>
              <a:t>It helps in identifying any incomplete &amp; inconsistent requirement.</a:t>
            </a:r>
          </a:p>
          <a:p>
            <a:pPr algn="just"/>
            <a:r>
              <a:rPr lang="en-US" dirty="0" smtClean="0"/>
              <a:t>It addresses the stated req. as well as implied req.</a:t>
            </a:r>
          </a:p>
          <a:p>
            <a:pPr algn="just"/>
            <a:r>
              <a:rPr lang="en-US" dirty="0" smtClean="0"/>
              <a:t>It encompasses the end user perspective.</a:t>
            </a:r>
          </a:p>
          <a:p>
            <a:pPr algn="just"/>
            <a:r>
              <a:rPr lang="en-US" dirty="0" smtClean="0"/>
              <a:t>It handles valid &amp; invalid inputs.</a:t>
            </a:r>
          </a:p>
          <a:p>
            <a:pPr algn="just"/>
            <a:r>
              <a:rPr lang="en-US" dirty="0" smtClean="0"/>
              <a:t>Can be started early in the cycle as soon as the specifications are ready.</a:t>
            </a:r>
          </a:p>
          <a:p>
            <a:pPr algn="just">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principles are-</a:t>
            </a:r>
            <a:endParaRPr lang="en-US" dirty="0"/>
          </a:p>
        </p:txBody>
      </p:sp>
      <p:sp>
        <p:nvSpPr>
          <p:cNvPr id="3" name="Content Placeholder 2"/>
          <p:cNvSpPr>
            <a:spLocks noGrp="1"/>
          </p:cNvSpPr>
          <p:nvPr>
            <p:ph idx="1"/>
          </p:nvPr>
        </p:nvSpPr>
        <p:spPr/>
        <p:txBody>
          <a:bodyPr/>
          <a:lstStyle/>
          <a:p>
            <a:pPr algn="just"/>
            <a:r>
              <a:rPr lang="en-US" dirty="0" smtClean="0"/>
              <a:t>Testing must be done by an independent party.</a:t>
            </a:r>
          </a:p>
          <a:p>
            <a:pPr algn="just"/>
            <a:r>
              <a:rPr lang="en-US" dirty="0" smtClean="0"/>
              <a:t>Assign best personnel to the task.</a:t>
            </a:r>
          </a:p>
          <a:p>
            <a:pPr algn="just"/>
            <a:r>
              <a:rPr lang="en-US" dirty="0" smtClean="0"/>
              <a:t>Test for invalid and unexpected input conditions as well as valid conditions.</a:t>
            </a:r>
          </a:p>
          <a:p>
            <a:pPr algn="just"/>
            <a:r>
              <a:rPr lang="en-US" dirty="0" smtClean="0"/>
              <a:t>Keep software static during test.</a:t>
            </a:r>
          </a:p>
          <a:p>
            <a:pPr algn="just"/>
            <a:r>
              <a:rPr lang="en-US" dirty="0" smtClean="0"/>
              <a:t>Provide expected test results if possible.</a:t>
            </a:r>
          </a:p>
          <a:p>
            <a:pPr algn="just">
              <a:buNone/>
            </a:pPr>
            <a:endParaRPr 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19200"/>
          </a:xfrm>
        </p:spPr>
        <p:txBody>
          <a:bodyPr/>
          <a:lstStyle/>
          <a:p>
            <a:r>
              <a:rPr lang="en-US" dirty="0" smtClean="0"/>
              <a:t>When to do Black Box Testing?</a:t>
            </a:r>
            <a:endParaRPr lang="en-US" dirty="0"/>
          </a:p>
        </p:txBody>
      </p:sp>
      <p:sp>
        <p:nvSpPr>
          <p:cNvPr id="3" name="Content Placeholder 2"/>
          <p:cNvSpPr>
            <a:spLocks noGrp="1"/>
          </p:cNvSpPr>
          <p:nvPr>
            <p:ph idx="1"/>
          </p:nvPr>
        </p:nvSpPr>
        <p:spPr>
          <a:xfrm>
            <a:off x="457200" y="1600200"/>
            <a:ext cx="8229600" cy="4572000"/>
          </a:xfrm>
        </p:spPr>
        <p:txBody>
          <a:bodyPr/>
          <a:lstStyle/>
          <a:p>
            <a:pPr algn="just"/>
            <a:r>
              <a:rPr lang="en-US" dirty="0" smtClean="0"/>
              <a:t>Starts from the beginning of the s/w project life cycle, regardless of the SDLC model chosen for the project.</a:t>
            </a:r>
          </a:p>
          <a:p>
            <a:pPr algn="just"/>
            <a:r>
              <a:rPr lang="en-US" dirty="0" smtClean="0"/>
              <a:t>Test scenarios &amp; test data can be prepared when the s/w is in the design phase.</a:t>
            </a:r>
          </a:p>
          <a:p>
            <a:pPr algn="just"/>
            <a:r>
              <a:rPr lang="en-US" dirty="0" smtClean="0"/>
              <a:t>Once the code is ready &amp; delivered for testing, test scenarios are executed.</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LEVELS APPLICABLE TO:</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Black Box Testing method is applicable to the following levels of software testing:</a:t>
            </a:r>
          </a:p>
          <a:p>
            <a:pPr lvl="0" algn="just"/>
            <a:r>
              <a:rPr lang="en-US" dirty="0" smtClean="0">
                <a:hlinkClick r:id="rId2"/>
              </a:rPr>
              <a:t>Integration Testing</a:t>
            </a:r>
            <a:endParaRPr lang="en-US" dirty="0" smtClean="0"/>
          </a:p>
          <a:p>
            <a:pPr lvl="0" algn="just"/>
            <a:r>
              <a:rPr lang="en-US" dirty="0" smtClean="0">
                <a:hlinkClick r:id="rId3"/>
              </a:rPr>
              <a:t>System Testing</a:t>
            </a:r>
            <a:endParaRPr lang="en-US" dirty="0" smtClean="0"/>
          </a:p>
          <a:p>
            <a:pPr lvl="0" algn="just"/>
            <a:r>
              <a:rPr lang="en-US" dirty="0" smtClean="0">
                <a:hlinkClick r:id="rId4"/>
              </a:rPr>
              <a:t>Acceptance Testing</a:t>
            </a:r>
            <a:endParaRPr lang="en-US" dirty="0" smtClean="0"/>
          </a:p>
          <a:p>
            <a:pPr algn="just">
              <a:buNone/>
            </a:pPr>
            <a:r>
              <a:rPr lang="en-US" dirty="0" smtClean="0"/>
              <a:t>   The higher the </a:t>
            </a:r>
            <a:r>
              <a:rPr lang="en-US" dirty="0" smtClean="0">
                <a:hlinkClick r:id="rId5"/>
              </a:rPr>
              <a:t>level</a:t>
            </a:r>
            <a:r>
              <a:rPr lang="en-US" dirty="0" smtClean="0"/>
              <a:t>, and hence the bigger and more complex the box, the more black box testing method comes into use.</a:t>
            </a:r>
          </a:p>
          <a:p>
            <a:pPr lvl="0"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Black Box Testing?</a:t>
            </a:r>
            <a:endParaRPr lang="en-US" dirty="0"/>
          </a:p>
        </p:txBody>
      </p:sp>
      <p:sp>
        <p:nvSpPr>
          <p:cNvPr id="3" name="Content Placeholder 2"/>
          <p:cNvSpPr>
            <a:spLocks noGrp="1"/>
          </p:cNvSpPr>
          <p:nvPr>
            <p:ph idx="1"/>
          </p:nvPr>
        </p:nvSpPr>
        <p:spPr>
          <a:xfrm>
            <a:off x="457200" y="1874837"/>
            <a:ext cx="8229600" cy="4525963"/>
          </a:xfrm>
        </p:spPr>
        <p:txBody>
          <a:bodyPr>
            <a:normAutofit fontScale="92500" lnSpcReduction="10000"/>
          </a:bodyPr>
          <a:lstStyle/>
          <a:p>
            <a:pPr algn="just"/>
            <a:r>
              <a:rPr lang="en-US" dirty="0" smtClean="0"/>
              <a:t>Our </a:t>
            </a:r>
            <a:r>
              <a:rPr lang="en-US" b="1" dirty="0" smtClean="0"/>
              <a:t>objective</a:t>
            </a:r>
            <a:r>
              <a:rPr lang="en-US" dirty="0" smtClean="0"/>
              <a:t> is to find as many defects as possible in as few test cases as possible.</a:t>
            </a:r>
          </a:p>
          <a:p>
            <a:pPr algn="just"/>
            <a:r>
              <a:rPr lang="en-US" dirty="0" smtClean="0"/>
              <a:t>Various techniques for the effective Black Box Testing are:</a:t>
            </a:r>
          </a:p>
          <a:p>
            <a:pPr marL="514350" indent="-514350" algn="just">
              <a:buAutoNum type="arabicPeriod"/>
            </a:pPr>
            <a:r>
              <a:rPr lang="en-US" dirty="0" smtClean="0"/>
              <a:t>Requirements Based Testing</a:t>
            </a:r>
          </a:p>
          <a:p>
            <a:pPr marL="514350" indent="-514350" algn="just">
              <a:buFont typeface="Arial" pitchFamily="34" charset="0"/>
              <a:buAutoNum type="arabicPeriod"/>
            </a:pPr>
            <a:r>
              <a:rPr lang="en-US" dirty="0" smtClean="0"/>
              <a:t>Positive and Negative testing</a:t>
            </a:r>
          </a:p>
          <a:p>
            <a:pPr marL="514350" indent="-514350" algn="just">
              <a:buAutoNum type="arabicPeriod"/>
            </a:pPr>
            <a:r>
              <a:rPr lang="en-US" dirty="0" smtClean="0"/>
              <a:t>Boundary Value Analysis</a:t>
            </a:r>
          </a:p>
          <a:p>
            <a:pPr marL="514350" indent="-514350" algn="just">
              <a:buAutoNum type="arabicPeriod"/>
            </a:pPr>
            <a:r>
              <a:rPr lang="en-US" dirty="0" smtClean="0"/>
              <a:t>Equivalence Partitioning</a:t>
            </a:r>
          </a:p>
          <a:p>
            <a:pPr marL="514350" indent="-514350" algn="just">
              <a:buAutoNum type="arabicPeriod"/>
            </a:pPr>
            <a:r>
              <a:rPr lang="en-US" dirty="0" smtClean="0"/>
              <a:t>State/Graph Based Testing</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1.Requirements Based Testing</a:t>
            </a:r>
            <a:r>
              <a:rPr lang="en-US" dirty="0" smtClean="0"/>
              <a:t/>
            </a:r>
            <a:br>
              <a:rPr lang="en-US" dirty="0" smtClean="0"/>
            </a:br>
            <a:endParaRPr lang="en-US" dirty="0"/>
          </a:p>
        </p:txBody>
      </p:sp>
      <p:sp>
        <p:nvSpPr>
          <p:cNvPr id="3" name="Content Placeholder 2"/>
          <p:cNvSpPr>
            <a:spLocks noGrp="1"/>
          </p:cNvSpPr>
          <p:nvPr>
            <p:ph idx="1"/>
          </p:nvPr>
        </p:nvSpPr>
        <p:spPr>
          <a:xfrm>
            <a:off x="457200" y="1828800"/>
            <a:ext cx="8229600" cy="4800600"/>
          </a:xfrm>
        </p:spPr>
        <p:txBody>
          <a:bodyPr>
            <a:normAutofit fontScale="92500" lnSpcReduction="10000"/>
          </a:bodyPr>
          <a:lstStyle/>
          <a:p>
            <a:pPr algn="just"/>
            <a:r>
              <a:rPr lang="en-US" dirty="0" smtClean="0"/>
              <a:t>We begin by looking at each customer requirement, to make sure that every single requirement has been tested at least once.</a:t>
            </a:r>
          </a:p>
          <a:p>
            <a:pPr algn="just"/>
            <a:r>
              <a:rPr lang="en-US" dirty="0" smtClean="0"/>
              <a:t>The first test case we’d write for any given requirement is the most-used </a:t>
            </a:r>
            <a:r>
              <a:rPr lang="en-US" i="1" dirty="0" smtClean="0"/>
              <a:t>success path for that </a:t>
            </a:r>
            <a:r>
              <a:rPr lang="en-US" dirty="0" smtClean="0"/>
              <a:t>requirement. By success path, we mean that we want to execute </a:t>
            </a:r>
            <a:r>
              <a:rPr lang="en-US" i="1" dirty="0" smtClean="0"/>
              <a:t>some desirable functionality (something the customer wants to work) without any error conditions.</a:t>
            </a:r>
          </a:p>
          <a:p>
            <a:pPr algn="just"/>
            <a:r>
              <a:rPr lang="en-US" dirty="0" smtClean="0"/>
              <a:t>Thus, it deals with validating the req. given in the SRS of the s/w system.</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rmAutofit lnSpcReduction="10000"/>
          </a:bodyPr>
          <a:lstStyle/>
          <a:p>
            <a:pPr algn="just"/>
            <a:endParaRPr lang="en-US" dirty="0" smtClean="0"/>
          </a:p>
          <a:p>
            <a:pPr algn="just"/>
            <a:r>
              <a:rPr lang="en-US" dirty="0" smtClean="0"/>
              <a:t>Explicit req. are stated &amp; documented as part of the SRS. Whereas Implicit or Implied req. are not documented but assumed to be incorporated in the system.</a:t>
            </a:r>
          </a:p>
          <a:p>
            <a:pPr algn="just"/>
            <a:r>
              <a:rPr lang="en-US" dirty="0" smtClean="0"/>
              <a:t>The </a:t>
            </a:r>
            <a:r>
              <a:rPr lang="en-US" u="sng" dirty="0" smtClean="0"/>
              <a:t>Precondition</a:t>
            </a:r>
            <a:r>
              <a:rPr lang="en-US" dirty="0" smtClean="0"/>
              <a:t> for req. testing is a detailed review of the SRS to ensure that the req. are consistent, complete, correct &amp; testable and making the testing more effective.</a:t>
            </a:r>
          </a:p>
          <a:p>
            <a:pPr algn="just"/>
            <a:r>
              <a:rPr lang="en-US" dirty="0" smtClean="0"/>
              <a:t>Requirements are tracked by a </a:t>
            </a:r>
            <a:r>
              <a:rPr lang="en-US" b="1" dirty="0" smtClean="0"/>
              <a:t>Requirements  Traceability Matrix(RTM)</a:t>
            </a:r>
            <a:r>
              <a:rPr lang="en-US" dirty="0" smtClean="0"/>
              <a:t>.</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Traceability Matrix(RTM)</a:t>
            </a:r>
            <a:endParaRPr lang="en-US" dirty="0"/>
          </a:p>
        </p:txBody>
      </p:sp>
      <p:sp>
        <p:nvSpPr>
          <p:cNvPr id="3" name="Content Placeholder 2"/>
          <p:cNvSpPr>
            <a:spLocks noGrp="1"/>
          </p:cNvSpPr>
          <p:nvPr>
            <p:ph idx="1"/>
          </p:nvPr>
        </p:nvSpPr>
        <p:spPr>
          <a:xfrm>
            <a:off x="457200" y="1371600"/>
            <a:ext cx="8229600" cy="5334000"/>
          </a:xfrm>
        </p:spPr>
        <p:txBody>
          <a:bodyPr>
            <a:normAutofit lnSpcReduction="10000"/>
          </a:bodyPr>
          <a:lstStyle/>
          <a:p>
            <a:pPr algn="just"/>
            <a:endParaRPr lang="en-US" dirty="0" smtClean="0"/>
          </a:p>
          <a:p>
            <a:pPr algn="just"/>
            <a:endParaRPr lang="en-US" dirty="0" smtClean="0"/>
          </a:p>
          <a:p>
            <a:pPr algn="just"/>
            <a:r>
              <a:rPr lang="en-US" dirty="0" smtClean="0"/>
              <a:t>Each req. is given a </a:t>
            </a:r>
            <a:r>
              <a:rPr lang="en-US" b="1" dirty="0" smtClean="0"/>
              <a:t>unique id</a:t>
            </a:r>
            <a:r>
              <a:rPr lang="en-US" dirty="0" smtClean="0"/>
              <a:t> along with a brief </a:t>
            </a:r>
            <a:r>
              <a:rPr lang="en-US" b="1" dirty="0" smtClean="0"/>
              <a:t>description</a:t>
            </a:r>
            <a:r>
              <a:rPr lang="en-US" dirty="0" smtClean="0"/>
              <a:t> of it and its </a:t>
            </a:r>
            <a:r>
              <a:rPr lang="en-US" b="1" dirty="0" smtClean="0"/>
              <a:t>priority</a:t>
            </a:r>
            <a:r>
              <a:rPr lang="en-US" dirty="0" smtClean="0"/>
              <a:t>. Next, </a:t>
            </a:r>
            <a:r>
              <a:rPr lang="en-US" b="1" dirty="0" smtClean="0"/>
              <a:t>Test Conditions</a:t>
            </a:r>
            <a:r>
              <a:rPr lang="en-US" dirty="0" smtClean="0"/>
              <a:t> are specified with each id to give a comfort feeling that we have not missed any scenario that could produce a defect. Next, </a:t>
            </a:r>
            <a:r>
              <a:rPr lang="en-US" b="1" dirty="0" smtClean="0"/>
              <a:t>Test Case Ids </a:t>
            </a:r>
            <a:r>
              <a:rPr lang="en-US" dirty="0" smtClean="0"/>
              <a:t>can be used to map b/w req. &amp; Test cases. Next, a </a:t>
            </a:r>
            <a:r>
              <a:rPr lang="en-US" b="1" dirty="0" smtClean="0"/>
              <a:t>phase of Testing</a:t>
            </a:r>
            <a:r>
              <a:rPr lang="en-US" dirty="0" smtClean="0"/>
              <a:t> is to be specified to indicate when a req. will be tested. </a:t>
            </a:r>
          </a:p>
          <a:p>
            <a:pPr algn="just"/>
            <a:endParaRPr lang="en-US" dirty="0"/>
          </a:p>
        </p:txBody>
      </p:sp>
      <p:graphicFrame>
        <p:nvGraphicFramePr>
          <p:cNvPr id="4" name="Table 3"/>
          <p:cNvGraphicFramePr>
            <a:graphicFrameLocks noGrp="1"/>
          </p:cNvGraphicFramePr>
          <p:nvPr/>
        </p:nvGraphicFramePr>
        <p:xfrm>
          <a:off x="609600" y="1524000"/>
          <a:ext cx="8305800" cy="914400"/>
        </p:xfrm>
        <a:graphic>
          <a:graphicData uri="http://schemas.openxmlformats.org/drawingml/2006/table">
            <a:tbl>
              <a:tblPr firstRow="1" bandRow="1">
                <a:tableStyleId>{5C22544A-7EE6-4342-B048-85BDC9FD1C3A}</a:tableStyleId>
              </a:tblPr>
              <a:tblGrid>
                <a:gridCol w="990600"/>
                <a:gridCol w="1295400"/>
                <a:gridCol w="2095500"/>
                <a:gridCol w="1257300"/>
                <a:gridCol w="1524000"/>
                <a:gridCol w="1143000"/>
              </a:tblGrid>
              <a:tr h="914400">
                <a:tc>
                  <a:txBody>
                    <a:bodyPr/>
                    <a:lstStyle/>
                    <a:p>
                      <a:r>
                        <a:rPr lang="en-US" dirty="0" smtClean="0"/>
                        <a:t>Req. ID</a:t>
                      </a:r>
                      <a:endParaRPr lang="en-US" dirty="0"/>
                    </a:p>
                  </a:txBody>
                  <a:tcPr/>
                </a:tc>
                <a:tc>
                  <a:txBody>
                    <a:bodyPr/>
                    <a:lstStyle/>
                    <a:p>
                      <a:r>
                        <a:rPr lang="en-US" dirty="0" smtClean="0"/>
                        <a:t>Description</a:t>
                      </a:r>
                      <a:endParaRPr lang="en-US" dirty="0"/>
                    </a:p>
                  </a:txBody>
                  <a:tcPr/>
                </a:tc>
                <a:tc>
                  <a:txBody>
                    <a:bodyPr/>
                    <a:lstStyle/>
                    <a:p>
                      <a:r>
                        <a:rPr lang="en-US" dirty="0" smtClean="0"/>
                        <a:t>Priority</a:t>
                      </a:r>
                    </a:p>
                    <a:p>
                      <a:r>
                        <a:rPr lang="en-US" dirty="0" smtClean="0"/>
                        <a:t>(High, Medium, Low)</a:t>
                      </a:r>
                      <a:endParaRPr lang="en-US" dirty="0"/>
                    </a:p>
                  </a:txBody>
                  <a:tcPr/>
                </a:tc>
                <a:tc>
                  <a:txBody>
                    <a:bodyPr/>
                    <a:lstStyle/>
                    <a:p>
                      <a:r>
                        <a:rPr lang="en-US" dirty="0" smtClean="0"/>
                        <a:t>Test</a:t>
                      </a:r>
                    </a:p>
                    <a:p>
                      <a:r>
                        <a:rPr lang="en-US" dirty="0" smtClean="0"/>
                        <a:t>Conditions</a:t>
                      </a:r>
                      <a:endParaRPr lang="en-US" dirty="0"/>
                    </a:p>
                  </a:txBody>
                  <a:tcPr/>
                </a:tc>
                <a:tc>
                  <a:txBody>
                    <a:bodyPr/>
                    <a:lstStyle/>
                    <a:p>
                      <a:r>
                        <a:rPr lang="en-US" dirty="0" smtClean="0"/>
                        <a:t>Test Case IDs</a:t>
                      </a:r>
                      <a:endParaRPr lang="en-US" dirty="0"/>
                    </a:p>
                  </a:txBody>
                  <a:tcPr/>
                </a:tc>
                <a:tc>
                  <a:txBody>
                    <a:bodyPr/>
                    <a:lstStyle/>
                    <a:p>
                      <a:r>
                        <a:rPr lang="en-US" dirty="0" smtClean="0"/>
                        <a:t>Phase of Testing</a:t>
                      </a:r>
                      <a:endParaRPr lang="en-US" dirty="0"/>
                    </a:p>
                  </a:txBody>
                  <a:tcPr/>
                </a:tc>
              </a:tr>
            </a:tbl>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Positive and Negative Testing</a:t>
            </a:r>
            <a:endParaRPr lang="en-US" b="1" dirty="0"/>
          </a:p>
        </p:txBody>
      </p:sp>
      <p:sp>
        <p:nvSpPr>
          <p:cNvPr id="3" name="Content Placeholder 2"/>
          <p:cNvSpPr>
            <a:spLocks noGrp="1"/>
          </p:cNvSpPr>
          <p:nvPr>
            <p:ph idx="1"/>
          </p:nvPr>
        </p:nvSpPr>
        <p:spPr/>
        <p:txBody>
          <a:bodyPr>
            <a:normAutofit fontScale="92500"/>
          </a:bodyPr>
          <a:lstStyle/>
          <a:p>
            <a:pPr algn="just"/>
            <a:r>
              <a:rPr lang="en-US" dirty="0" smtClean="0"/>
              <a:t>Positive testing tries to prove that a given product does what is supposed to do. The purpose of positive testing is to prove that the product works as per specification and expectations.</a:t>
            </a:r>
          </a:p>
          <a:p>
            <a:pPr algn="just">
              <a:buNone/>
            </a:pPr>
            <a:endParaRPr lang="en-US" dirty="0" smtClean="0"/>
          </a:p>
          <a:p>
            <a:pPr algn="just"/>
            <a:r>
              <a:rPr lang="en-US" dirty="0" smtClean="0"/>
              <a:t>Negative testing is done to show that the product does not fail when an unexpected input is given. It covers scenarios for which the product is not designed and coded.   </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Boundary Value Analysis(BVA)</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Experience shows that test cases that are close to boundary conditions have a higher chances of detecting an error. </a:t>
            </a:r>
          </a:p>
          <a:p>
            <a:pPr algn="just"/>
            <a:r>
              <a:rPr lang="en-US" dirty="0" smtClean="0"/>
              <a:t>Here, boundary condition means just below the boundary(upper side) or just above the boundary(lower side). </a:t>
            </a:r>
          </a:p>
          <a:p>
            <a:pPr algn="just"/>
            <a:r>
              <a:rPr lang="en-US" dirty="0" smtClean="0"/>
              <a:t>Suppose, we have an input variable x with a range from 1-100 . The boundary values are 1,2,99,100. </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r>
              <a:rPr lang="en-US" dirty="0" smtClean="0"/>
              <a:t>Consider a program with two input variables x and y. These input variables have specified boundaries as:</a:t>
            </a:r>
          </a:p>
          <a:p>
            <a:pPr lvl="1">
              <a:buNone/>
            </a:pPr>
            <a:r>
              <a:rPr lang="en-US" b="1" dirty="0" smtClean="0"/>
              <a:t>a &lt;= x &lt;= b</a:t>
            </a:r>
          </a:p>
          <a:p>
            <a:pPr lvl="1">
              <a:buNone/>
            </a:pPr>
            <a:r>
              <a:rPr lang="en-US" b="1" dirty="0" smtClean="0"/>
              <a:t>c &lt;= y &lt;= d</a:t>
            </a:r>
          </a:p>
          <a:p>
            <a:pPr lvl="1">
              <a:buNone/>
            </a:pPr>
            <a:r>
              <a:rPr lang="en-US" dirty="0" smtClean="0"/>
              <a:t>Hence, both the inputs x and y are bounded by two</a:t>
            </a:r>
          </a:p>
          <a:p>
            <a:pPr lvl="1">
              <a:buNone/>
            </a:pPr>
            <a:r>
              <a:rPr lang="en-US" dirty="0" smtClean="0"/>
              <a:t>Intervals [</a:t>
            </a:r>
            <a:r>
              <a:rPr lang="en-US" dirty="0" err="1" smtClean="0"/>
              <a:t>a,b</a:t>
            </a:r>
            <a:r>
              <a:rPr lang="en-US" dirty="0" smtClean="0"/>
              <a:t>] and [</a:t>
            </a:r>
            <a:r>
              <a:rPr lang="en-US" dirty="0" err="1" smtClean="0"/>
              <a:t>c,d</a:t>
            </a:r>
            <a:r>
              <a:rPr lang="en-US" dirty="0" smtClean="0"/>
              <a:t>] respectively. For input x,</a:t>
            </a:r>
          </a:p>
          <a:p>
            <a:pPr lvl="1">
              <a:buNone/>
            </a:pPr>
            <a:r>
              <a:rPr lang="en-US" dirty="0" smtClean="0"/>
              <a:t>we may design test cases with values a and b , just above</a:t>
            </a:r>
          </a:p>
          <a:p>
            <a:pPr lvl="1">
              <a:buNone/>
            </a:pPr>
            <a:r>
              <a:rPr lang="en-US" dirty="0" smtClean="0"/>
              <a:t>a and also just below b.</a:t>
            </a:r>
          </a:p>
          <a:p>
            <a:pPr lvl="1">
              <a:buNone/>
            </a:pPr>
            <a:r>
              <a:rPr lang="en-US" dirty="0" smtClean="0"/>
              <a:t>Similarly, for input y, we may</a:t>
            </a:r>
          </a:p>
          <a:p>
            <a:pPr lvl="1">
              <a:buNone/>
            </a:pPr>
            <a:r>
              <a:rPr lang="en-US" dirty="0" smtClean="0"/>
              <a:t>have values c &amp; d, just above</a:t>
            </a:r>
          </a:p>
          <a:p>
            <a:pPr lvl="1">
              <a:buNone/>
            </a:pPr>
            <a:r>
              <a:rPr lang="en-US" dirty="0" smtClean="0"/>
              <a:t>c and just below d. These test</a:t>
            </a:r>
          </a:p>
          <a:p>
            <a:pPr lvl="1">
              <a:buNone/>
            </a:pPr>
            <a:r>
              <a:rPr lang="en-US" dirty="0" smtClean="0"/>
              <a:t>cases may have more chances to </a:t>
            </a:r>
          </a:p>
          <a:p>
            <a:pPr lvl="1">
              <a:buNone/>
            </a:pPr>
            <a:r>
              <a:rPr lang="en-US" dirty="0" smtClean="0"/>
              <a:t>detect an error. The input domain </a:t>
            </a:r>
          </a:p>
          <a:p>
            <a:pPr lvl="1">
              <a:buNone/>
            </a:pPr>
            <a:r>
              <a:rPr lang="en-US" dirty="0" smtClean="0"/>
              <a:t>is shown in fig.</a:t>
            </a:r>
          </a:p>
          <a:p>
            <a:pPr lvl="1">
              <a:buNone/>
            </a:pPr>
            <a:endParaRPr lang="en-US" dirty="0" smtClean="0"/>
          </a:p>
          <a:p>
            <a:pPr lvl="1">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5334000" y="3276600"/>
            <a:ext cx="35433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4876800" y="3276600"/>
            <a:ext cx="3609975" cy="244792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181600" y="5943600"/>
            <a:ext cx="3543300" cy="419100"/>
          </a:xfrm>
          <a:prstGeom prst="rect">
            <a:avLst/>
          </a:prstGeom>
          <a:noFill/>
          <a:ln w="9525">
            <a:noFill/>
            <a:miter lim="800000"/>
            <a:headEnd/>
            <a:tailEnd/>
          </a:ln>
        </p:spPr>
      </p:pic>
      <p:sp>
        <p:nvSpPr>
          <p:cNvPr id="8" name="Rectangle 7"/>
          <p:cNvSpPr/>
          <p:nvPr/>
        </p:nvSpPr>
        <p:spPr>
          <a:xfrm>
            <a:off x="457200" y="304800"/>
            <a:ext cx="8382000" cy="6555641"/>
          </a:xfrm>
          <a:prstGeom prst="rect">
            <a:avLst/>
          </a:prstGeom>
        </p:spPr>
        <p:txBody>
          <a:bodyPr wrap="square">
            <a:spAutoFit/>
          </a:bodyPr>
          <a:lstStyle/>
          <a:p>
            <a:pPr algn="just"/>
            <a:endParaRPr lang="en-US" sz="2000" dirty="0" smtClean="0"/>
          </a:p>
          <a:p>
            <a:pPr algn="just"/>
            <a:endParaRPr lang="en-US" sz="2000" dirty="0" smtClean="0"/>
          </a:p>
          <a:p>
            <a:pPr algn="just"/>
            <a:r>
              <a:rPr lang="en-US" sz="2000" dirty="0" smtClean="0"/>
              <a:t>The basic idea of boundary value analysis is to use input variable values at their minimum, just above minimum, a nominal value, just below their maximum, and at their maximum. </a:t>
            </a:r>
          </a:p>
          <a:p>
            <a:pPr algn="just"/>
            <a:r>
              <a:rPr lang="en-US" sz="2000" dirty="0" smtClean="0"/>
              <a:t>Thus, boundary value analysis test cases are obtained by </a:t>
            </a:r>
            <a:r>
              <a:rPr lang="en-US" sz="2000" b="1" dirty="0" smtClean="0"/>
              <a:t>holding the values of all but one variable at their nominal values and letting that variable assume its extreme values.</a:t>
            </a:r>
          </a:p>
          <a:p>
            <a:pPr algn="just"/>
            <a:endParaRPr lang="en-US" sz="2000" dirty="0" smtClean="0"/>
          </a:p>
          <a:p>
            <a:pPr algn="just"/>
            <a:r>
              <a:rPr lang="en-US" sz="2000" dirty="0" smtClean="0"/>
              <a:t>The boundary value analysis test cases for </a:t>
            </a:r>
          </a:p>
          <a:p>
            <a:pPr algn="just"/>
            <a:r>
              <a:rPr lang="en-US" sz="2000" dirty="0" smtClean="0"/>
              <a:t>our program with two inputs variables </a:t>
            </a:r>
          </a:p>
          <a:p>
            <a:pPr algn="just"/>
            <a:r>
              <a:rPr lang="en-US" sz="2000" dirty="0" smtClean="0"/>
              <a:t>(x and y) that may have any value from  </a:t>
            </a:r>
          </a:p>
          <a:p>
            <a:pPr algn="just"/>
            <a:r>
              <a:rPr lang="en-US" sz="2000" dirty="0" smtClean="0"/>
              <a:t>100 to 300 are: (200,100), (200,101), </a:t>
            </a:r>
          </a:p>
          <a:p>
            <a:pPr algn="just"/>
            <a:r>
              <a:rPr lang="en-US" sz="2000" dirty="0" smtClean="0"/>
              <a:t>(200,200), (200,299), (200,300), (100,200), </a:t>
            </a:r>
          </a:p>
          <a:p>
            <a:pPr algn="just"/>
            <a:r>
              <a:rPr lang="en-US" sz="2000" dirty="0" smtClean="0"/>
              <a:t>(101,200), (299,200) and (300,200). </a:t>
            </a:r>
          </a:p>
          <a:p>
            <a:pPr algn="just"/>
            <a:r>
              <a:rPr lang="en-US" sz="2000" dirty="0" smtClean="0"/>
              <a:t>This input domain is shown in Fig. Each </a:t>
            </a:r>
          </a:p>
          <a:p>
            <a:pPr algn="just"/>
            <a:r>
              <a:rPr lang="en-US" sz="2000" dirty="0" smtClean="0"/>
              <a:t>dot represent a test case and inner rectangle </a:t>
            </a:r>
          </a:p>
          <a:p>
            <a:pPr algn="just"/>
            <a:r>
              <a:rPr lang="en-US" sz="2000" dirty="0" smtClean="0"/>
              <a:t>is the domain of legitimate inputs. </a:t>
            </a:r>
          </a:p>
          <a:p>
            <a:pPr algn="just"/>
            <a:endParaRPr lang="en-US" sz="2000" dirty="0" smtClean="0"/>
          </a:p>
          <a:p>
            <a:pPr algn="just"/>
            <a:r>
              <a:rPr lang="en-US" sz="2000" b="1" dirty="0" smtClean="0"/>
              <a:t>Thus, for a program of n variables, </a:t>
            </a:r>
          </a:p>
          <a:p>
            <a:pPr algn="just"/>
            <a:r>
              <a:rPr lang="en-US" sz="2000" b="1" dirty="0" smtClean="0"/>
              <a:t>boundary value analysis yield 4n + 1 test cases.</a:t>
            </a:r>
            <a:endParaRPr lang="en-US" sz="20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1528</TotalTime>
  <Words>7979</Words>
  <Application>Microsoft Office PowerPoint</Application>
  <PresentationFormat>On-screen Show (4:3)</PresentationFormat>
  <Paragraphs>1002</Paragraphs>
  <Slides>157</Slides>
  <Notes>10</Notes>
  <HiddenSlides>0</HiddenSlides>
  <MMClips>0</MMClips>
  <ScaleCrop>false</ScaleCrop>
  <HeadingPairs>
    <vt:vector size="4" baseType="variant">
      <vt:variant>
        <vt:lpstr>Theme</vt:lpstr>
      </vt:variant>
      <vt:variant>
        <vt:i4>1</vt:i4>
      </vt:variant>
      <vt:variant>
        <vt:lpstr>Slide Titles</vt:lpstr>
      </vt:variant>
      <vt:variant>
        <vt:i4>157</vt:i4>
      </vt:variant>
    </vt:vector>
  </HeadingPairs>
  <TitlesOfParts>
    <vt:vector size="158" baseType="lpstr">
      <vt:lpstr>Office Theme</vt:lpstr>
      <vt:lpstr>UNIT-4</vt:lpstr>
      <vt:lpstr>What is Testing?</vt:lpstr>
      <vt:lpstr>What is Testing?</vt:lpstr>
      <vt:lpstr>Why should we test?</vt:lpstr>
      <vt:lpstr>Who should do the testing?</vt:lpstr>
      <vt:lpstr>What should we test?</vt:lpstr>
      <vt:lpstr>Testing Objectives</vt:lpstr>
      <vt:lpstr>Principles of Software Testing</vt:lpstr>
      <vt:lpstr>Other principles are-</vt:lpstr>
      <vt:lpstr>PowerPoint Presentation</vt:lpstr>
      <vt:lpstr>PowerPoint Presentation</vt:lpstr>
      <vt:lpstr>PowerPoint Presentation</vt:lpstr>
      <vt:lpstr>Some Terminologies</vt:lpstr>
      <vt:lpstr>Software Testing Process</vt:lpstr>
      <vt:lpstr>Unit Testing</vt:lpstr>
      <vt:lpstr>Advantages of Unit Testing</vt:lpstr>
      <vt:lpstr>Component Testing</vt:lpstr>
      <vt:lpstr>PowerPoint Presentation</vt:lpstr>
      <vt:lpstr>PowerPoint Presentation</vt:lpstr>
      <vt:lpstr>Stubs and drivers</vt:lpstr>
      <vt:lpstr>Stubs</vt:lpstr>
      <vt:lpstr> Drivers</vt:lpstr>
      <vt:lpstr>What Is Integration Testing? </vt:lpstr>
      <vt:lpstr>PowerPoint Presentation</vt:lpstr>
      <vt:lpstr>PowerPoint Presentation</vt:lpstr>
      <vt:lpstr>Integration Testing Strategy</vt:lpstr>
      <vt:lpstr>Big Bang Integration</vt:lpstr>
      <vt:lpstr>Big-Bang Approach</vt:lpstr>
      <vt:lpstr>PowerPoint Presentation</vt:lpstr>
      <vt:lpstr>Advantages and Disadvantages</vt:lpstr>
      <vt:lpstr>Incremental Integration</vt:lpstr>
      <vt:lpstr>PowerPoint Presentation</vt:lpstr>
      <vt:lpstr>Top-down Testing Strategy</vt:lpstr>
      <vt:lpstr>Top-down Integration</vt:lpstr>
      <vt:lpstr>Top-down Integration</vt:lpstr>
      <vt:lpstr>Advantages and Disadvantages</vt:lpstr>
      <vt:lpstr>Bottom-up  Testing Strategy</vt:lpstr>
      <vt:lpstr>Bottom-up Integration</vt:lpstr>
      <vt:lpstr>Advantages and Disadvantages</vt:lpstr>
      <vt:lpstr>Sandwich/ Bidirectional  Testing </vt:lpstr>
      <vt:lpstr>Sandwich Testing  Strategy</vt:lpstr>
      <vt:lpstr>Sandwich/ Bidirectional  Testing </vt:lpstr>
      <vt:lpstr>PowerPoint Presentation</vt:lpstr>
      <vt:lpstr>Guidelines on selection of integration method:</vt:lpstr>
      <vt:lpstr>System Testing</vt:lpstr>
      <vt:lpstr>System Testing</vt:lpstr>
      <vt:lpstr>WHY System Testing? </vt:lpstr>
      <vt:lpstr>Types of System Testing</vt:lpstr>
      <vt:lpstr>Alpha Testing</vt:lpstr>
      <vt:lpstr>Beta Testing </vt:lpstr>
      <vt:lpstr>Differences between Alpha and Beta Testing</vt:lpstr>
      <vt:lpstr>Acceptance Testing</vt:lpstr>
      <vt:lpstr>Regression Testing</vt:lpstr>
      <vt:lpstr>Software Testing Strategies</vt:lpstr>
      <vt:lpstr>Types of Testing Strategy</vt:lpstr>
      <vt:lpstr>White Box testing</vt:lpstr>
      <vt:lpstr>White Box Testing</vt:lpstr>
      <vt:lpstr> How do you perform White Box Testing? </vt:lpstr>
      <vt:lpstr> STEP 1) UNDERSTAND THE SOURCE CODE </vt:lpstr>
      <vt:lpstr> Step 2) CREATE TEST CASES AND EXECUTE </vt:lpstr>
      <vt:lpstr> LEVELS APPLICABLE TO </vt:lpstr>
      <vt:lpstr>What do you verify in White Box Testing ?</vt:lpstr>
      <vt:lpstr>White-box Testing Techniques</vt:lpstr>
      <vt:lpstr>A. Basis Path Testing</vt:lpstr>
      <vt:lpstr>PowerPoint Presentation</vt:lpstr>
      <vt:lpstr> B. Structural Testing </vt:lpstr>
      <vt:lpstr>1. Statement Coverage Testing</vt:lpstr>
      <vt:lpstr> 2. Branch coverage testing </vt:lpstr>
      <vt:lpstr>3. Condition coverage testing</vt:lpstr>
      <vt:lpstr> 4. Path coverage testing </vt:lpstr>
      <vt:lpstr>How to calculate Statement Coverage, Branch Coverage &amp; Path Coverage?</vt:lpstr>
      <vt:lpstr>Example</vt:lpstr>
      <vt:lpstr>PowerPoint Presentation</vt:lpstr>
      <vt:lpstr>Solution1</vt:lpstr>
      <vt:lpstr>Solution2</vt:lpstr>
      <vt:lpstr>5. Data-flow-based Testing</vt:lpstr>
      <vt:lpstr>Example</vt:lpstr>
      <vt:lpstr>Reaching Definitions</vt:lpstr>
      <vt:lpstr>Def-use Pairs</vt:lpstr>
      <vt:lpstr>Examples of Def-Use Pairs</vt:lpstr>
      <vt:lpstr>Data-flow-based Testing</vt:lpstr>
      <vt:lpstr>Data-flow-based Testing</vt:lpstr>
      <vt:lpstr> C. Logic Based Testing </vt:lpstr>
      <vt:lpstr>WHITE BOX TESTING ADVANTAGES </vt:lpstr>
      <vt:lpstr>WHITE BOX TESTING DISADVANTAGES </vt:lpstr>
      <vt:lpstr>Black Box Testing</vt:lpstr>
      <vt:lpstr> A black-box test takes into account only the input and output of the s/w without regard to the internal code of the program.</vt:lpstr>
      <vt:lpstr>BLACK BOX TESTING</vt:lpstr>
      <vt:lpstr>Why Black Box Testing?</vt:lpstr>
      <vt:lpstr>When to do Black Box Testing?</vt:lpstr>
      <vt:lpstr>LEVELS APPLICABLE TO: </vt:lpstr>
      <vt:lpstr>How to do Black Box Testing?</vt:lpstr>
      <vt:lpstr> 1.Requirements Based Testing </vt:lpstr>
      <vt:lpstr>PowerPoint Presentation</vt:lpstr>
      <vt:lpstr>Requirements  Traceability Matrix(RTM)</vt:lpstr>
      <vt:lpstr>2. Positive and Negative Testing</vt:lpstr>
      <vt:lpstr>3. Boundary Value Analysis(BVA)</vt:lpstr>
      <vt:lpstr>PowerPoint Presentation</vt:lpstr>
      <vt:lpstr>PowerPoint Presentation</vt:lpstr>
      <vt:lpstr>Example</vt:lpstr>
      <vt:lpstr>Solution</vt:lpstr>
      <vt:lpstr>PowerPoint Presentation</vt:lpstr>
      <vt:lpstr>Example 2</vt:lpstr>
      <vt:lpstr>Solution</vt:lpstr>
      <vt:lpstr>PowerPoint Presentation</vt:lpstr>
      <vt:lpstr>4.Equivalence Partitioning</vt:lpstr>
      <vt:lpstr> Why Equivalence Partitioning?</vt:lpstr>
      <vt:lpstr>Equivalence Partitioning</vt:lpstr>
      <vt:lpstr>PowerPoint Presentation</vt:lpstr>
      <vt:lpstr>PowerPoint Presentation</vt:lpstr>
      <vt:lpstr>E.g. Life Insurance Premium Rates</vt:lpstr>
      <vt:lpstr>Example</vt:lpstr>
      <vt:lpstr>Solution</vt:lpstr>
      <vt:lpstr>PowerPoint Presentation</vt:lpstr>
      <vt:lpstr>PowerPoint Presentation</vt:lpstr>
      <vt:lpstr>Example</vt:lpstr>
      <vt:lpstr>Solution</vt:lpstr>
      <vt:lpstr>PowerPoint Presentation</vt:lpstr>
      <vt:lpstr>PowerPoint Presentation</vt:lpstr>
      <vt:lpstr>5.State/Graph Based Testing </vt:lpstr>
      <vt:lpstr>State-based testing </vt:lpstr>
      <vt:lpstr>State-based testing </vt:lpstr>
      <vt:lpstr>BLACK BOX TESTING ADVANTAGES </vt:lpstr>
      <vt:lpstr>BLACK BOX TESTING DISADVANTAGES </vt:lpstr>
      <vt:lpstr>Comparison Between Black-box and White-box Testing</vt:lpstr>
      <vt:lpstr>Testing for Functionality</vt:lpstr>
      <vt:lpstr>PowerPoint Presentation</vt:lpstr>
      <vt:lpstr>PowerPoint Presentation</vt:lpstr>
      <vt:lpstr>Performance Testing</vt:lpstr>
      <vt:lpstr>Performance Testing</vt:lpstr>
      <vt:lpstr>PowerPoint Presentation</vt:lpstr>
      <vt:lpstr>Test Data Suit Preparation</vt:lpstr>
      <vt:lpstr>PowerPoint Presentation</vt:lpstr>
      <vt:lpstr>Static Testing</vt:lpstr>
      <vt:lpstr>Static Testing</vt:lpstr>
      <vt:lpstr>Advantages of Static Testing</vt:lpstr>
      <vt:lpstr>Difference between static and dynamic testing</vt:lpstr>
      <vt:lpstr>Static Testing Strategies</vt:lpstr>
      <vt:lpstr>Formal Technical Reviews (Peer Reviews)</vt:lpstr>
      <vt:lpstr>PowerPoint Presentation</vt:lpstr>
      <vt:lpstr>PowerPoint Presentation</vt:lpstr>
      <vt:lpstr>PowerPoint Presentation</vt:lpstr>
      <vt:lpstr>PowerPoint Presentation</vt:lpstr>
      <vt:lpstr>PowerPoint Presentation</vt:lpstr>
      <vt:lpstr>Walk Through</vt:lpstr>
      <vt:lpstr>Walkthrough Process</vt:lpstr>
      <vt:lpstr>Advantages of Walkthrough</vt:lpstr>
      <vt:lpstr>Limitations of Walkthrough</vt:lpstr>
      <vt:lpstr>Code Inspection</vt:lpstr>
      <vt:lpstr>Objectives of Inspection Process </vt:lpstr>
      <vt:lpstr>IEEE recommends following roles:</vt:lpstr>
      <vt:lpstr>Inspection Process</vt:lpstr>
      <vt:lpstr>Advantages of code inspection</vt:lpstr>
      <vt:lpstr>Compliance with Design and Coding Standards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shweta</dc:creator>
  <cp:lastModifiedBy>kush</cp:lastModifiedBy>
  <cp:revision>295</cp:revision>
  <dcterms:created xsi:type="dcterms:W3CDTF">2006-08-16T00:00:00Z</dcterms:created>
  <dcterms:modified xsi:type="dcterms:W3CDTF">2015-05-14T08:23:35Z</dcterms:modified>
</cp:coreProperties>
</file>