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35" r:id="rId2"/>
    <p:sldId id="403" r:id="rId3"/>
    <p:sldId id="404" r:id="rId4"/>
    <p:sldId id="411" r:id="rId5"/>
    <p:sldId id="412" r:id="rId6"/>
    <p:sldId id="405" r:id="rId7"/>
    <p:sldId id="417" r:id="rId8"/>
    <p:sldId id="418" r:id="rId9"/>
    <p:sldId id="410" r:id="rId10"/>
    <p:sldId id="407" r:id="rId11"/>
    <p:sldId id="408" r:id="rId12"/>
    <p:sldId id="413" r:id="rId13"/>
    <p:sldId id="414" r:id="rId14"/>
    <p:sldId id="415" r:id="rId15"/>
    <p:sldId id="419" r:id="rId16"/>
    <p:sldId id="40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/>
          </a:p>
          <a:p>
            <a:pPr marL="0" indent="0" algn="ctr">
              <a:buNone/>
            </a:pPr>
            <a:r>
              <a:rPr lang="en-US" sz="6000" b="1" dirty="0" smtClean="0"/>
              <a:t>Java Programming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Java </a:t>
            </a:r>
            <a:r>
              <a:rPr lang="en-US" sz="4400" b="1" dirty="0"/>
              <a:t>Input Output</a:t>
            </a:r>
            <a:endParaRPr lang="en-US" sz="4400" b="1" u="sng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2800" b="1" dirty="0" smtClean="0"/>
              <a:t>Prof.  </a:t>
            </a:r>
            <a:r>
              <a:rPr lang="en-US" sz="2800" b="1" dirty="0"/>
              <a:t>Shailesh </a:t>
            </a:r>
            <a:r>
              <a:rPr lang="en-US" sz="2800" b="1" dirty="0" smtClean="0"/>
              <a:t> Gahane</a:t>
            </a:r>
          </a:p>
          <a:p>
            <a:pPr marL="0" indent="0" algn="ctr">
              <a:buNone/>
            </a:pPr>
            <a:r>
              <a:rPr lang="en-US" sz="2800" b="1" dirty="0" smtClean="0"/>
              <a:t>Assistant Professor</a:t>
            </a:r>
          </a:p>
          <a:p>
            <a:pPr marL="0" indent="0" algn="ctr">
              <a:buNone/>
            </a:pPr>
            <a:r>
              <a:rPr lang="en-US" sz="2800" b="1" dirty="0" smtClean="0"/>
              <a:t>Dr. D. Y. Patil School of MCA</a:t>
            </a:r>
          </a:p>
          <a:p>
            <a:pPr marL="0" indent="0" algn="ctr">
              <a:buNone/>
            </a:pPr>
            <a:r>
              <a:rPr lang="en-US" sz="2800" b="1" dirty="0" smtClean="0"/>
              <a:t>Charholi (</a:t>
            </a:r>
            <a:r>
              <a:rPr lang="en-US" sz="2800" b="1" dirty="0" err="1" smtClean="0"/>
              <a:t>Bk</a:t>
            </a:r>
            <a:r>
              <a:rPr lang="en-US" sz="2800" b="1" dirty="0" smtClean="0"/>
              <a:t>), Lohegaon, Pune </a:t>
            </a:r>
            <a:r>
              <a:rPr lang="en-US" sz="2800" b="1" dirty="0" smtClean="0"/>
              <a:t>– 412105</a:t>
            </a:r>
          </a:p>
          <a:p>
            <a:pPr marL="0" indent="0" algn="ctr">
              <a:buNone/>
            </a:pPr>
            <a:r>
              <a:rPr lang="en-US" sz="2800" b="1" dirty="0" smtClean="0"/>
              <a:t>Mail ID: shaileshmca2007@gmail.com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://1.bp.blogspot.com/-p7EVk3HnwGw/UCJuX-7mWpI/AAAAAAAAAb0/rTwwhrgC3Dc/s1600/di-logo-java-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File: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File object is used to obtain or manipulate the information associated with a disk file such as permission, time, date and directory path.</a:t>
            </a:r>
          </a:p>
          <a:p>
            <a:r>
              <a:rPr lang="en-US" dirty="0"/>
              <a:t>File object can refer to either file or directory.</a:t>
            </a:r>
          </a:p>
          <a:p>
            <a:pPr>
              <a:buNone/>
            </a:pPr>
            <a:r>
              <a:rPr lang="en-US" dirty="0"/>
              <a:t>File f1 = new File(“mcaii.txt”);</a:t>
            </a:r>
          </a:p>
          <a:p>
            <a:pPr>
              <a:buNone/>
            </a:pPr>
            <a:r>
              <a:rPr lang="en-US" dirty="0"/>
              <a:t>File f1 = new File(“c:\mcaii.txt”);</a:t>
            </a:r>
          </a:p>
          <a:p>
            <a:pPr>
              <a:buNone/>
            </a:pPr>
            <a:r>
              <a:rPr lang="en-US" dirty="0"/>
              <a:t>Files are stored in binary form.</a:t>
            </a:r>
          </a:p>
          <a:p>
            <a:r>
              <a:rPr lang="en-US" dirty="0"/>
              <a:t>The following constructors can be used to create </a:t>
            </a:r>
            <a:r>
              <a:rPr lang="en-US" b="1" dirty="0"/>
              <a:t>File objects:</a:t>
            </a:r>
          </a:p>
          <a:p>
            <a:r>
              <a:rPr lang="en-US" dirty="0"/>
              <a:t>File(String </a:t>
            </a:r>
            <a:r>
              <a:rPr lang="en-US" i="1" dirty="0" err="1"/>
              <a:t>directoryPath</a:t>
            </a:r>
            <a:r>
              <a:rPr lang="en-US" i="1" dirty="0"/>
              <a:t>)</a:t>
            </a:r>
          </a:p>
          <a:p>
            <a:r>
              <a:rPr lang="en-US" dirty="0"/>
              <a:t>File(String </a:t>
            </a:r>
            <a:r>
              <a:rPr lang="en-US" i="1" dirty="0" err="1"/>
              <a:t>directoryPath</a:t>
            </a:r>
            <a:r>
              <a:rPr lang="en-US" i="1" dirty="0"/>
              <a:t>, String filename)</a:t>
            </a:r>
          </a:p>
          <a:p>
            <a:r>
              <a:rPr lang="en-US" dirty="0"/>
              <a:t>File(File </a:t>
            </a:r>
            <a:r>
              <a:rPr lang="en-US" i="1" dirty="0" err="1"/>
              <a:t>dirObj</a:t>
            </a:r>
            <a:r>
              <a:rPr lang="en-US" i="1" dirty="0"/>
              <a:t>, String filename)</a:t>
            </a:r>
          </a:p>
          <a:p>
            <a:r>
              <a:rPr lang="en-US" dirty="0"/>
              <a:t>File(URI </a:t>
            </a:r>
            <a:r>
              <a:rPr lang="en-US" i="1" dirty="0" err="1"/>
              <a:t>uriObj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FileInputStream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</a:t>
            </a:r>
            <a:r>
              <a:rPr lang="en-US" dirty="0" err="1"/>
              <a:t>FileInputStream</a:t>
            </a:r>
            <a:r>
              <a:rPr lang="en-US" dirty="0"/>
              <a:t> class creates an </a:t>
            </a:r>
            <a:r>
              <a:rPr lang="en-US" dirty="0" err="1"/>
              <a:t>InputStream</a:t>
            </a:r>
            <a:r>
              <a:rPr lang="en-US" dirty="0"/>
              <a:t> that you can use to </a:t>
            </a:r>
            <a:r>
              <a:rPr lang="en-US" b="1" dirty="0"/>
              <a:t>read bytes from a file</a:t>
            </a:r>
            <a:r>
              <a:rPr lang="en-US" dirty="0"/>
              <a:t>.</a:t>
            </a:r>
          </a:p>
          <a:p>
            <a:r>
              <a:rPr lang="en-US" dirty="0"/>
              <a:t>Its two most common constructors are shown here:</a:t>
            </a:r>
          </a:p>
          <a:p>
            <a:r>
              <a:rPr lang="en-US" dirty="0" err="1"/>
              <a:t>FileInputStream</a:t>
            </a:r>
            <a:r>
              <a:rPr lang="en-US" dirty="0"/>
              <a:t>(String </a:t>
            </a:r>
            <a:r>
              <a:rPr lang="en-US" i="1" dirty="0" err="1"/>
              <a:t>filepath</a:t>
            </a:r>
            <a:r>
              <a:rPr lang="en-US" i="1" dirty="0"/>
              <a:t>)</a:t>
            </a:r>
          </a:p>
          <a:p>
            <a:r>
              <a:rPr lang="en-US" dirty="0" err="1"/>
              <a:t>FileInputStream</a:t>
            </a:r>
            <a:r>
              <a:rPr lang="en-US" dirty="0"/>
              <a:t>(File </a:t>
            </a:r>
            <a:r>
              <a:rPr lang="en-US" i="1" dirty="0" err="1"/>
              <a:t>fileObj</a:t>
            </a:r>
            <a:r>
              <a:rPr lang="en-US" i="1" dirty="0"/>
              <a:t>)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FileOutputStream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err="1"/>
              <a:t>FileOutputStream</a:t>
            </a:r>
            <a:r>
              <a:rPr lang="en-US" dirty="0"/>
              <a:t> creates an </a:t>
            </a:r>
            <a:r>
              <a:rPr lang="en-US" dirty="0" err="1"/>
              <a:t>OutputStream</a:t>
            </a:r>
            <a:r>
              <a:rPr lang="en-US" dirty="0"/>
              <a:t> that you can use to </a:t>
            </a:r>
            <a:r>
              <a:rPr lang="en-US" b="1" dirty="0"/>
              <a:t>write bytes to a file</a:t>
            </a:r>
            <a:r>
              <a:rPr lang="en-US" dirty="0"/>
              <a:t>. Its most commonly used constructors are shown here:</a:t>
            </a:r>
          </a:p>
          <a:p>
            <a:r>
              <a:rPr lang="en-US" dirty="0" err="1"/>
              <a:t>FileOutputStream</a:t>
            </a:r>
            <a:r>
              <a:rPr lang="en-US" dirty="0"/>
              <a:t>(String </a:t>
            </a:r>
            <a:r>
              <a:rPr lang="en-US" i="1" dirty="0" err="1"/>
              <a:t>filePath</a:t>
            </a:r>
            <a:r>
              <a:rPr lang="en-US" i="1" dirty="0"/>
              <a:t>)</a:t>
            </a:r>
          </a:p>
          <a:p>
            <a:r>
              <a:rPr lang="en-US" dirty="0" err="1"/>
              <a:t>FileOutputStream</a:t>
            </a:r>
            <a:r>
              <a:rPr lang="en-US" dirty="0"/>
              <a:t>(File </a:t>
            </a:r>
            <a:r>
              <a:rPr lang="en-US" i="1" dirty="0" err="1"/>
              <a:t>fileObj</a:t>
            </a:r>
            <a:r>
              <a:rPr lang="en-US" i="1" dirty="0"/>
              <a:t>)</a:t>
            </a:r>
          </a:p>
          <a:p>
            <a:r>
              <a:rPr lang="en-US" dirty="0" err="1"/>
              <a:t>FileOutputStream</a:t>
            </a:r>
            <a:r>
              <a:rPr lang="en-US" dirty="0"/>
              <a:t>(String </a:t>
            </a:r>
            <a:r>
              <a:rPr lang="en-US" i="1" dirty="0" err="1"/>
              <a:t>filePath</a:t>
            </a:r>
            <a:r>
              <a:rPr lang="en-US" i="1" dirty="0"/>
              <a:t>, </a:t>
            </a:r>
            <a:r>
              <a:rPr lang="en-US" i="1" dirty="0" err="1"/>
              <a:t>boolean</a:t>
            </a:r>
            <a:r>
              <a:rPr lang="en-US" i="1" dirty="0"/>
              <a:t> append)</a:t>
            </a:r>
          </a:p>
          <a:p>
            <a:r>
              <a:rPr lang="en-US" dirty="0" err="1"/>
              <a:t>FileOutputStream</a:t>
            </a:r>
            <a:r>
              <a:rPr lang="en-US" dirty="0"/>
              <a:t>(File </a:t>
            </a:r>
            <a:r>
              <a:rPr lang="en-US" i="1" dirty="0" err="1"/>
              <a:t>fileObj</a:t>
            </a:r>
            <a:r>
              <a:rPr lang="en-US" i="1" dirty="0"/>
              <a:t>, </a:t>
            </a:r>
            <a:r>
              <a:rPr lang="en-US" i="1" dirty="0" err="1"/>
              <a:t>boolean</a:t>
            </a:r>
            <a:r>
              <a:rPr lang="en-US" i="1" dirty="0"/>
              <a:t> append)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PrintWriter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</a:p>
          <a:p>
            <a:r>
              <a:rPr lang="en-US" sz="2800" b="1" dirty="0" err="1"/>
              <a:t>PrintWriter</a:t>
            </a:r>
            <a:r>
              <a:rPr lang="en-US" sz="2800" b="1" dirty="0"/>
              <a:t> </a:t>
            </a:r>
            <a:r>
              <a:rPr lang="en-US" sz="2800" dirty="0"/>
              <a:t>is one of the character-based classes.</a:t>
            </a:r>
          </a:p>
          <a:p>
            <a:r>
              <a:rPr lang="en-US" sz="2800" dirty="0"/>
              <a:t>Using a character-based class for console output makes it easier to internationalize </a:t>
            </a:r>
            <a:r>
              <a:rPr lang="en-US" sz="2800" dirty="0" smtClean="0"/>
              <a:t>your program</a:t>
            </a:r>
            <a:r>
              <a:rPr lang="en-US" sz="2800" dirty="0"/>
              <a:t>.</a:t>
            </a:r>
          </a:p>
          <a:p>
            <a:r>
              <a:rPr lang="en-US" sz="2800" b="1" dirty="0" err="1"/>
              <a:t>PrintWriter</a:t>
            </a:r>
            <a:r>
              <a:rPr lang="en-US" sz="2800" b="1" dirty="0"/>
              <a:t> </a:t>
            </a:r>
            <a:r>
              <a:rPr lang="en-US" sz="2800" dirty="0"/>
              <a:t>defines several constructors. The one we will use is shown here:</a:t>
            </a:r>
          </a:p>
          <a:p>
            <a:pPr marL="0" indent="0">
              <a:buNone/>
            </a:pPr>
            <a:r>
              <a:rPr lang="en-US" sz="2400" dirty="0" err="1" smtClean="0"/>
              <a:t>PrintWriter</a:t>
            </a:r>
            <a:r>
              <a:rPr lang="en-US" sz="2400" dirty="0" smtClean="0"/>
              <a:t>(</a:t>
            </a:r>
            <a:r>
              <a:rPr lang="en-US" sz="2400" dirty="0" err="1" smtClean="0"/>
              <a:t>OutputStream</a:t>
            </a:r>
            <a:r>
              <a:rPr lang="en-US" sz="2400" dirty="0" smtClean="0"/>
              <a:t> </a:t>
            </a:r>
            <a:r>
              <a:rPr lang="en-US" sz="2400" i="1" dirty="0" err="1" smtClean="0"/>
              <a:t>outputStream</a:t>
            </a:r>
            <a:r>
              <a:rPr lang="en-US" sz="2400" dirty="0" smtClean="0"/>
              <a:t>,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flushOnNewline</a:t>
            </a:r>
            <a:r>
              <a:rPr lang="en-US" sz="2400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sz="2800" smtClean="0"/>
              <a:t>           Here</a:t>
            </a:r>
            <a:r>
              <a:rPr lang="en-US" sz="2800" dirty="0"/>
              <a:t>, </a:t>
            </a:r>
            <a:r>
              <a:rPr lang="en-US" sz="2800" i="1" dirty="0" err="1"/>
              <a:t>outputStream</a:t>
            </a:r>
            <a:r>
              <a:rPr lang="en-US" sz="2800" i="1" dirty="0"/>
              <a:t> </a:t>
            </a:r>
            <a:r>
              <a:rPr lang="en-US" sz="2800" dirty="0"/>
              <a:t>is an object of type </a:t>
            </a:r>
            <a:r>
              <a:rPr lang="en-US" sz="2800" b="1" dirty="0" err="1"/>
              <a:t>OutputStream</a:t>
            </a:r>
            <a:r>
              <a:rPr lang="en-US" sz="2800" dirty="0"/>
              <a:t>, and </a:t>
            </a:r>
            <a:r>
              <a:rPr lang="en-US" sz="2800" i="1" dirty="0" err="1"/>
              <a:t>flushOnNewline</a:t>
            </a:r>
            <a:r>
              <a:rPr lang="en-US" sz="2800" i="1" dirty="0"/>
              <a:t> </a:t>
            </a:r>
            <a:r>
              <a:rPr lang="en-US" sz="2800" dirty="0"/>
              <a:t>controls </a:t>
            </a:r>
            <a:r>
              <a:rPr lang="en-US" sz="2800" dirty="0" smtClean="0"/>
              <a:t>whether Java </a:t>
            </a:r>
            <a:r>
              <a:rPr lang="en-US" sz="2800" dirty="0"/>
              <a:t>flushes the output stream every time a </a:t>
            </a:r>
            <a:r>
              <a:rPr lang="en-US" sz="2800" b="1" dirty="0" err="1"/>
              <a:t>println</a:t>
            </a:r>
            <a:r>
              <a:rPr lang="en-US" sz="2800" b="1" dirty="0"/>
              <a:t>( ) </a:t>
            </a:r>
            <a:r>
              <a:rPr lang="en-US" sz="2800" dirty="0"/>
              <a:t>method is called</a:t>
            </a:r>
            <a:r>
              <a:rPr lang="en-US" sz="2800" dirty="0" smtClean="0"/>
              <a:t>.</a:t>
            </a:r>
          </a:p>
          <a:p>
            <a:r>
              <a:rPr lang="en-US" sz="2800" b="1" dirty="0" err="1"/>
              <a:t>PrintWriter</a:t>
            </a:r>
            <a:r>
              <a:rPr lang="en-US" sz="2800" b="1" dirty="0"/>
              <a:t> </a:t>
            </a:r>
            <a:r>
              <a:rPr lang="en-US" sz="2800" dirty="0"/>
              <a:t>supports the </a:t>
            </a:r>
            <a:r>
              <a:rPr lang="en-US" sz="2800" b="1" dirty="0"/>
              <a:t>print( ) </a:t>
            </a:r>
            <a:r>
              <a:rPr lang="en-US" sz="2800" dirty="0"/>
              <a:t>and </a:t>
            </a:r>
            <a:r>
              <a:rPr lang="en-US" sz="2800" b="1" dirty="0" err="1"/>
              <a:t>println</a:t>
            </a:r>
            <a:r>
              <a:rPr lang="en-US" sz="2800" b="1" dirty="0"/>
              <a:t>( ) </a:t>
            </a:r>
            <a:r>
              <a:rPr lang="en-US" sz="2800" dirty="0"/>
              <a:t>methods for all types including </a:t>
            </a:r>
            <a:r>
              <a:rPr lang="en-US" sz="2800" b="1" dirty="0" smtClean="0"/>
              <a:t>Object.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following application illustrates using a </a:t>
            </a:r>
            <a:r>
              <a:rPr lang="en-US" b="1" dirty="0" err="1"/>
              <a:t>PrintWriter</a:t>
            </a:r>
            <a:r>
              <a:rPr lang="en-US" b="1" dirty="0"/>
              <a:t> </a:t>
            </a:r>
            <a:r>
              <a:rPr lang="en-US" dirty="0"/>
              <a:t>to handle console </a:t>
            </a:r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Demonstrate </a:t>
            </a:r>
            <a:r>
              <a:rPr lang="en-US" dirty="0" err="1"/>
              <a:t>PrintWriter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PrintWriterDemo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PrintWriter</a:t>
            </a:r>
            <a:r>
              <a:rPr lang="en-US" dirty="0" smtClean="0"/>
              <a:t> </a:t>
            </a:r>
            <a:r>
              <a:rPr lang="en-US" dirty="0"/>
              <a:t>pw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, true);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pw.println</a:t>
            </a:r>
            <a:r>
              <a:rPr lang="en-US" dirty="0"/>
              <a:t>("This is a string");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/>
              <a:t>i = -7;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pw.println</a:t>
            </a:r>
            <a:r>
              <a:rPr lang="en-US" dirty="0" smtClean="0"/>
              <a:t>(i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/>
              <a:t>d = 4.5e-7;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pw.println</a:t>
            </a:r>
            <a:r>
              <a:rPr lang="en-US" dirty="0" smtClean="0"/>
              <a:t>(d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b="1" dirty="0"/>
              <a:t>Reading and Writing </a:t>
            </a:r>
            <a:r>
              <a:rPr lang="en-US" b="1" dirty="0" smtClean="0"/>
              <a:t>Files</a:t>
            </a:r>
          </a:p>
          <a:p>
            <a:r>
              <a:rPr lang="en-US" dirty="0"/>
              <a:t>Two of the most often-used stream classes are </a:t>
            </a:r>
            <a:r>
              <a:rPr lang="en-US" b="1" dirty="0" err="1"/>
              <a:t>FileInputStream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FileOutputStream</a:t>
            </a:r>
            <a:r>
              <a:rPr lang="en-US" dirty="0" smtClean="0"/>
              <a:t>, which </a:t>
            </a:r>
            <a:r>
              <a:rPr lang="en-US" dirty="0"/>
              <a:t>create byte streams linked to files. To open a file, you simply create an object of one </a:t>
            </a:r>
            <a:r>
              <a:rPr lang="en-US" dirty="0" smtClean="0"/>
              <a:t>of these </a:t>
            </a:r>
            <a:r>
              <a:rPr lang="en-US" dirty="0"/>
              <a:t>classes, specifying the name of the file as an argument to the constructor</a:t>
            </a:r>
            <a:r>
              <a:rPr lang="en-US" dirty="0" smtClean="0"/>
              <a:t>.</a:t>
            </a:r>
          </a:p>
          <a:p>
            <a:r>
              <a:rPr lang="en-US" dirty="0"/>
              <a:t>the following are the forms that we </a:t>
            </a:r>
            <a:r>
              <a:rPr lang="en-US" dirty="0" smtClean="0"/>
              <a:t>will be </a:t>
            </a:r>
            <a:r>
              <a:rPr lang="en-US" dirty="0"/>
              <a:t>using:</a:t>
            </a:r>
          </a:p>
          <a:p>
            <a:pPr marL="400050" lvl="1" indent="0">
              <a:buNone/>
            </a:pPr>
            <a:r>
              <a:rPr lang="en-US" sz="2000" b="1" dirty="0" err="1"/>
              <a:t>FileInputStream</a:t>
            </a:r>
            <a:r>
              <a:rPr lang="en-US" sz="2000" b="1" dirty="0"/>
              <a:t>(String </a:t>
            </a:r>
            <a:r>
              <a:rPr lang="en-US" sz="2000" b="1" i="1" dirty="0" err="1"/>
              <a:t>fileName</a:t>
            </a:r>
            <a:r>
              <a:rPr lang="en-US" sz="2000" b="1" dirty="0"/>
              <a:t>) throws </a:t>
            </a:r>
            <a:r>
              <a:rPr lang="en-US" sz="2000" b="1" dirty="0" err="1"/>
              <a:t>FileNotFoundException</a:t>
            </a:r>
            <a:endParaRPr lang="en-US" sz="2000" b="1" dirty="0"/>
          </a:p>
          <a:p>
            <a:pPr marL="400050" lvl="1" indent="0">
              <a:buNone/>
            </a:pPr>
            <a:r>
              <a:rPr lang="en-US" sz="2000" b="1" dirty="0" err="1"/>
              <a:t>FileOutputStream</a:t>
            </a:r>
            <a:r>
              <a:rPr lang="en-US" sz="2000" b="1" dirty="0"/>
              <a:t>(String </a:t>
            </a:r>
            <a:r>
              <a:rPr lang="en-US" sz="2000" b="1" i="1" dirty="0" err="1"/>
              <a:t>fileName</a:t>
            </a:r>
            <a:r>
              <a:rPr lang="en-US" sz="2000" b="1" dirty="0"/>
              <a:t>) throws </a:t>
            </a:r>
            <a:r>
              <a:rPr lang="en-US" sz="2000" b="1" dirty="0" err="1"/>
              <a:t>FileNotFoundException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b="1" dirty="0" err="1"/>
              <a:t>DataOutputStream</a:t>
            </a:r>
            <a:r>
              <a:rPr lang="en-US" b="1" dirty="0"/>
              <a:t> and </a:t>
            </a:r>
            <a:r>
              <a:rPr lang="en-US" b="1" dirty="0" err="1"/>
              <a:t>DataInputStream</a:t>
            </a:r>
            <a:endParaRPr lang="en-US" b="1" dirty="0"/>
          </a:p>
          <a:p>
            <a:r>
              <a:rPr lang="en-US" b="1" dirty="0" err="1"/>
              <a:t>DataOutputStream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DataInputStream</a:t>
            </a:r>
            <a:r>
              <a:rPr lang="en-US" b="1" dirty="0"/>
              <a:t> </a:t>
            </a:r>
            <a:r>
              <a:rPr lang="en-US" dirty="0"/>
              <a:t>enable you to write or read primitive data to or</a:t>
            </a:r>
          </a:p>
          <a:p>
            <a:r>
              <a:rPr lang="en-US" dirty="0"/>
              <a:t>from a stream. They implement the </a:t>
            </a:r>
            <a:r>
              <a:rPr lang="en-US" b="1" dirty="0" err="1"/>
              <a:t>DataOutput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DataInput</a:t>
            </a:r>
            <a:r>
              <a:rPr lang="en-US" b="1"/>
              <a:t> </a:t>
            </a:r>
            <a:r>
              <a:rPr lang="en-US"/>
              <a:t>interfaces, respectively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p7EVk3HnwGw/UCJuX-7mWpI/AAAAAAAAAb0/rTwwhrgC3Dc/s1600/di-logo-java-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609600"/>
            <a:ext cx="2171700" cy="1562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9144000" cy="1905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Thank you !!!</a:t>
            </a:r>
          </a:p>
          <a:p>
            <a:pPr marL="0" indent="0" algn="ctr">
              <a:buNone/>
            </a:pPr>
            <a:endParaRPr lang="en-US" sz="5400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0907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Prof.  </a:t>
            </a:r>
            <a:r>
              <a:rPr lang="en-US" sz="2400" b="1" dirty="0" err="1"/>
              <a:t>Shailesh</a:t>
            </a:r>
            <a:r>
              <a:rPr lang="en-US" sz="2400" b="1" dirty="0"/>
              <a:t>  </a:t>
            </a:r>
            <a:r>
              <a:rPr lang="en-US" sz="2400" b="1" dirty="0" err="1"/>
              <a:t>Gahane</a:t>
            </a:r>
            <a:endParaRPr lang="en-US" sz="2400" b="1" dirty="0"/>
          </a:p>
          <a:p>
            <a:pPr algn="ctr"/>
            <a:r>
              <a:rPr lang="en-US" sz="2400" b="1" dirty="0"/>
              <a:t>Assistant Professor</a:t>
            </a:r>
          </a:p>
          <a:p>
            <a:pPr algn="ctr"/>
            <a:r>
              <a:rPr lang="en-US" sz="2400" b="1" dirty="0"/>
              <a:t>Dr. D. Y. </a:t>
            </a:r>
            <a:r>
              <a:rPr lang="en-US" sz="2400" b="1" dirty="0" err="1"/>
              <a:t>Patil</a:t>
            </a:r>
            <a:r>
              <a:rPr lang="en-US" sz="2400" b="1" dirty="0"/>
              <a:t> School of MCA</a:t>
            </a:r>
          </a:p>
          <a:p>
            <a:pPr algn="ctr"/>
            <a:r>
              <a:rPr lang="en-US" sz="2400" b="1" dirty="0" err="1"/>
              <a:t>Charholi</a:t>
            </a:r>
            <a:r>
              <a:rPr lang="en-US" sz="2400" b="1" dirty="0"/>
              <a:t> (</a:t>
            </a:r>
            <a:r>
              <a:rPr lang="en-US" sz="2400" b="1" dirty="0" err="1"/>
              <a:t>Bk</a:t>
            </a:r>
            <a:r>
              <a:rPr lang="en-US" sz="2400" b="1" dirty="0"/>
              <a:t>), </a:t>
            </a:r>
            <a:r>
              <a:rPr lang="en-US" sz="2400" b="1" dirty="0" err="1"/>
              <a:t>Lohegaon</a:t>
            </a:r>
            <a:r>
              <a:rPr lang="en-US" sz="2400" b="1" dirty="0"/>
              <a:t>, Pune – 412105</a:t>
            </a:r>
          </a:p>
          <a:p>
            <a:pPr algn="ctr"/>
            <a:r>
              <a:rPr lang="en-US" sz="2400" b="1" dirty="0"/>
              <a:t>Mail ID: shaileshmca2007@gmail.com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52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JAVA Input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Stream is a sequence of Bytes.</a:t>
            </a:r>
          </a:p>
          <a:p>
            <a:r>
              <a:rPr lang="en-US" dirty="0"/>
              <a:t>Output Stream: Writing Data to a Stream.</a:t>
            </a:r>
          </a:p>
          <a:p>
            <a:r>
              <a:rPr lang="en-US" dirty="0"/>
              <a:t>Input Stream: Reading Data from a Stream.</a:t>
            </a:r>
          </a:p>
          <a:p>
            <a:r>
              <a:rPr lang="en-US" dirty="0"/>
              <a:t>If a stream has a buffer in memory then it is Buffered Stream.</a:t>
            </a:r>
          </a:p>
          <a:p>
            <a:r>
              <a:rPr lang="en-US" dirty="0"/>
              <a:t>Character stream have character data and are used for storing and retrieving the text.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/>
              <a:t>There are four types of </a:t>
            </a:r>
            <a:r>
              <a:rPr lang="en-US" b="1" dirty="0"/>
              <a:t>abstract </a:t>
            </a:r>
            <a:r>
              <a:rPr lang="en-US" b="1" dirty="0" smtClean="0"/>
              <a:t>Streams </a:t>
            </a:r>
            <a:r>
              <a:rPr lang="en-US" b="1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Reader: Read Character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Writer</a:t>
            </a:r>
            <a:r>
              <a:rPr lang="en-US" dirty="0"/>
              <a:t>: Write Character</a:t>
            </a:r>
          </a:p>
          <a:p>
            <a:pPr marL="514350" indent="-514350">
              <a:buAutoNum type="arabicPeriod"/>
            </a:pPr>
            <a:r>
              <a:rPr lang="en-US" dirty="0" err="1"/>
              <a:t>InputStream</a:t>
            </a:r>
            <a:r>
              <a:rPr lang="en-US" dirty="0"/>
              <a:t>: A stream to read binary data.</a:t>
            </a:r>
          </a:p>
          <a:p>
            <a:pPr marL="514350" indent="-514350">
              <a:buAutoNum type="arabicPeriod"/>
            </a:pPr>
            <a:r>
              <a:rPr lang="en-US" dirty="0" err="1"/>
              <a:t>OutputStream</a:t>
            </a:r>
            <a:r>
              <a:rPr lang="en-US" dirty="0"/>
              <a:t>: A Stream to write binary data.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Generally we are using  </a:t>
            </a:r>
            <a:r>
              <a:rPr lang="en-US" dirty="0" err="1"/>
              <a:t>BufferedInputStream</a:t>
            </a:r>
            <a:r>
              <a:rPr lang="en-US" dirty="0"/>
              <a:t>, </a:t>
            </a:r>
            <a:r>
              <a:rPr lang="en-US" dirty="0" err="1"/>
              <a:t>BufferedOutputStream</a:t>
            </a:r>
            <a:r>
              <a:rPr lang="en-US" dirty="0"/>
              <a:t>, </a:t>
            </a:r>
            <a:r>
              <a:rPr lang="en-US" dirty="0" err="1"/>
              <a:t>BufferedReader</a:t>
            </a:r>
            <a:r>
              <a:rPr lang="en-US" dirty="0"/>
              <a:t> and </a:t>
            </a:r>
            <a:r>
              <a:rPr lang="en-US" dirty="0" err="1"/>
              <a:t>BufferedWriter</a:t>
            </a:r>
            <a:r>
              <a:rPr lang="en-US" dirty="0"/>
              <a:t> for better performance of Buffered I/O 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hailesh_Gahane\Desktop\ByteStream Clas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7"/>
          <a:stretch/>
        </p:blipFill>
        <p:spPr bwMode="auto">
          <a:xfrm>
            <a:off x="0" y="0"/>
            <a:ext cx="9144000" cy="626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9056" y="6260068"/>
            <a:ext cx="223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Byte Stream Classes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6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4190" y="5802868"/>
            <a:ext cx="3127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Character Stream I/O Classes </a:t>
            </a:r>
            <a:endParaRPr lang="en-US" b="1" dirty="0"/>
          </a:p>
        </p:txBody>
      </p:sp>
      <p:pic>
        <p:nvPicPr>
          <p:cNvPr id="2050" name="Picture 2" descr="C:\Users\Shailesh_Gahane\Desktop\CharacterStream Clas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8"/>
          <a:stretch/>
        </p:blipFill>
        <p:spPr bwMode="auto">
          <a:xfrm>
            <a:off x="0" y="0"/>
            <a:ext cx="9144000" cy="576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InputStream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 </a:t>
            </a:r>
          </a:p>
          <a:p>
            <a:r>
              <a:rPr lang="en-US" dirty="0"/>
              <a:t>Used to read binary data.</a:t>
            </a:r>
          </a:p>
          <a:p>
            <a:r>
              <a:rPr lang="en-US" dirty="0" err="1"/>
              <a:t>FileInputStream</a:t>
            </a:r>
            <a:r>
              <a:rPr lang="en-US" dirty="0"/>
              <a:t> enables easy reading from a file.</a:t>
            </a:r>
          </a:p>
          <a:p>
            <a:r>
              <a:rPr lang="en-US" dirty="0" err="1"/>
              <a:t>BufferInputStream</a:t>
            </a:r>
            <a:r>
              <a:rPr lang="en-US" dirty="0"/>
              <a:t> provides data buffering .</a:t>
            </a:r>
          </a:p>
          <a:p>
            <a:r>
              <a:rPr lang="en-US" dirty="0" err="1"/>
              <a:t>InputStream</a:t>
            </a:r>
            <a:r>
              <a:rPr lang="en-US" dirty="0"/>
              <a:t> class has three read method overloads.</a:t>
            </a:r>
          </a:p>
          <a:p>
            <a:pPr marL="514350" indent="-514350">
              <a:buAutoNum type="arabicPeriod"/>
            </a:pPr>
            <a:r>
              <a:rPr lang="en-US" dirty="0"/>
              <a:t>public abstract int read(int b1)</a:t>
            </a:r>
          </a:p>
          <a:p>
            <a:pPr marL="514350" indent="-514350">
              <a:buAutoNum type="arabicPeriod"/>
            </a:pPr>
            <a:r>
              <a:rPr lang="en-US" dirty="0"/>
              <a:t>public int read(byte[] data)</a:t>
            </a:r>
          </a:p>
          <a:p>
            <a:pPr marL="514350" indent="-514350">
              <a:buAutoNum type="arabicPeriod"/>
            </a:pPr>
            <a:r>
              <a:rPr lang="en-US" dirty="0"/>
              <a:t>public int read(byte[] data, int offset, int length)</a:t>
            </a:r>
          </a:p>
          <a:p>
            <a:pPr marL="514350" indent="-514350">
              <a:buNone/>
            </a:pPr>
            <a:r>
              <a:rPr lang="en-US" dirty="0"/>
              <a:t>Where the offset stands for the first bytes should be placed.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Methods Defined by </a:t>
            </a:r>
            <a:r>
              <a:rPr lang="en-US" b="1" dirty="0" err="1"/>
              <a:t>InputStream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Shailesh_Gahane\Desktop\Methods Defined by InputStr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733425"/>
            <a:ext cx="9134475" cy="58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Methods Defined by </a:t>
            </a:r>
            <a:r>
              <a:rPr lang="en-US" b="1" dirty="0" err="1" smtClean="0"/>
              <a:t>OutputStream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hailesh_Gahane\Desktop\Methods Defined by OutputStr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399"/>
            <a:ext cx="9177372" cy="60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The Predefined </a:t>
            </a:r>
            <a:r>
              <a:rPr lang="en-US" b="1" u="sng" dirty="0" smtClean="0">
                <a:solidFill>
                  <a:srgbClr val="FF0000"/>
                </a:solidFill>
              </a:rPr>
              <a:t>Streams</a:t>
            </a:r>
          </a:p>
          <a:p>
            <a:r>
              <a:rPr lang="en-US" dirty="0"/>
              <a:t>Java programs automatically import the </a:t>
            </a:r>
            <a:r>
              <a:rPr lang="en-US" b="1" dirty="0" err="1"/>
              <a:t>java.lang</a:t>
            </a:r>
            <a:r>
              <a:rPr lang="en-US" b="1" dirty="0"/>
              <a:t> </a:t>
            </a:r>
            <a:r>
              <a:rPr lang="en-US" dirty="0"/>
              <a:t>package. This </a:t>
            </a:r>
            <a:r>
              <a:rPr lang="en-US" dirty="0" smtClean="0"/>
              <a:t>package defines </a:t>
            </a:r>
            <a:r>
              <a:rPr lang="en-US" dirty="0"/>
              <a:t>a class called </a:t>
            </a:r>
            <a:r>
              <a:rPr lang="en-US" b="1" dirty="0"/>
              <a:t>System</a:t>
            </a:r>
            <a:r>
              <a:rPr lang="en-US" dirty="0"/>
              <a:t>, which encapsulates several aspects of the run-time </a:t>
            </a:r>
            <a:r>
              <a:rPr lang="en-US" dirty="0" smtClean="0"/>
              <a:t>environment.</a:t>
            </a:r>
          </a:p>
          <a:p>
            <a:r>
              <a:rPr lang="en-US" b="1" dirty="0"/>
              <a:t>System </a:t>
            </a:r>
            <a:r>
              <a:rPr lang="en-US" dirty="0"/>
              <a:t>also contains three predefined </a:t>
            </a:r>
            <a:r>
              <a:rPr lang="en-US" dirty="0" smtClean="0"/>
              <a:t>stream variables</a:t>
            </a:r>
            <a:r>
              <a:rPr lang="en-US" dirty="0"/>
              <a:t>: </a:t>
            </a:r>
            <a:r>
              <a:rPr lang="en-US" b="1" dirty="0"/>
              <a:t>in</a:t>
            </a:r>
            <a:r>
              <a:rPr lang="en-US" dirty="0"/>
              <a:t>, </a:t>
            </a:r>
            <a:r>
              <a:rPr lang="en-US" b="1" dirty="0"/>
              <a:t>out</a:t>
            </a:r>
            <a:r>
              <a:rPr lang="en-US" dirty="0"/>
              <a:t>, and </a:t>
            </a:r>
            <a:r>
              <a:rPr lang="en-US" b="1" dirty="0"/>
              <a:t>err</a:t>
            </a:r>
            <a:r>
              <a:rPr lang="en-US" dirty="0"/>
              <a:t>. These fields </a:t>
            </a:r>
            <a:r>
              <a:rPr lang="en-US" dirty="0" smtClean="0"/>
              <a:t>are declared </a:t>
            </a:r>
            <a:r>
              <a:rPr lang="en-US" dirty="0"/>
              <a:t>as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static</a:t>
            </a:r>
            <a:r>
              <a:rPr lang="en-US" dirty="0"/>
              <a:t>, and </a:t>
            </a:r>
            <a:r>
              <a:rPr lang="en-US" b="1" dirty="0"/>
              <a:t>final </a:t>
            </a:r>
            <a:r>
              <a:rPr lang="en-US" dirty="0" smtClean="0"/>
              <a:t>within </a:t>
            </a:r>
            <a:r>
              <a:rPr lang="en-US" b="1" dirty="0" smtClean="0"/>
              <a:t>System</a:t>
            </a:r>
            <a:r>
              <a:rPr lang="en-US" dirty="0"/>
              <a:t>. This means that they can be used by any </a:t>
            </a:r>
            <a:r>
              <a:rPr lang="en-US" dirty="0" smtClean="0"/>
              <a:t>other part </a:t>
            </a:r>
            <a:r>
              <a:rPr lang="en-US" dirty="0"/>
              <a:t>of your program and </a:t>
            </a:r>
            <a:r>
              <a:rPr lang="en-US" dirty="0" smtClean="0"/>
              <a:t>without reference </a:t>
            </a:r>
            <a:r>
              <a:rPr lang="en-US" dirty="0"/>
              <a:t>to a specific </a:t>
            </a:r>
            <a:r>
              <a:rPr lang="en-US" b="1" dirty="0"/>
              <a:t>System </a:t>
            </a:r>
            <a:r>
              <a:rPr lang="en-US" dirty="0" smtClean="0"/>
              <a:t>object.</a:t>
            </a:r>
          </a:p>
          <a:p>
            <a:r>
              <a:rPr lang="en-US" b="1" dirty="0"/>
              <a:t>System.in </a:t>
            </a:r>
            <a:r>
              <a:rPr lang="en-US" dirty="0"/>
              <a:t>is an object of type </a:t>
            </a:r>
            <a:r>
              <a:rPr lang="en-US" b="1" dirty="0" err="1" smtClean="0"/>
              <a:t>InputStream</a:t>
            </a:r>
            <a:r>
              <a:rPr lang="en-US" dirty="0" smtClean="0"/>
              <a:t>; </a:t>
            </a:r>
            <a:r>
              <a:rPr lang="en-US" b="1" dirty="0" err="1" smtClean="0"/>
              <a:t>System.out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b="1" dirty="0" err="1"/>
              <a:t>System.err</a:t>
            </a:r>
            <a:r>
              <a:rPr lang="en-US" b="1" dirty="0"/>
              <a:t> </a:t>
            </a:r>
            <a:r>
              <a:rPr lang="en-US" dirty="0"/>
              <a:t>are objects </a:t>
            </a:r>
            <a:r>
              <a:rPr lang="en-US" dirty="0" smtClean="0"/>
              <a:t>of type </a:t>
            </a:r>
            <a:r>
              <a:rPr lang="en-US" b="1" dirty="0" err="1"/>
              <a:t>PrintStream</a:t>
            </a:r>
            <a:r>
              <a:rPr lang="en-US" dirty="0"/>
              <a:t>. These are byte streams, even though they typically are used to read </a:t>
            </a:r>
            <a:r>
              <a:rPr lang="en-US" dirty="0" smtClean="0"/>
              <a:t>and write </a:t>
            </a:r>
            <a:r>
              <a:rPr lang="en-US" dirty="0"/>
              <a:t>characters from and to the </a:t>
            </a:r>
            <a:r>
              <a:rPr lang="en-US" dirty="0" smtClean="0"/>
              <a:t>console.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581001"/>
            <a:ext cx="7772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Prof. Shailesh T. Gahane,  Dr. D Y Patil School of MCA, </a:t>
            </a:r>
            <a:r>
              <a:rPr lang="en-US" sz="16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Pune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2709</TotalTime>
  <Words>1033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JAVA</dc:title>
  <dc:creator>Shailesh_Gahane</dc:creator>
  <cp:lastModifiedBy>admin</cp:lastModifiedBy>
  <cp:revision>60</cp:revision>
  <dcterms:created xsi:type="dcterms:W3CDTF">2006-08-16T00:00:00Z</dcterms:created>
  <dcterms:modified xsi:type="dcterms:W3CDTF">2014-08-12T07:29:37Z</dcterms:modified>
</cp:coreProperties>
</file>