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y="9928225" cx="6669075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/>
        </p:nvSpPr>
        <p:spPr>
          <a:xfrm>
            <a:off y="9429750" x="3778250"/>
            <a:ext cy="496886" cx="28892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200" lang="en-US" i="0"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y="862012" x="1011237"/>
            <a:ext cy="3484562" cx="464661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714875" x="969962"/>
            <a:ext cy="4456111" cx="4729161"/>
          </a:xfrm>
          <a:prstGeom prst="rect">
            <a:avLst/>
          </a:prstGeom>
          <a:noFill/>
          <a:ln>
            <a:noFill/>
          </a:ln>
        </p:spPr>
        <p:txBody>
          <a:bodyPr bIns="44700" rIns="91025" lIns="91025" tIns="44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0" name="Shape 200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2" name="Shape 202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2" name="Shape 222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4" name="Shape 224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6" name="Shape 266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8" name="Shape 268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7" name="Shape 287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9" name="Shape 289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1" name="Shape 81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3" name="Shape 83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5" name="Shape 345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7" name="Shape 347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2" name="Shape 92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4" name="Shape 94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1" name="Shape 391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3" name="Shape 393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9" name="Shape 409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1" name="Shape 411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0" name="Shape 440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2" name="Shape 442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Shape 463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4" name="Shape 464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6" name="Shape 466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4" name="Shape 104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6" name="Shape 106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6" name="Shape 476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8" name="Shape 478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9" name="Shape 489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1" name="Shape 491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8" name="Shape 518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0" name="Shape 520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6" name="Shape 5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6" name="Shape 116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8" name="Shape 118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9" name="Shape 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3" name="Shape 5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8" name="Shape 128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0" name="Shape 130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0" name="Shape 140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2" name="Shape 142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/>
        </p:nvSpPr>
        <p:spPr>
          <a:xfrm>
            <a:off y="0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53" name="Shape 153"/>
          <p:cNvSpPr txBox="1"/>
          <p:nvPr/>
        </p:nvSpPr>
        <p:spPr>
          <a:xfrm>
            <a:off y="9431336" x="4049712"/>
            <a:ext cy="496886" cx="3095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9431336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55" name="Shape 155"/>
          <p:cNvSpPr txBox="1"/>
          <p:nvPr/>
        </p:nvSpPr>
        <p:spPr>
          <a:xfrm>
            <a:off y="0" x="0"/>
            <a:ext cy="496886" cx="30972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744537" x="852487"/>
            <a:ext cy="3722686" cx="49641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716462" x="958850"/>
            <a:ext cy="4467224" cx="48910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981200" x="8382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99059" marL="34290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–"/>
              <a:defRPr/>
            </a:lvl2pPr>
            <a:lvl3pPr algn="l" rtl="0" indent="-129539" marL="11430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81200" x="48006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99059" marL="34290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–"/>
              <a:defRPr/>
            </a:lvl2pPr>
            <a:lvl3pPr algn="l" rtl="0" indent="-129539" marL="11430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imes New Roman"/>
              <a:buNone/>
              <a:defRPr/>
            </a:lvl1pPr>
            <a:lvl2pPr rtl="0" indent="0" marL="457200">
              <a:buFont typeface="Times New Roman"/>
              <a:buNone/>
              <a:defRPr/>
            </a:lvl2pPr>
            <a:lvl3pPr rtl="0" indent="0" marL="914400">
              <a:buFont typeface="Times New Roman"/>
              <a:buNone/>
              <a:defRPr/>
            </a:lvl3pPr>
            <a:lvl4pPr rtl="0" indent="0" marL="1371600">
              <a:buFont typeface="Times New Roman"/>
              <a:buNone/>
              <a:defRPr/>
            </a:lvl4pPr>
            <a:lvl5pPr rtl="0" indent="0" marL="1828800">
              <a:buFont typeface="Times New Roman"/>
              <a:buNone/>
              <a:defRPr/>
            </a:lvl5pPr>
            <a:lvl6pPr rtl="0" indent="0" marL="2286000">
              <a:buFont typeface="Times New Roman"/>
              <a:buNone/>
              <a:defRPr/>
            </a:lvl6pPr>
            <a:lvl7pPr rtl="0" indent="0" marL="2743200">
              <a:buFont typeface="Times New Roman"/>
              <a:buNone/>
              <a:defRPr/>
            </a:lvl7pPr>
            <a:lvl8pPr rtl="0" indent="0" marL="3200400">
              <a:buFont typeface="Times New Roman"/>
              <a:buNone/>
              <a:defRPr/>
            </a:lvl8pPr>
            <a:lvl9pPr rtl="0" indent="0" marL="3657600"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99059" marL="34290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–"/>
              <a:defRPr/>
            </a:lvl2pPr>
            <a:lvl3pPr algn="l" rtl="0" indent="-129539" marL="11430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/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/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/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/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/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/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y="2285206" x="4806156"/>
            <a:ext cy="1944687" cx="567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y="416718" x="840581"/>
            <a:ext cy="5681662" cx="567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99059" marL="34290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–"/>
              <a:defRPr/>
            </a:lvl2pPr>
            <a:lvl3pPr algn="l" rtl="0" indent="-129539" marL="11430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y="152399" x="2666999"/>
            <a:ext cy="7772400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99059" marL="34290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–"/>
              <a:defRPr/>
            </a:lvl2pPr>
            <a:lvl3pPr algn="l" rtl="0" indent="-129539" marL="11430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29" name="Shape 29"/>
          <p:cNvPicPr preferRelativeResize="0"/>
          <p:nvPr>
            <p:ph idx="2" type="pic"/>
          </p:nvPr>
        </p:nvPic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imes New Roman"/>
              <a:buNone/>
              <a:defRPr/>
            </a:lvl1pPr>
            <a:lvl2pPr rtl="0" indent="0" marL="457200">
              <a:buFont typeface="Times New Roman"/>
              <a:buNone/>
              <a:defRPr/>
            </a:lvl2pPr>
            <a:lvl3pPr rtl="0" indent="0" marL="914400">
              <a:buFont typeface="Times New Roman"/>
              <a:buNone/>
              <a:defRPr/>
            </a:lvl3pPr>
            <a:lvl4pPr rtl="0" indent="0" marL="1371600">
              <a:buFont typeface="Times New Roman"/>
              <a:buNone/>
              <a:defRPr/>
            </a:lvl4pPr>
            <a:lvl5pPr rtl="0" indent="0" marL="1828800">
              <a:buFont typeface="Times New Roman"/>
              <a:buNone/>
              <a:defRPr/>
            </a:lvl5pPr>
            <a:lvl6pPr rtl="0" indent="0" marL="2286000">
              <a:buFont typeface="Times New Roman"/>
              <a:buNone/>
              <a:defRPr/>
            </a:lvl6pPr>
            <a:lvl7pPr rtl="0" indent="0" marL="2743200">
              <a:buFont typeface="Times New Roman"/>
              <a:buNone/>
              <a:defRPr/>
            </a:lvl7pPr>
            <a:lvl8pPr rtl="0" indent="0" marL="3200400">
              <a:buFont typeface="Times New Roman"/>
              <a:buNone/>
              <a:defRPr/>
            </a:lvl8pPr>
            <a:lvl9pPr rtl="0" indent="0" marL="3657600"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imes New Roman"/>
              <a:buNone/>
              <a:defRPr/>
            </a:lvl1pPr>
            <a:lvl2pPr rtl="0" indent="0" marL="457200">
              <a:buFont typeface="Times New Roman"/>
              <a:buNone/>
              <a:defRPr/>
            </a:lvl2pPr>
            <a:lvl3pPr rtl="0" indent="0" marL="914400">
              <a:buFont typeface="Times New Roman"/>
              <a:buNone/>
              <a:defRPr/>
            </a:lvl3pPr>
            <a:lvl4pPr rtl="0" indent="0" marL="1371600">
              <a:buFont typeface="Times New Roman"/>
              <a:buNone/>
              <a:defRPr/>
            </a:lvl4pPr>
            <a:lvl5pPr rtl="0" indent="0" marL="1828800">
              <a:buFont typeface="Times New Roman"/>
              <a:buNone/>
              <a:defRPr/>
            </a:lvl5pPr>
            <a:lvl6pPr rtl="0" indent="0" marL="2286000">
              <a:buFont typeface="Times New Roman"/>
              <a:buNone/>
              <a:defRPr/>
            </a:lvl6pPr>
            <a:lvl7pPr rtl="0" indent="0" marL="2743200">
              <a:buFont typeface="Times New Roman"/>
              <a:buNone/>
              <a:defRPr/>
            </a:lvl7pPr>
            <a:lvl8pPr rtl="0" indent="0" marL="3200400">
              <a:buFont typeface="Times New Roman"/>
              <a:buNone/>
              <a:defRPr/>
            </a:lvl8pPr>
            <a:lvl9pPr rtl="0" indent="0" marL="3657600"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imes New Roman"/>
              <a:buNone/>
              <a:defRPr/>
            </a:lvl1pPr>
            <a:lvl2pPr rtl="0" indent="0" marL="457200">
              <a:buFont typeface="Times New Roman"/>
              <a:buNone/>
              <a:defRPr/>
            </a:lvl2pPr>
            <a:lvl3pPr rtl="0" indent="0" marL="914400">
              <a:buFont typeface="Times New Roman"/>
              <a:buNone/>
              <a:defRPr/>
            </a:lvl3pPr>
            <a:lvl4pPr rtl="0" indent="0" marL="1371600">
              <a:buFont typeface="Times New Roman"/>
              <a:buNone/>
              <a:defRPr/>
            </a:lvl4pPr>
            <a:lvl5pPr rtl="0" indent="0" marL="1828800">
              <a:buFont typeface="Times New Roman"/>
              <a:buNone/>
              <a:defRPr/>
            </a:lvl5pPr>
            <a:lvl6pPr rtl="0" indent="0" marL="2286000">
              <a:buFont typeface="Times New Roman"/>
              <a:buNone/>
              <a:defRPr/>
            </a:lvl6pPr>
            <a:lvl7pPr rtl="0" indent="0" marL="2743200">
              <a:buFont typeface="Times New Roman"/>
              <a:buNone/>
              <a:defRPr/>
            </a:lvl7pPr>
            <a:lvl8pPr rtl="0" indent="0" marL="3200400">
              <a:buFont typeface="Times New Roman"/>
              <a:buNone/>
              <a:defRPr/>
            </a:lvl8pPr>
            <a:lvl9pPr rtl="0" indent="0" marL="3657600">
              <a:buFont typeface="Times New Roman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imes New Roman"/>
              <a:buNone/>
              <a:defRPr/>
            </a:lvl1pPr>
            <a:lvl2pPr rtl="0" indent="0" marL="457200">
              <a:buFont typeface="Times New Roman"/>
              <a:buNone/>
              <a:defRPr/>
            </a:lvl2pPr>
            <a:lvl3pPr rtl="0" indent="0" marL="914400">
              <a:buFont typeface="Times New Roman"/>
              <a:buNone/>
              <a:defRPr/>
            </a:lvl3pPr>
            <a:lvl4pPr rtl="0" indent="0" marL="1371600">
              <a:buFont typeface="Times New Roman"/>
              <a:buNone/>
              <a:defRPr/>
            </a:lvl4pPr>
            <a:lvl5pPr rtl="0" indent="0" marL="1828800">
              <a:buFont typeface="Times New Roman"/>
              <a:buNone/>
              <a:defRPr/>
            </a:lvl5pPr>
            <a:lvl6pPr rtl="0" indent="0" marL="2286000">
              <a:buFont typeface="Times New Roman"/>
              <a:buNone/>
              <a:defRPr/>
            </a:lvl6pPr>
            <a:lvl7pPr rtl="0" indent="0" marL="2743200">
              <a:buFont typeface="Times New Roman"/>
              <a:buNone/>
              <a:defRPr/>
            </a:lvl7pPr>
            <a:lvl8pPr rtl="0" indent="0" marL="3200400">
              <a:buFont typeface="Times New Roman"/>
              <a:buNone/>
              <a:defRPr/>
            </a:lvl8pPr>
            <a:lvl9pPr rtl="0" indent="0" marL="3657600">
              <a:buFont typeface="Times New Roman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981200" x="8382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y="1981200" x="48006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5"/><Relationship Target="../slideLayouts/slideLayout12.xml" Type="http://schemas.openxmlformats.org/officeDocument/2006/relationships/slideLayout" Id="rId14"/><Relationship Target="../media/image01.jpg" Type="http://schemas.openxmlformats.org/officeDocument/2006/relationships/image" Id="rId2"/><Relationship Target="../slideLayouts/slideLayout10.xml" Type="http://schemas.openxmlformats.org/officeDocument/2006/relationships/slideLayout" Id="rId12"/><Relationship Target="../media/image00.jpg" Type="http://schemas.openxmlformats.org/officeDocument/2006/relationships/image" Id="rId1"/><Relationship Target="../slideLayouts/slideLayout11.xml" Type="http://schemas.openxmlformats.org/officeDocument/2006/relationships/slideLayout" Id="rId13"/><Relationship Target="../slideLayouts/slideLayout2.xml" Type="http://schemas.openxmlformats.org/officeDocument/2006/relationships/slideLayout" Id="rId4"/><Relationship Target="../slideLayouts/slideLayout8.xml" Type="http://schemas.openxmlformats.org/officeDocument/2006/relationships/slideLayout" Id="rId10"/><Relationship Target="../slideLayouts/slideLayout1.xml" Type="http://schemas.openxmlformats.org/officeDocument/2006/relationships/slideLayout" Id="rId3"/><Relationship Target="../slideLayouts/slideLayout9.xml" Type="http://schemas.openxmlformats.org/officeDocument/2006/relationships/slideLayout" Id="rId11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0000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209550" x="400050"/>
            <a:ext cy="1525587" cx="1525587"/>
            <a:chOff y="209550" x="400050"/>
            <a:chExt cy="1525587" cx="1525587"/>
          </a:xfrm>
        </p:grpSpPr>
        <p:sp>
          <p:nvSpPr>
            <p:cNvPr id="6" name="Shape 6"/>
            <p:cNvSpPr/>
            <p:nvPr/>
          </p:nvSpPr>
          <p:spPr>
            <a:xfrm>
              <a:off y="361950" x="552450"/>
              <a:ext cy="1220787" cx="1220787"/>
            </a:xfrm>
            <a:custGeom>
              <a:pathLst>
                <a:path w="768" extrusionOk="0" h="768">
                  <a:moveTo>
                    <a:pt y="0" x="384"/>
                  </a:moveTo>
                  <a:lnTo>
                    <a:pt y="384" x="0"/>
                  </a:lnTo>
                  <a:lnTo>
                    <a:pt y="768" x="384"/>
                  </a:lnTo>
                  <a:lnTo>
                    <a:pt y="384" x="768"/>
                  </a:lnTo>
                  <a:lnTo>
                    <a:pt y="0" x="384"/>
                  </a:lnTo>
                </a:path>
              </a:pathLst>
            </a:custGeom>
            <a:solidFill>
              <a:srgbClr val="00B7A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209550" x="1162050"/>
              <a:ext cy="763587" cx="763587"/>
            </a:xfrm>
            <a:custGeom>
              <a:pathLst>
                <a:path w="480" extrusionOk="0" h="480">
                  <a:moveTo>
                    <a:pt y="96" x="0"/>
                  </a:moveTo>
                  <a:lnTo>
                    <a:pt y="0" x="0"/>
                  </a:lnTo>
                  <a:lnTo>
                    <a:pt y="480" x="480"/>
                  </a:lnTo>
                  <a:lnTo>
                    <a:pt y="480" x="384"/>
                  </a:lnTo>
                  <a:lnTo>
                    <a:pt y="96" x="0"/>
                  </a:lnTo>
                </a:path>
              </a:pathLst>
            </a:custGeom>
            <a:solidFill>
              <a:srgbClr val="14D1BE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" name="Shape 8"/>
            <p:cNvSpPr/>
            <p:nvPr/>
          </p:nvSpPr>
          <p:spPr>
            <a:xfrm>
              <a:off y="209550" x="400050"/>
              <a:ext cy="763587" cx="763587"/>
            </a:xfrm>
            <a:custGeom>
              <a:pathLst>
                <a:path w="480" extrusionOk="0" h="480">
                  <a:moveTo>
                    <a:pt y="0" x="480"/>
                  </a:moveTo>
                  <a:lnTo>
                    <a:pt y="96" x="480"/>
                  </a:lnTo>
                  <a:lnTo>
                    <a:pt y="480" x="96"/>
                  </a:lnTo>
                  <a:lnTo>
                    <a:pt y="480" x="0"/>
                  </a:lnTo>
                  <a:lnTo>
                    <a:pt y="0" x="480"/>
                  </a:lnTo>
                </a:path>
              </a:pathLst>
            </a:custGeom>
            <a:solidFill>
              <a:srgbClr val="8CF4EA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" name="Shape 9"/>
            <p:cNvSpPr/>
            <p:nvPr/>
          </p:nvSpPr>
          <p:spPr>
            <a:xfrm>
              <a:off y="971550" x="1162050"/>
              <a:ext cy="763587" cx="763587"/>
            </a:xfrm>
            <a:custGeom>
              <a:pathLst>
                <a:path w="480" extrusionOk="0" h="480">
                  <a:moveTo>
                    <a:pt y="0" x="384"/>
                  </a:moveTo>
                  <a:lnTo>
                    <a:pt y="0" x="480"/>
                  </a:lnTo>
                  <a:lnTo>
                    <a:pt y="480" x="0"/>
                  </a:lnTo>
                  <a:lnTo>
                    <a:pt y="384" x="0"/>
                  </a:lnTo>
                  <a:lnTo>
                    <a:pt y="0" x="384"/>
                  </a:lnTo>
                </a:path>
              </a:pathLst>
            </a:custGeom>
            <a:solidFill>
              <a:srgbClr val="00968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971550" x="400050"/>
              <a:ext cy="763587" cx="763587"/>
            </a:xfrm>
            <a:custGeom>
              <a:pathLst>
                <a:path w="480" extrusionOk="0" h="480">
                  <a:moveTo>
                    <a:pt y="0" x="96"/>
                  </a:moveTo>
                  <a:lnTo>
                    <a:pt y="384" x="480"/>
                  </a:lnTo>
                  <a:lnTo>
                    <a:pt y="480" x="480"/>
                  </a:lnTo>
                  <a:lnTo>
                    <a:pt y="0" x="0"/>
                  </a:lnTo>
                  <a:lnTo>
                    <a:pt y="0" x="96"/>
                  </a:lnTo>
                </a:path>
              </a:pathLst>
            </a:custGeom>
            <a:solidFill>
              <a:srgbClr val="006B6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1" name="Shape 11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99059" marL="34290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1pPr>
            <a:lvl2pPr algn="l" rtl="0" marR="0" indent="-107950" marL="74295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–"/>
              <a:defRPr/>
            </a:lvl2pPr>
            <a:lvl3pPr algn="l" rtl="0" marR="0" indent="-129539" marL="114300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5pPr>
            <a:lvl6pPr algn="l" rtl="0" marR="0" indent="-101600" marL="25146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6pPr>
            <a:lvl7pPr algn="l" rtl="0" marR="0" indent="-101600" marL="29718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7pPr>
            <a:lvl8pPr algn="l" rtl="0" marR="0" indent="-101600" marL="34290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8pPr>
            <a:lvl9pPr algn="l" rtl="0" marR="0" indent="-101600" marL="38862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–"/>
              <a:defRPr/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y="6486525" x="827087"/>
            <a:ext cy="304799" cx="161924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ADSA: RegExprs/8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y="6486525" x="8605836"/>
            <a:ext cy="301624" cx="4460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pic>
        <p:nvPicPr>
          <p:cNvPr id="15" name="Shape 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152400" x="85725"/>
            <a:ext cy="381000" cx="7381875"/>
          </a:xfrm>
          <a:prstGeom prst="rect">
            <a:avLst/>
          </a:prstGeom>
        </p:spPr>
      </p:pic>
      <p:pic>
        <p:nvPicPr>
          <p:cNvPr id="16" name="Shape 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6324600" x="101600"/>
            <a:ext cy="508000" cx="660400"/>
          </a:xfrm>
          <a:prstGeom prst="rect">
            <a:avLst/>
          </a:prstGeom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6096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0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241-423 Advanced Data Structures and Algorithms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267200" x="1066800"/>
            <a:ext cy="1371599" cx="6934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at programming with regular expressions (REs) in Java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327150" x="4233862"/>
            <a:ext cy="458786" cx="31956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2, 2013-2014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2701925" x="2133600"/>
            <a:ext cy="1200150" cx="4692649"/>
          </a:xfrm>
          <a:prstGeom prst="rect">
            <a:avLst/>
          </a:prstGeom>
          <a:noFill/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Regular Expressions (in Java)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match fails, m.start() and m.end() throw an IllegalStateException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RuntimeException, so you don’t have to catch 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3429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Rig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4478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TestRegex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if (args.length != 2)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System.out.println("Usage: java TestRegex string regExp");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System.exit(0);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System.out.println("Input: \"" + args[0] + "\"");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System.out.println("Regular expression: \"" + args[1] + "\"");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Pattern p = Pattern.compile(args[1]);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 m = p.matcher(args[0]);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(m.find())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System.out.println("Match \"" + m.</a:t>
            </a:r>
            <a:r>
              <a:rPr strike="noStrike" u="none" b="1" cap="none" baseline="0" sz="1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+ "\" at positions "+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m.start() + "-" + (m.end()</a:t>
            </a:r>
            <a:r>
              <a:rPr strike="noStrike" u="none" b="1" cap="none" baseline="0" sz="16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  // end of main()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 // end of TestRegex class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1981200" x="611187"/>
            <a:ext cy="4114800" cx="79216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m.group() returns the string matched by the pattern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used instead of String.substring()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5" name="Shape 1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14400" x="914400"/>
            <a:ext cy="5181600" cx="63928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Case Insensitive Matching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sentence = "The quick brown fox and BROWN tiger jumps over the lazy dog";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Pattern.compile("brown",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Pattern.CASE_INSENSITIVE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pattern.matcher(sentence);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matcher.group(), matcher.start(), matcher.end());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5589587" x="4067175"/>
            <a:ext cy="638174" cx="357981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"brown" found at 10 to 15.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"BROWN" found at 24 to 29.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y="2586036" x="7523161"/>
            <a:ext cy="454024" cx="865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flag</a:t>
            </a:r>
          </a:p>
        </p:txBody>
      </p:sp>
      <p:cxnSp>
        <p:nvCxnSpPr>
          <p:cNvPr id="184" name="Shape 184"/>
          <p:cNvCxnSpPr/>
          <p:nvPr/>
        </p:nvCxnSpPr>
        <p:spPr>
          <a:xfrm flipH="1">
            <a:off y="2924175" x="7092950"/>
            <a:ext cy="360362" cx="431799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1981200" x="611187"/>
            <a:ext cy="4114800" cx="79216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flags can also be written as part of the RE: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"</a:t>
            </a:r>
            <a:r>
              <a:rPr strike="noStrike" u="none" b="1" cap="none" baseline="0" sz="1800" lang="en-US" i="0">
                <a:solidFill>
                  <a:srgbClr val="FFFF7F"/>
                </a:solidFill>
                <a:latin typeface="Courier New"/>
                <a:ea typeface="Courier New"/>
                <a:cs typeface="Courier New"/>
                <a:sym typeface="Courier New"/>
              </a:rPr>
              <a:t>(?i)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brown" 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5" name="Shape 195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Some Basic Patterns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484312" x="755650"/>
            <a:ext cy="4648199" cx="79200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abc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this sequence of three letters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[abc]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letters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^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abc]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character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of the letters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[a-z]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 from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[a-zA-Z0-9]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letter or digit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characters defined by [...] is called a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class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700211" x="611187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search for a string that begins 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"bat" and a number in the range [3-7]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input =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"bat1, bat2, bat3, bat4, bat5, bat6, bat7, bat8";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"bat[3-7]"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pattern.matcher(input);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matcher.group(), matcher.start(), matcher.end());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333375" x="5724525"/>
            <a:ext cy="1462086" cx="323214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"bat3" found at 12 to 16.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"bat4" found at 18 to 22.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"bat5" found at 24 to 28.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"bat6" found at 30 to 34.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"bat7" found at 36 to 40.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/>
        </p:nvSpPr>
        <p:spPr>
          <a:xfrm>
            <a:off y="6248400" x="974725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4" name="Shape 214"/>
          <p:cNvSpPr txBox="1"/>
          <p:nvPr/>
        </p:nvSpPr>
        <p:spPr>
          <a:xfrm>
            <a:off y="6248400" x="3413125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y="609600" x="457200"/>
            <a:ext cy="838199" cx="82296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Built-in Character Classes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700211" x="1127125"/>
            <a:ext cy="2092324" cx="7696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.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one character except a line terminator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\d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digit: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[0-9]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\D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non-digit: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[^0-9]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\s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whitespace character: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  \t\n\x0B\f\r]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y="4327525" x="1116012"/>
            <a:ext cy="1981199" cx="78485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\S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non-whitespace character: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[^\s]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\w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character: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[a-zA-Z_0-9]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\W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non-word character: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[^\w]</a:t>
            </a:r>
          </a:p>
        </p:txBody>
      </p:sp>
      <p:sp>
        <p:nvSpPr>
          <p:cNvPr id="218" name="Shape 218"/>
          <p:cNvSpPr/>
          <p:nvPr/>
        </p:nvSpPr>
        <p:spPr>
          <a:xfrm>
            <a:off y="2997200" x="5005387"/>
            <a:ext cy="431799" cx="1871662"/>
          </a:xfrm>
          <a:prstGeom prst="wedgeRoundRectCallout">
            <a:avLst>
              <a:gd fmla="val 3298" name="adj1"/>
              <a:gd fmla="val 31924" name="adj2"/>
              <a:gd fmla="val 0" name="adj3"/>
            </a:avLst>
          </a:prstGeom>
          <a:noFill/>
          <a:ln w="1905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the space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1628775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you will need to "double escape" the RE backslashes: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\\d	\\D	\\S	\\s	\\W	\\w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use them inside Java strings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if you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in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pattern from somewhere (the keyboard, a file), there's no need to double escape the text.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557337" x="468312"/>
            <a:ext cy="4114800" cx="40973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What are REs?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First Example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Case Insensitive Matching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Some Basic Patterns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Built-in Character Classes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Sequencies and Alternatives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Some Boundary Matches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Grouping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y="1557337" x="4860925"/>
            <a:ext cy="4114800" cx="41751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(Greedy) Quantifiers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Three Types of Quantifiers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Capturing Groups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Escaping Metacharacters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split() and 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Replacing Text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Look-ahead &amp; Look-behind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More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981200" x="539750"/>
            <a:ext cy="4114800" cx="807084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 search for a whitespace, 'f', and any two chars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"\\sf.."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"The quick brown fox jumps over the lazy dog");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matcher.group(), matcher.start(), matcher.end());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5534025" x="3927475"/>
            <a:ext cy="363536" cx="3163886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 fox" found at 15 to 19.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match against a digit followed by a word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"\\d+\\w+" 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 = p.matcher("this is the 1st test string");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if(m.find())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System.out.println("matched [" + m.group() + 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"] from " +  m.start() + " to " + m.end() );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System.out.println("didn’t match");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5516562" x="4140200"/>
            <a:ext cy="363536" cx="3455986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 [1st] from 12 to 15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Subtraction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subtraction with character classes.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 character class that matches everything from a to z,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vowels (a, e, i, o, u)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as </a:t>
            </a:r>
            <a:r>
              <a:rPr strike="noStrike" u="none" b="0" cap="none" baseline="0" sz="2800" lang="en-US" i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[a-z&amp;&amp;[^aeiou]]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excluding vowels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981200" x="611187"/>
            <a:ext cy="2239961" cx="82089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"[a-z&amp;&amp;[^aeiou]]" 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pattern.matcher("The quick brown fox.");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matcher.group(), matcher.start(), matcher.end());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4149725" x="5457825"/>
            <a:ext cy="2533650" cx="2643186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"h" found at 1 to 2.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"q" found at 4 to 5.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"c" found at 7 to 8.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"k" found at 8 to 9.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"b" found at 10 to 11.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"r" found at 11 to 12.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"w" found at 13 to 14.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"n" found at 14 to 15.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"f" found at 16 to 17.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"x" found at 18 to 19.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1" name="Shape 261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Sequences and Alternatives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773236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patterns matches in sequence: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[A-Za-z]+[0-9]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one or more letters immediately followed by one digit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bar,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used to separate alternatives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abc|xyz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either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to use brackets to make the scope clearer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(abc)|(xyz)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't' or 'T' 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"[t|T]"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"The quick brown fox jumps over the lazy dog");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matcher.group(), matcher.start(), matcher.end());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5589587" x="4859337"/>
            <a:ext cy="638174" cx="2859086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"T" found at 0 to 1.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"t" found at 31 to 32.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0" name="Shape 280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y="533400" x="685800"/>
            <a:ext cy="762000" cx="8001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Some Boundary Matchers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892300" x="1046162"/>
            <a:ext cy="3697287" cx="71262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7F"/>
              </a:buClr>
              <a:buSzPct val="119999"/>
              <a:buFont typeface="Trebuchet MS"/>
              <a:buChar char=" "/>
            </a:pP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^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beginning of a line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19999"/>
              <a:buFont typeface="Trebuchet MS"/>
              <a:buChar char=" 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$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of a line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19999"/>
              <a:buFont typeface="Trebuchet MS"/>
              <a:buChar char=" 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\b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boundary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19999"/>
              <a:buFont typeface="Trebuchet MS"/>
              <a:buChar char=" 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\B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word boundary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19999"/>
              <a:buFont typeface="Trebuchet MS"/>
              <a:buChar char=" 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\G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of the previous </a:t>
            </a:r>
            <a:b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match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3343275" x="6427787"/>
            <a:ext cy="698500" cx="244792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as \\b, \\B,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\\G in Java strings</a:t>
            </a:r>
          </a:p>
        </p:txBody>
      </p:sp>
      <p:sp>
        <p:nvSpPr>
          <p:cNvPr id="284" name="Shape 284"/>
          <p:cNvSpPr/>
          <p:nvPr/>
        </p:nvSpPr>
        <p:spPr>
          <a:xfrm>
            <a:off y="3213100" x="5867400"/>
            <a:ext cy="1944687" cx="360362"/>
          </a:xfrm>
          <a:prstGeom prst="rightBrace">
            <a:avLst>
              <a:gd fmla="val 8333" name="adj1"/>
              <a:gd fmla="val 50000" name="adj2"/>
            </a:avLst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4450" rIns="90475" lIns="90475" tIns="4445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"dog" at End of Line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1981200" x="838200"/>
            <a:ext cy="25273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800" lang="en-US" i="0">
                <a:solidFill>
                  <a:srgbClr val="FFFF7F"/>
                </a:solidFill>
                <a:latin typeface="Courier New"/>
                <a:ea typeface="Courier New"/>
                <a:cs typeface="Courier New"/>
                <a:sym typeface="Courier New"/>
              </a:rPr>
              <a:t>"dog$"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"The quick brown dog jumps over the lazy dog");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matcher.group(), matcher.start(), matcher.end());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5245100" x="2344736"/>
            <a:ext cy="363536" cx="3160711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"dog" found at 40 to 43.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a Country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978025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 countries = new ArrayList&lt;String&gt;();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countries.add("Austria");</a:t>
            </a:r>
            <a:b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:  // more adds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/* Look for a country that starts with "I" with any 2nd </a:t>
            </a:r>
            <a:b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letter and either "a" or "e" in the 3rd position. */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6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"^I.[ae]" </a:t>
            </a: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(String c : countries)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Matcher matcher = pattern.matcher(c);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 (matcher.lookingAt())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System.out.println("Found: " + c);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4868862" x="6804025"/>
            <a:ext cy="1187449" cx="19446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Found: Iceland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Found: Iraq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Found: Ireland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Found: Italy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m.lookingAt() returns true if the pattern matches at the beginning of the text string, false otherwise.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5" name="Shape 75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0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What are Regular Expressions?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(RE) is a pattern used to search through text.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either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text (or part of it), or fails to match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easily extract the matching parts, or change them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Boundaries:  \b \B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boundary is a position between \w and \W (non-word char), or at the beginning or end of a string.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boundary is zero length.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557337" x="468312"/>
            <a:ext cy="4114800" cx="84248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s = "A nonword boundary is the opposite of a word boundary, " +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"i.e., anything other than a word boundary.";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trike="noStrike" u="none" b="1" cap="none" baseline="0" sz="1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match all words "word"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Pattern p1 = Pattern.compile("</a:t>
            </a:r>
            <a:r>
              <a:rPr strike="noStrike" u="none" b="1" cap="none" baseline="0" sz="1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\\bword\\b</a:t>
            </a: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Matcher m1 = p1.matcher(s);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while (m1.find())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System.out.println("p1 match: " + m1.group() + " at " + m1.start());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trike="noStrike" u="none" b="1" cap="none" baseline="0" sz="1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match word ending with "word" but </a:t>
            </a:r>
            <a:r>
              <a:rPr strike="noStrike" u="sng" b="1" cap="none" baseline="0" sz="1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strike="noStrike" u="none" b="1" cap="none" baseline="0" sz="1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the word "word"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Pattern p2 = Pattern.compile("</a:t>
            </a:r>
            <a:r>
              <a:rPr strike="noStrike" u="none" b="1" cap="none" baseline="0" sz="1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\\Bword\\b</a:t>
            </a: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Matcher m2 = p2.matcher(s);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while (m2.find())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System.out.println("p2 match: " + m2.group() + " at " + m2.start());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5516562" x="2990850"/>
            <a:ext cy="1187449" cx="237172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match: word at 40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match: word at 83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match: word at 5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Grouping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treats multiple characters as a single unit.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 is created by placing characters inside parentheses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the RE (dog) is the group containing the letters "d" "o" and "g".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Words 'the' or 'quick'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text = 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"the quick brown fox jumps over the lazy dog";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1800" lang="en-US" i="0">
                <a:solidFill>
                  <a:srgbClr val="FFFF7F"/>
                </a:solidFill>
                <a:latin typeface="Courier New"/>
                <a:ea typeface="Courier New"/>
                <a:cs typeface="Courier New"/>
                <a:sym typeface="Courier New"/>
              </a:rPr>
              <a:t>"(the)|(quick)"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pattern.matcher(text);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matcher.group(), matcher.start(), matcher.end());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y="5684837" x="4129087"/>
            <a:ext cy="912811" cx="3106736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"the" found at 0 to 3.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"quick" found at 4 to 9.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"the" found at 31 to 34.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0" name="Shape 340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y="609600" x="685800"/>
            <a:ext cy="762000" cx="8001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(Greedy) Quantifiers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676400" x="685800"/>
            <a:ext cy="4648199" cx="82296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some pattern: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?		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optional,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once or not at all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*		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zero or more times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+		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one or more times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	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exactly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,}		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more times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	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at least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not more than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981200" x="468312"/>
            <a:ext cy="4114800" cx="81422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String[] exprs =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"x?",  "x*",  "x+",  "x{2}",  "x{2,}",  "x{2,5}"  };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input = "xxxxxx yyyxxxxxx zzzxxxxxx";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(String expr : exprs) {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Pattern pattern = Pattern.compile(expr);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Matcher matcher = pattern.matcher(input);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System.out.println("--------------------------");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System.out.format("regex:  %s %n", expr);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System.out.format("Text \"%s\" found at %d to %d.%n",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matcher.group(), matcher.start(),matcher.end());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1844675" x="8382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Regex:  x?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0 to 1.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 to 2.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 to 3.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3 to 4.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4 to 5.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5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6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7 to 7.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8 to 8.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9 to 9.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10 to 11.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11 to 12.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12 to 13.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13 to 14.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14 to 15.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15 to 16.</a:t>
            </a:r>
          </a:p>
        </p:txBody>
      </p:sp>
      <p:sp>
        <p:nvSpPr>
          <p:cNvPr id="359" name="Shape 359"/>
          <p:cNvSpPr txBox="1"/>
          <p:nvPr>
            <p:ph idx="2" type="body"/>
          </p:nvPr>
        </p:nvSpPr>
        <p:spPr>
          <a:xfrm>
            <a:off y="1844675" x="48006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16 to 16.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17 to 17.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18 to 18.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19 to 19.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20 to 21.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21 to 22.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22 to 23.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23 to 24.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24 to 25.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"x" found at 25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26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y="1412875" x="755650"/>
            <a:ext cy="4679950" cx="3809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Regex:  x*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0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6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7 to 7.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8 to 8.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9 to 9.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10 to 16.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16 to 16.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17 to 17.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18 to 18.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19 to 19.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20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"" found at 26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Regex:  x+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0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10 to 16.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20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</a:t>
            </a:r>
          </a:p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y="1412875" x="4794250"/>
            <a:ext cy="4679950" cx="3809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Regex:  x{2}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0 to 2.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2 to 4.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4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10 to 12.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12 to 14.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14 to 16.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20 to 22.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22 to 24.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"xx" found at 24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Regex:  x{2,}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0 to 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10 to 16.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"xxxxxx" found at 20 to 26.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Regex:  x{2,5}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"xxxxx" found at 0 to 5.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"xxxxx" found at 10 to 15.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"xxxxx" found at 20 to 25.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SSN Numbers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 input = new ArrayList&lt;String&gt;();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input.add("123-45-6789");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input.add("9876-5-4321");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input.add("987-65-4321 (attack)");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input.add("987-65-4321 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input.add("192-83-7465");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(String ssn : input)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(ssn.matches(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"^(\\d{3}-?\\d{2}-?\\d{4})$"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System.out.println("Found good SSN: " + ssn);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y="5743575" x="3132136"/>
            <a:ext cy="638174" cx="330199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good SSN: 123-45-6789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good SSN: 192-83-7465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String.matches(String regex) returns true or false depending on whether the string matches the RE (regex). 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str.matches(regex) is the same as:</a:t>
            </a:r>
            <a:b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Pattern.matches(regex, str)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8" name="Shape 88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28775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 are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easy to use at first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they're like a different programming language inside Java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REs bring so much power to string manipulation that they are worth the effort.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back at the "Discrete Math" notes on REs and UNIX grep.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5" name="Shape 385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Three Types of Quantifiers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quantifier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as much as it can, and back off if it needs to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examples on previous slides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reluctant quantifier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as little as possible, then take more if it needs to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make a quantifier reluctant by adding a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??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*?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+?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}?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}?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}?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y="1981200" x="539750"/>
            <a:ext cy="4114800" cx="82803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possessive quantifier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as much as it can, and never lets go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make a quantifier possessive by appending a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?+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*+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++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}+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3" name="Shape 403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Quantifier Examples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1676400" x="685800"/>
            <a:ext cy="5029199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text is "aardvark".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 the pattern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a*ardvark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first match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aa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then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ardvark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won’t match</a:t>
            </a:r>
          </a:p>
          <a:p>
            <a:r>
              <a:t/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“backs off” and matches only a single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the rest of the pattern (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ardvark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succeed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y="1981200" x="539750"/>
            <a:ext cy="4114800" cx="82803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Use the pattern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a*?ardvark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a*?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reluctant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a*?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first match zero characters (the null string), but then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ardvark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won’t match</a:t>
            </a:r>
          </a:p>
          <a:p>
            <a:r>
              <a:t/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a*?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extends and matches the first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the rest of the pattern (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ardvark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succeed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the pattern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a*+ardvark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a*+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possessive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the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aa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will not back off, so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ardvark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never matches and the pattern match fails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Reluctant Example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"e.+?d"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 = pat.matcher("extend cup end table");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System.out.println("Match: " + mat.group());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4652962" x="5795962"/>
            <a:ext cy="912811" cx="2879724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Match: extend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Match: end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4" name="Shape 434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Capturing Groups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1676400" x="457200"/>
            <a:ext cy="4648199" cx="86105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Parentheses are used for grouping, but they also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(keep for later use) anything matched by that part of the pattern.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([a-zA-Z]*)([0-9]*)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matches any number of letters followed by any number of digits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match succeeds: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\1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the matched letters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\2 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the matched digits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\0 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everything matched by the entire pattern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y="1557337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groups are numbered by counting their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parentheses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left to right: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( ( A ) ( B ( C ) ) )</a:t>
            </a:r>
            <a:r>
              <a:rPr strike="noStrike" u="none" b="0" cap="none" baseline="0" sz="28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1 2     3   4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\0 = \1 = ((A)(B(C)))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\2 = (A)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\3 = (B(C))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\4 = (C)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([a-zA-Z])\1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match a double letter, such as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le</a:t>
            </a:r>
            <a:r>
              <a:rPr strike="noStrike" u="sng" b="0" cap="none" baseline="0" sz="3200" lang="en-US" i="0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tt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er</a:t>
            </a:r>
          </a:p>
          <a:p>
            <a:r>
              <a:t/>
            </a:r>
          </a:p>
        </p:txBody>
      </p:sp>
      <p:sp>
        <p:nvSpPr>
          <p:cNvPr id="447" name="Shape 447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y="2193925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puzzle: "what is the only word in English which has </a:t>
            </a:r>
            <a:r>
              <a:rPr strike="noStrike" u="none" b="0" cap="none" baseline="0" sz="32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consecutive double letters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?"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possible answers are "sw</a:t>
            </a:r>
            <a:r>
              <a:rPr strike="noStrike" u="sng" b="1" cap="none" baseline="0" sz="3200" lang="en-US" i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eet-too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th" and "h</a:t>
            </a:r>
            <a:r>
              <a:rPr strike="noStrike" u="sng" b="1" cap="none" baseline="0" sz="3200" lang="en-US" i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oof-foo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ted", but they use hyphens, which I'm not allowing ☺ </a:t>
            </a:r>
          </a:p>
        </p:txBody>
      </p:sp>
      <p:pic>
        <p:nvPicPr>
          <p:cNvPr id="453" name="Shape 4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0350" x="6991350"/>
            <a:ext cy="1873250" cx="1860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9" name="Shape 459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0" name="Shape 46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Matcher.group()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1676400" x="685800"/>
            <a:ext cy="4876799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matcher that has just got a successful match, then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m.group(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String matched by capturing group </a:t>
            </a:r>
            <a:r>
              <a:rPr strike="noStrike" u="none" b="0" cap="none" baseline="0" sz="28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be an empty string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be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pattern as a whole matched but this particular group didn’t match anything</a:t>
            </a:r>
          </a:p>
          <a:p>
            <a:r>
              <a:t/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m.group(0)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String matched by the entire pattern (same as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m.group()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be an empty string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9" name="Shape 99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First Example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76400" x="685800"/>
            <a:ext cy="4648199" cx="7924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 </a:t>
            </a:r>
            <a:r>
              <a:rPr strike="noStrike" u="none" b="0" cap="none" baseline="0" sz="3200" lang="en-US" i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"[a-z]+"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matches a sequence of one or more lowercase letters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 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[a-z]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any character from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 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“one or more”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pattern to search "Now is the time"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match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ow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applied repeatedly, it will find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fail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1" name="Shape 471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2" name="Shape 472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1773236" x="179386"/>
            <a:ext cy="4114800" cx="85693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all the consonants at the beginning of a string to the end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strike="noStrike" u="sng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sh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eila"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"eila</a:t>
            </a:r>
            <a:r>
              <a:rPr strike="noStrike" u="sng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sh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 = Pattern.compile( </a:t>
            </a:r>
            <a:r>
              <a:rPr strike="noStrike" u="none" b="1" cap="none" baseline="0" sz="20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"([^aeiou]*)(.*)" </a:t>
            </a: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 = p.matcher("sheila");</a:t>
            </a:r>
            <a:b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(m.matches()) 	 </a:t>
            </a:r>
            <a:b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System.out.println(m.group(2) + m.group(1));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rebuchet MS"/>
              <a:buChar char="•"/>
            </a:pPr>
            <a:r>
              <a:rPr strike="noStrike" u="none" b="0" cap="none" baseline="0" sz="32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(.*)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“all the rest of the chars”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3" name="Shape 483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Escaping Metacharacters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2035175" x="685800"/>
            <a:ext cy="2185986" cx="67659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lot of special characters – parentheses, brackets, braces, stars, the plus sign, etc. – are used in REs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called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metacharacters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y="161925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you want to search for the character sequence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a*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an ordinary "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"a*"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doesn’t work; that means “zero or more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a'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s”</a:t>
            </a:r>
          </a:p>
          <a:p>
            <a:r>
              <a:t/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"a\*"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doesn’t work; since a star doesn’t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escaped in Java String constants; Java ignores the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</a:t>
            </a:r>
          </a:p>
          <a:p>
            <a:r>
              <a:t/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"a\\*"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work; it’s the three-char string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\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to make things even more difficult, it’s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illegal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escape a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-metacharacter in a RE.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 split() and REs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colours = 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"Red,White, Blue   Green        Yellow, Orange";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Pattern for finding commas and whitespaces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splitter = Pattern.compile( </a:t>
            </a:r>
            <a:r>
              <a:rPr strike="noStrike" u="none" b="1" cap="none" baseline="0" sz="1800" lang="en-US" i="0">
                <a:solidFill>
                  <a:srgbClr val="FFFF7F"/>
                </a:solidFill>
                <a:latin typeface="Courier New"/>
                <a:ea typeface="Courier New"/>
                <a:cs typeface="Courier New"/>
                <a:sym typeface="Courier New"/>
              </a:rPr>
              <a:t>"[,\\s]+"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String[] cols = splitter.split(colours);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(String colour : cols)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System.out.println("Colour = \"" + colour + "\"");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String.split(String regex):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colours = 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"Red,White, Blue   Green        Yellow, Orange";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Pattern for finding commas and whitespaces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String[] cols = colours.split( </a:t>
            </a:r>
            <a:r>
              <a:rPr strike="noStrike" u="none" b="1" cap="none" baseline="0" sz="1800" lang="en-US" i="0">
                <a:solidFill>
                  <a:srgbClr val="FFFF7F"/>
                </a:solidFill>
                <a:latin typeface="Courier New"/>
                <a:ea typeface="Courier New"/>
                <a:cs typeface="Courier New"/>
                <a:sym typeface="Courier New"/>
              </a:rPr>
              <a:t>"[,\\s]+" 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(String colour : cols)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System.out.println("Colour = \"" + colour + "\"");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3" name="Shape 513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4" name="Shape 514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 Replacing Text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strike="noStrike" u="none" b="0" cap="none" baseline="0" sz="28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matcher, then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m.replaceFirst(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replacement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 new String where the </a:t>
            </a:r>
            <a:r>
              <a:rPr strike="noStrike" u="sng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substring matched by the pattern is replaced by 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replacement</a:t>
            </a:r>
          </a:p>
          <a:p>
            <a:r>
              <a:t/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–"/>
            </a:pP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m.replaceAll(</a:t>
            </a:r>
            <a:r>
              <a:rPr strike="noStrike" u="none" b="0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replacement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String where </a:t>
            </a:r>
            <a:r>
              <a:rPr strike="noStrike" u="sng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matched substrings are replaced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 </a:t>
            </a:r>
            <a:r>
              <a:rPr strike="noStrike" u="none" b="1" cap="none" baseline="0" sz="20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pattern.matcher("a b c a b c");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output = matcher.replaceAll("x");     </a:t>
            </a:r>
            <a:b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is "x b c x b c"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= "Java1 Java2 JDK Java2S Java2s.com";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 = Pattern.compile( </a:t>
            </a:r>
            <a:r>
              <a:rPr strike="noStrike" u="none" b="1" cap="none" baseline="0" sz="20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"Java.*? "</a:t>
            </a: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 = pat.matcher(str);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System.out.println("Original: " + str);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 = mat.replaceAll("Java ");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System.out.println("Modified: " + str); 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y="5373687" x="2771775"/>
            <a:ext cy="638174" cx="4805361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Original: Java1 Java2 JDK Java2S Java2s.com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Modified: Java Java JDK Java Java2s.com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 Look-ahead &amp; Look-behind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1700211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Look-ahead expression looks forward, starting from its location in the pattern, continuing to the end of the input. 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Look-behind expression starts at the beginning of the pattern and continues up to the look-behind expression.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patterns do not capture values.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1981200" x="838200"/>
            <a:ext cy="4114800" cx="77660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(?:X) 		X, as a non-capturing group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(?=X) 		X, via zero-width positive look-ahead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(?!X) 		X, via zero-width negative look-ahead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(?&lt;=X) 		X, via zero-width positive look-behind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(?&lt;!X) 		X, via zero-width negative look-behind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(?&lt;X) 		X, as an independent, non-capturing </a:t>
            </a:r>
            <a:b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group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1501775" x="687387"/>
            <a:ext cy="4649787" cx="72802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java.util.regex.*;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RegexTest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args[])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pattern = "[a-z]+";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text = "Now is the time";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Pattern p = Pattern.compile(pattern);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 m = p.matcher(text);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(m.find())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 text.substring(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m.start(), m.end() ) );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1196975" x="6659561"/>
            <a:ext cy="1914525" cx="2155824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ow</a:t>
            </a:r>
            <a:b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b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b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Look-ahead Example 1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input text contain “incident” but not “theft” anywhere.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Pattern: </a:t>
            </a:r>
            <a:r>
              <a:rPr strike="noStrike" u="none" b="1" cap="none" baseline="0" sz="24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"(?!.*theft).*incident.*"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"There was a crime incident"	   matches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"The incident involved a theft"	   no match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"The theft was a serious incident"   no match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regex =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"John (?!Smith)[A-Z]\\w+"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Pattern.compile(regex);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= "I think that John Smith is a fictional character. His real name might be John Jackson, John Gestling, or John Hulmes for all we know.";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pattern.matcher(str);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System.out.println("MATCH: " + matcher.group());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y="769937" x="3979862"/>
            <a:ext cy="466725" cx="4356099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names excluding John Smith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y="5540375" x="4181475"/>
            <a:ext cy="912811" cx="242411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MATCH: John Jackson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MATCH: John Gestling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MATCH: John Hulmes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Look-behind Example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find text which is preceded by "http://"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 = Pattern.compile( </a:t>
            </a:r>
            <a:r>
              <a:rPr strike="noStrike" u="none" b="1" cap="none" baseline="0" sz="1800" lang="en-US" i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"(?&lt;=http://)\\S+"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= "The Java2s website can be found at  http://www.java2s.com. There, you can find some Java examples.";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pat.matcher(str);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urier New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System.out.println(":" + matcher.group() + ":");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y="5802312" x="4779962"/>
            <a:ext cy="366711" cx="213359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:www.java2s.com.: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 More Information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1773236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in any Java textbook that deals with J2SE 1.4 or later.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I've placed a RE extract from "Java: How to Program", 7</a:t>
            </a:r>
            <a:r>
              <a:rPr strike="noStrike" u="none" b="0" cap="none" baseline="3000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ed. on the ADSA website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explained REs in the "Discrete Maths" subject (using grep).</a:t>
            </a:r>
          </a:p>
          <a:p>
            <a:r>
              <a:t/>
            </a:r>
          </a:p>
        </p:txBody>
      </p:sp>
      <p:sp>
        <p:nvSpPr>
          <p:cNvPr id="572" name="Shape 572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tutorial on REs is very good: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http://java.sun.com/docs/books/tutorial/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	essential/regex/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tutorials: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http://ocpsoft.com/opensource/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guide-to-regular-expressions-in-java-part-1/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part-2</a:t>
            </a:r>
          </a:p>
          <a:p>
            <a:r>
              <a:t/>
            </a:r>
          </a:p>
        </p:txBody>
      </p:sp>
      <p:sp>
        <p:nvSpPr>
          <p:cNvPr id="578" name="Shape 578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y="1412875" x="611187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examples at: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http://www.kodejava.org/browse/38.html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20000"/>
              <a:buFont typeface="Times New Roma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standard text on REs in </a:t>
            </a:r>
            <a:b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languages (including </a:t>
            </a:r>
            <a:b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32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Java):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Mastering Regular Expressions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Jeffrey E F Friedl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O'Reilly, 2006</a:t>
            </a:r>
          </a:p>
        </p:txBody>
      </p:sp>
      <p:pic>
        <p:nvPicPr>
          <p:cNvPr id="584" name="Shape 5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97200" x="6246812"/>
            <a:ext cy="3482975" cx="26542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3" name="Shape 123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Pattern and Matcher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pattern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 "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 = Pattern.compile("[a-z]+");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40000"/>
              <a:buFont typeface="Times New Roman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</a:t>
            </a:r>
            <a:r>
              <a:rPr strike="noStrike" u="none" b="0" cap="none" baseline="0" sz="28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matcher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text using the pattern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 "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 = p.matcher("Now is the time");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5" name="Shape 135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 Match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981200" x="838200"/>
            <a:ext cy="41148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m.find() returns true if the pattern matches any part of the text string; false otherwise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called again, m.find() will start searching from where the last match was found.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7" name="Shape 147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y="419100" x="838200"/>
            <a:ext cy="1104899" cx="77787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Printing what was Matched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981200" x="838200"/>
            <a:ext cy="4114800" cx="72628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 successful match: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m.start() returns the index of the first character matched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m.end() returns the index of the last character matched,</a:t>
            </a:r>
            <a:r>
              <a:rPr strike="noStrike" u="none" b="0" cap="none" baseline="0" sz="2400" lang="en-US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2400" lang="en-US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one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119999"/>
              <a:buFont typeface="Times New Roman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what most String methods require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–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r>
              <a:rPr strike="noStrike" u="none" b="0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"Now is the time".substring(m.start(), m.end())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matched substring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6348412" x="7351711"/>
            <a:ext cy="393700" cx="11811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