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3" r:id="rId8"/>
    <p:sldId id="261" r:id="rId9"/>
    <p:sldId id="262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CC00CC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7595011-84F2-408C-8B60-C0FEC80477E5}" type="datetimeFigureOut">
              <a:rPr lang="en-IN" smtClean="0"/>
              <a:t>14-03-2011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B4DE0E7-27F3-4DCD-A318-4BC7009924F9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5011-84F2-408C-8B60-C0FEC80477E5}" type="datetimeFigureOut">
              <a:rPr lang="en-IN" smtClean="0"/>
              <a:t>14-03-2011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E0E7-27F3-4DCD-A318-4BC7009924F9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5011-84F2-408C-8B60-C0FEC80477E5}" type="datetimeFigureOut">
              <a:rPr lang="en-IN" smtClean="0"/>
              <a:t>14-03-2011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E0E7-27F3-4DCD-A318-4BC7009924F9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7595011-84F2-408C-8B60-C0FEC80477E5}" type="datetimeFigureOut">
              <a:rPr lang="en-IN" smtClean="0"/>
              <a:t>14-03-2011</a:t>
            </a:fld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B4DE0E7-27F3-4DCD-A318-4BC7009924F9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7595011-84F2-408C-8B60-C0FEC80477E5}" type="datetimeFigureOut">
              <a:rPr lang="en-IN" smtClean="0"/>
              <a:t>14-03-2011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B4DE0E7-27F3-4DCD-A318-4BC7009924F9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5011-84F2-408C-8B60-C0FEC80477E5}" type="datetimeFigureOut">
              <a:rPr lang="en-IN" smtClean="0"/>
              <a:t>14-03-2011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E0E7-27F3-4DCD-A318-4BC7009924F9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5011-84F2-408C-8B60-C0FEC80477E5}" type="datetimeFigureOut">
              <a:rPr lang="en-IN" smtClean="0"/>
              <a:t>14-03-2011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E0E7-27F3-4DCD-A318-4BC7009924F9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7595011-84F2-408C-8B60-C0FEC80477E5}" type="datetimeFigureOut">
              <a:rPr lang="en-IN" smtClean="0"/>
              <a:t>14-03-2011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B4DE0E7-27F3-4DCD-A318-4BC7009924F9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5011-84F2-408C-8B60-C0FEC80477E5}" type="datetimeFigureOut">
              <a:rPr lang="en-IN" smtClean="0"/>
              <a:t>14-03-2011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E0E7-27F3-4DCD-A318-4BC7009924F9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7595011-84F2-408C-8B60-C0FEC80477E5}" type="datetimeFigureOut">
              <a:rPr lang="en-IN" smtClean="0"/>
              <a:t>14-03-2011</a:t>
            </a:fld>
            <a:endParaRPr lang="en-I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B4DE0E7-27F3-4DCD-A318-4BC7009924F9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7595011-84F2-408C-8B60-C0FEC80477E5}" type="datetimeFigureOut">
              <a:rPr lang="en-IN" smtClean="0"/>
              <a:t>14-03-2011</a:t>
            </a:fld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B4DE0E7-27F3-4DCD-A318-4BC7009924F9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7595011-84F2-408C-8B60-C0FEC80477E5}" type="datetimeFigureOut">
              <a:rPr lang="en-IN" smtClean="0"/>
              <a:t>14-03-2011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B4DE0E7-27F3-4DCD-A318-4BC7009924F9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752" y="2060848"/>
            <a:ext cx="6172200" cy="1894362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Operators in JAVA</a:t>
            </a:r>
            <a:endParaRPr lang="en-IN" sz="3600" b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9086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Arithmetic Operators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88232"/>
            <a:ext cx="8229600" cy="3556992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IN" sz="2200" dirty="0"/>
              <a:t>The arithmetic operators are used to construct mathematical expressions as in </a:t>
            </a:r>
            <a:r>
              <a:rPr lang="en-IN" sz="2200" dirty="0" smtClean="0"/>
              <a:t>algebra. </a:t>
            </a:r>
          </a:p>
          <a:p>
            <a:pPr algn="just">
              <a:lnSpc>
                <a:spcPct val="200000"/>
              </a:lnSpc>
            </a:pPr>
            <a:r>
              <a:rPr lang="en-IN" sz="2200" dirty="0" smtClean="0"/>
              <a:t>Their </a:t>
            </a:r>
            <a:r>
              <a:rPr lang="en-IN" sz="2200" dirty="0"/>
              <a:t>operands are of numeric type.</a:t>
            </a:r>
          </a:p>
        </p:txBody>
      </p:sp>
    </p:spTree>
    <p:extLst>
      <p:ext uri="{BB962C8B-B14F-4D97-AF65-F5344CB8AC3E}">
        <p14:creationId xmlns:p14="http://schemas.microsoft.com/office/powerpoint/2010/main" val="176201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Arithmetic Operators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01505796"/>
              </p:ext>
            </p:extLst>
          </p:nvPr>
        </p:nvGraphicFramePr>
        <p:xfrm>
          <a:off x="1825352" y="1600200"/>
          <a:ext cx="6275040" cy="48209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57400"/>
                <a:gridCol w="4217640"/>
              </a:tblGrid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Result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Addition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Subtraction (also unary minus)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Multiplication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Division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Modulus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Increment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Addition assignment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Subtraction assignment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Multiplication assignment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Division assignment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Modulus assignment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Decrement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090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09600" y="874440"/>
            <a:ext cx="6934200" cy="4648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66800" y="1179240"/>
            <a:ext cx="6477000" cy="4114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64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Simple Arithmetic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 rot="1935010">
            <a:off x="3276600" y="4532040"/>
            <a:ext cx="2209800" cy="762000"/>
          </a:xfrm>
          <a:prstGeom prst="rightArrow">
            <a:avLst>
              <a:gd name="adj1" fmla="val 49370"/>
              <a:gd name="adj2" fmla="val 47769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IN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447800" y="1407840"/>
            <a:ext cx="6096000" cy="35814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447800" y="1484040"/>
            <a:ext cx="6096000" cy="2286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447800" y="1712640"/>
            <a:ext cx="6096000" cy="5334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447800" y="2246040"/>
            <a:ext cx="6096000" cy="13716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447800" y="3617640"/>
            <a:ext cx="6096000" cy="13716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685800" y="874440"/>
            <a:ext cx="7010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public class Example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public static void main(String[] args)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int j, k, p, q, r, s, 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j = 5;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k = 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p = j + k;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q = j - k;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r = j * k;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s = j / k;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t = j % k;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System.out.println("p = " + p);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System.out.println("q = " + q);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System.out.println("r = " + r);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System.out.println("s = " + 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System.out.println("t = " + 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}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5562600" y="4989240"/>
            <a:ext cx="2537792" cy="1752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&gt; java Example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p = 7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q = 3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r = 10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s = 2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t = 1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3570800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"/>
                                            </p:cond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Bitwise Operators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16224"/>
            <a:ext cx="8229600" cy="3917032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IN" sz="2200" dirty="0"/>
              <a:t>Java's </a:t>
            </a:r>
            <a:r>
              <a:rPr lang="en-IN" sz="2200" i="1" dirty="0"/>
              <a:t>bitwise</a:t>
            </a:r>
            <a:r>
              <a:rPr lang="en-IN" sz="2200" dirty="0"/>
              <a:t> operators operate on individual bits of integer (int and long) values. </a:t>
            </a:r>
            <a:endParaRPr lang="en-IN" sz="2200" dirty="0" smtClean="0"/>
          </a:p>
          <a:p>
            <a:pPr algn="just">
              <a:lnSpc>
                <a:spcPct val="200000"/>
              </a:lnSpc>
            </a:pPr>
            <a:r>
              <a:rPr lang="en-IN" sz="2200" dirty="0" smtClean="0"/>
              <a:t>If </a:t>
            </a:r>
            <a:r>
              <a:rPr lang="en-IN" sz="2200" dirty="0"/>
              <a:t>an operand is shorter than an int, it is promoted to int before doing the operations.</a:t>
            </a:r>
          </a:p>
        </p:txBody>
      </p:sp>
    </p:spTree>
    <p:extLst>
      <p:ext uri="{BB962C8B-B14F-4D97-AF65-F5344CB8AC3E}">
        <p14:creationId xmlns:p14="http://schemas.microsoft.com/office/powerpoint/2010/main" val="4045969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Bitwise Operators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25566203"/>
              </p:ext>
            </p:extLst>
          </p:nvPr>
        </p:nvGraphicFramePr>
        <p:xfrm>
          <a:off x="683568" y="1484784"/>
          <a:ext cx="7848872" cy="4896543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829780"/>
                <a:gridCol w="1889715"/>
                <a:gridCol w="4129377"/>
              </a:tblGrid>
              <a:tr h="486986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Operator 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Name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Description</a:t>
                      </a:r>
                      <a:endParaRPr lang="en-IN" sz="1500" dirty="0"/>
                    </a:p>
                  </a:txBody>
                  <a:tcPr/>
                </a:tc>
              </a:tr>
              <a:tr h="486986">
                <a:tc>
                  <a:txBody>
                    <a:bodyPr/>
                    <a:lstStyle/>
                    <a:p>
                      <a:r>
                        <a:rPr lang="en-IN" sz="1500" dirty="0">
                          <a:effectLst/>
                        </a:rPr>
                        <a:t>a &amp; b</a:t>
                      </a:r>
                      <a:endParaRPr lang="en-IN" sz="1500" b="0" i="0" dirty="0">
                        <a:effectLst/>
                        <a:latin typeface="verdana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effectLst/>
                        </a:rPr>
                        <a:t>and</a:t>
                      </a:r>
                      <a:endParaRPr lang="en-IN" sz="1500" b="0" i="0" dirty="0">
                        <a:effectLst/>
                        <a:latin typeface="verdana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sz="1500" kern="1200" dirty="0" smtClean="0">
                          <a:effectLst/>
                        </a:rPr>
                        <a:t>1 if both bits are 1.</a:t>
                      </a:r>
                      <a:endParaRPr lang="en-IN" sz="1500" dirty="0"/>
                    </a:p>
                  </a:txBody>
                  <a:tcPr/>
                </a:tc>
              </a:tr>
              <a:tr h="486986">
                <a:tc>
                  <a:txBody>
                    <a:bodyPr/>
                    <a:lstStyle/>
                    <a:p>
                      <a:r>
                        <a:rPr lang="en-IN" sz="1500" dirty="0">
                          <a:effectLst/>
                        </a:rPr>
                        <a:t>a | b</a:t>
                      </a:r>
                      <a:endParaRPr lang="en-IN" sz="1500" b="0" i="0" dirty="0">
                        <a:effectLst/>
                        <a:latin typeface="verdana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effectLst/>
                        </a:rPr>
                        <a:t>or</a:t>
                      </a:r>
                      <a:endParaRPr lang="en-IN" sz="1500" b="0" i="0" dirty="0">
                        <a:effectLst/>
                        <a:latin typeface="verdana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sz="1500" kern="1200" dirty="0" smtClean="0">
                          <a:effectLst/>
                        </a:rPr>
                        <a:t>1 if either bit is 1.</a:t>
                      </a:r>
                      <a:endParaRPr lang="en-IN" sz="1500" dirty="0"/>
                    </a:p>
                  </a:txBody>
                  <a:tcPr/>
                </a:tc>
              </a:tr>
              <a:tr h="486986">
                <a:tc>
                  <a:txBody>
                    <a:bodyPr/>
                    <a:lstStyle/>
                    <a:p>
                      <a:r>
                        <a:rPr lang="en-IN" sz="1500" dirty="0">
                          <a:effectLst/>
                        </a:rPr>
                        <a:t>a ^ b</a:t>
                      </a:r>
                      <a:endParaRPr lang="en-IN" sz="1500" b="0" i="0" dirty="0">
                        <a:effectLst/>
                        <a:latin typeface="verdana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effectLst/>
                        </a:rPr>
                        <a:t>xor</a:t>
                      </a:r>
                      <a:endParaRPr lang="en-IN" sz="1500" b="0" i="0" dirty="0">
                        <a:effectLst/>
                        <a:latin typeface="verdana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sz="1500" kern="1200" dirty="0" smtClean="0">
                          <a:effectLst/>
                        </a:rPr>
                        <a:t>1 if both bits are different.</a:t>
                      </a:r>
                      <a:endParaRPr lang="en-IN" sz="1500" dirty="0"/>
                    </a:p>
                  </a:txBody>
                  <a:tcPr/>
                </a:tc>
              </a:tr>
              <a:tr h="486986">
                <a:tc>
                  <a:txBody>
                    <a:bodyPr/>
                    <a:lstStyle/>
                    <a:p>
                      <a:r>
                        <a:rPr lang="en-IN" sz="1500" dirty="0">
                          <a:effectLst/>
                        </a:rPr>
                        <a:t>~a</a:t>
                      </a:r>
                      <a:endParaRPr lang="en-IN" sz="1500" b="0" i="0" dirty="0">
                        <a:effectLst/>
                        <a:latin typeface="verdana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effectLst/>
                        </a:rPr>
                        <a:t>not</a:t>
                      </a:r>
                      <a:endParaRPr lang="en-IN" sz="1500" b="0" i="0" dirty="0">
                        <a:effectLst/>
                        <a:latin typeface="verdana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sz="1500" kern="1200" dirty="0" smtClean="0">
                          <a:effectLst/>
                        </a:rPr>
                        <a:t>Inverts the bits.</a:t>
                      </a:r>
                      <a:endParaRPr lang="en-IN" sz="1500" dirty="0"/>
                    </a:p>
                  </a:txBody>
                  <a:tcPr/>
                </a:tc>
              </a:tr>
              <a:tr h="720472">
                <a:tc>
                  <a:txBody>
                    <a:bodyPr/>
                    <a:lstStyle/>
                    <a:p>
                      <a:r>
                        <a:rPr lang="en-IN" sz="1500" dirty="0">
                          <a:effectLst/>
                        </a:rPr>
                        <a:t>n &lt;&lt; p</a:t>
                      </a:r>
                      <a:endParaRPr lang="en-IN" sz="1500" b="0" i="0" dirty="0">
                        <a:effectLst/>
                        <a:latin typeface="verdana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effectLst/>
                        </a:rPr>
                        <a:t>left shift</a:t>
                      </a:r>
                      <a:endParaRPr lang="en-IN" sz="1500" b="0" i="0" dirty="0">
                        <a:effectLst/>
                        <a:latin typeface="verdana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sz="1500" kern="1200" dirty="0" smtClean="0">
                          <a:effectLst/>
                        </a:rPr>
                        <a:t>Shifts the bits of n left p positions. Zero bits are shifted into the low-order positions.</a:t>
                      </a:r>
                      <a:endParaRPr lang="en-IN" sz="1500" dirty="0"/>
                    </a:p>
                  </a:txBody>
                  <a:tcPr/>
                </a:tc>
              </a:tr>
              <a:tr h="1020669">
                <a:tc>
                  <a:txBody>
                    <a:bodyPr/>
                    <a:lstStyle/>
                    <a:p>
                      <a:r>
                        <a:rPr lang="en-IN" sz="1500" dirty="0">
                          <a:effectLst/>
                        </a:rPr>
                        <a:t>n &gt;&gt; p</a:t>
                      </a:r>
                      <a:endParaRPr lang="en-IN" sz="1500" b="0" i="0" dirty="0">
                        <a:effectLst/>
                        <a:latin typeface="verdana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effectLst/>
                        </a:rPr>
                        <a:t>right shift</a:t>
                      </a:r>
                      <a:endParaRPr lang="en-IN" sz="1500" b="0" i="0" dirty="0">
                        <a:effectLst/>
                        <a:latin typeface="verdana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sz="1500" kern="1200" dirty="0" smtClean="0">
                          <a:effectLst/>
                        </a:rPr>
                        <a:t>Shifts the bits of n right p positions. If n is a 2's complement signed number, the sign bit is shifted into the high-order positions.</a:t>
                      </a:r>
                      <a:endParaRPr lang="en-IN" sz="1500" dirty="0"/>
                    </a:p>
                  </a:txBody>
                  <a:tcPr/>
                </a:tc>
              </a:tr>
              <a:tr h="720472">
                <a:tc>
                  <a:txBody>
                    <a:bodyPr/>
                    <a:lstStyle/>
                    <a:p>
                      <a:r>
                        <a:rPr lang="en-IN" sz="1500" dirty="0">
                          <a:effectLst/>
                        </a:rPr>
                        <a:t>n &gt;&gt;&gt; p</a:t>
                      </a:r>
                      <a:endParaRPr lang="en-IN" sz="1500" b="0" i="0" dirty="0">
                        <a:effectLst/>
                        <a:latin typeface="verdana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effectLst/>
                        </a:rPr>
                        <a:t>right shift</a:t>
                      </a:r>
                      <a:endParaRPr lang="en-IN" sz="1500" b="0" i="0" dirty="0">
                        <a:effectLst/>
                        <a:latin typeface="verdana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sz="1500" kern="1200" dirty="0" smtClean="0">
                          <a:effectLst/>
                        </a:rPr>
                        <a:t>Shifts the bits of n right p positions. Zeros are shifted into the high-order positions.</a:t>
                      </a:r>
                      <a:endParaRPr lang="en-IN" sz="1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645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 of Bitwise Operators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8229600" cy="51845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class Test {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public </a:t>
            </a:r>
            <a:r>
              <a:rPr lang="en-IN" dirty="0"/>
              <a:t>static void main(String args[]) {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int </a:t>
            </a:r>
            <a:r>
              <a:rPr lang="en-IN" dirty="0"/>
              <a:t>a = 60; /* 60 = 0011 1100 */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int </a:t>
            </a:r>
            <a:r>
              <a:rPr lang="en-IN" dirty="0"/>
              <a:t>b = 13; /* 13 = 0000 1101 */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int </a:t>
            </a:r>
            <a:r>
              <a:rPr lang="en-IN" dirty="0"/>
              <a:t>c = 0;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c </a:t>
            </a:r>
            <a:r>
              <a:rPr lang="en-IN" dirty="0"/>
              <a:t>= a &amp; b; /* 12 = 0000 1100 */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System.out.println</a:t>
            </a:r>
            <a:r>
              <a:rPr lang="en-IN" dirty="0"/>
              <a:t>("a &amp; b = " + c );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c </a:t>
            </a:r>
            <a:r>
              <a:rPr lang="en-IN" dirty="0"/>
              <a:t>= a | b; /* 61 = 0011 1101 */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System.out.println</a:t>
            </a:r>
            <a:r>
              <a:rPr lang="en-IN" dirty="0"/>
              <a:t>("a | b = " + c );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2591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 Cont.,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8229600" cy="48531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	c = a ^ b; /* 49 = 0011 0001 */ </a:t>
            </a:r>
          </a:p>
          <a:p>
            <a:pPr marL="0" indent="0">
              <a:buNone/>
            </a:pPr>
            <a:r>
              <a:rPr lang="en-IN" dirty="0" smtClean="0"/>
              <a:t>	System.out.println("a ^ b = " + c );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c = ~a; /*-61 = 1100 0011 */ </a:t>
            </a:r>
          </a:p>
          <a:p>
            <a:pPr marL="0" indent="0">
              <a:buNone/>
            </a:pPr>
            <a:r>
              <a:rPr lang="en-IN" dirty="0" smtClean="0"/>
              <a:t>	System.out.println("~a = " + c ); </a:t>
            </a:r>
          </a:p>
          <a:p>
            <a:pPr marL="0" indent="0">
              <a:buNone/>
            </a:pPr>
            <a:r>
              <a:rPr lang="en-IN" dirty="0" smtClean="0"/>
              <a:t>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c = a &lt;&lt; 2; /* 240 = 1111 0000 */ 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System.out.println("a &lt;&lt; 2 = " + c ); </a:t>
            </a:r>
          </a:p>
          <a:p>
            <a:pPr marL="0" indent="0">
              <a:buNone/>
            </a:pPr>
            <a:r>
              <a:rPr lang="en-IN" dirty="0"/>
              <a:t>	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c = a &gt;&gt; 2; /* 215 = 1111 */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System.out.println("a &gt;&gt; 2 = " + c ); </a:t>
            </a:r>
          </a:p>
          <a:p>
            <a:pPr marL="0" indent="0">
              <a:buNone/>
            </a:pPr>
            <a:r>
              <a:rPr lang="en-IN" dirty="0"/>
              <a:t>	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c = a &gt;&gt;&gt; 2; /* 215 = 0000 1111 */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System.out.println("a &gt;&gt;&gt; 2 = " + c ); </a:t>
            </a:r>
          </a:p>
          <a:p>
            <a:pPr marL="0" indent="0">
              <a:buNone/>
            </a:pPr>
            <a:r>
              <a:rPr lang="en-IN" dirty="0" smtClean="0"/>
              <a:t>} } 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216739"/>
              </p:ext>
            </p:extLst>
          </p:nvPr>
        </p:nvGraphicFramePr>
        <p:xfrm>
          <a:off x="5508104" y="4077072"/>
          <a:ext cx="2664296" cy="2015490"/>
        </p:xfrm>
        <a:graphic>
          <a:graphicData uri="http://schemas.openxmlformats.org/drawingml/2006/table">
            <a:tbl>
              <a:tblPr>
                <a:tableStyleId>{912C8C85-51F0-491E-9774-3900AFEF0FD7}</a:tableStyleId>
              </a:tblPr>
              <a:tblGrid>
                <a:gridCol w="2664296"/>
              </a:tblGrid>
              <a:tr h="1656184"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smtClean="0">
                          <a:solidFill>
                            <a:srgbClr val="CC00CC"/>
                          </a:solidFill>
                          <a:effectLst/>
                        </a:rPr>
                        <a:t>                 Output:</a:t>
                      </a:r>
                    </a:p>
                    <a:p>
                      <a:pPr algn="l" fontAlgn="t"/>
                      <a:r>
                        <a:rPr lang="pt-BR" b="1" dirty="0" smtClean="0">
                          <a:solidFill>
                            <a:srgbClr val="3366FF"/>
                          </a:solidFill>
                          <a:effectLst/>
                        </a:rPr>
                        <a:t>      a </a:t>
                      </a:r>
                      <a:r>
                        <a:rPr lang="pt-BR" b="1" dirty="0">
                          <a:solidFill>
                            <a:srgbClr val="3366FF"/>
                          </a:solidFill>
                          <a:effectLst/>
                        </a:rPr>
                        <a:t>&amp; b = 12 </a:t>
                      </a:r>
                      <a:endParaRPr lang="pt-BR" b="1" dirty="0" smtClean="0">
                        <a:solidFill>
                          <a:srgbClr val="3366FF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pt-BR" b="1" dirty="0" smtClean="0">
                          <a:solidFill>
                            <a:srgbClr val="3366FF"/>
                          </a:solidFill>
                          <a:effectLst/>
                        </a:rPr>
                        <a:t>      a </a:t>
                      </a:r>
                      <a:r>
                        <a:rPr lang="pt-BR" b="1" dirty="0">
                          <a:solidFill>
                            <a:srgbClr val="3366FF"/>
                          </a:solidFill>
                          <a:effectLst/>
                        </a:rPr>
                        <a:t>| b = 61 </a:t>
                      </a:r>
                      <a:endParaRPr lang="pt-BR" b="1" dirty="0" smtClean="0">
                        <a:solidFill>
                          <a:srgbClr val="3366FF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pt-BR" b="1" dirty="0" smtClean="0">
                          <a:solidFill>
                            <a:srgbClr val="3366FF"/>
                          </a:solidFill>
                          <a:effectLst/>
                        </a:rPr>
                        <a:t>      a </a:t>
                      </a:r>
                      <a:r>
                        <a:rPr lang="pt-BR" b="1" dirty="0">
                          <a:solidFill>
                            <a:srgbClr val="3366FF"/>
                          </a:solidFill>
                          <a:effectLst/>
                        </a:rPr>
                        <a:t>^ b = 49 </a:t>
                      </a:r>
                      <a:endParaRPr lang="pt-BR" b="1" dirty="0" smtClean="0">
                        <a:solidFill>
                          <a:srgbClr val="3366FF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pt-BR" b="1" dirty="0" smtClean="0">
                          <a:solidFill>
                            <a:srgbClr val="3366FF"/>
                          </a:solidFill>
                          <a:effectLst/>
                        </a:rPr>
                        <a:t>      ~</a:t>
                      </a:r>
                      <a:r>
                        <a:rPr lang="pt-BR" b="1" dirty="0">
                          <a:solidFill>
                            <a:srgbClr val="3366FF"/>
                          </a:solidFill>
                          <a:effectLst/>
                        </a:rPr>
                        <a:t>a = -61 </a:t>
                      </a:r>
                      <a:endParaRPr lang="pt-BR" b="1" dirty="0" smtClean="0">
                        <a:solidFill>
                          <a:srgbClr val="3366FF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pt-BR" b="1" dirty="0" smtClean="0">
                          <a:solidFill>
                            <a:srgbClr val="3366FF"/>
                          </a:solidFill>
                          <a:effectLst/>
                        </a:rPr>
                        <a:t>      a </a:t>
                      </a:r>
                      <a:r>
                        <a:rPr lang="pt-BR" b="1" dirty="0">
                          <a:solidFill>
                            <a:srgbClr val="3366FF"/>
                          </a:solidFill>
                          <a:effectLst/>
                        </a:rPr>
                        <a:t>&lt;&lt; 2 = 240 </a:t>
                      </a:r>
                      <a:endParaRPr lang="pt-BR" b="1" dirty="0" smtClean="0">
                        <a:solidFill>
                          <a:srgbClr val="3366FF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pt-BR" b="1" dirty="0" smtClean="0">
                          <a:solidFill>
                            <a:srgbClr val="3366FF"/>
                          </a:solidFill>
                          <a:effectLst/>
                        </a:rPr>
                        <a:t>      a </a:t>
                      </a:r>
                      <a:r>
                        <a:rPr lang="pt-BR" b="1" dirty="0">
                          <a:solidFill>
                            <a:srgbClr val="3366FF"/>
                          </a:solidFill>
                          <a:effectLst/>
                        </a:rPr>
                        <a:t>&gt;&gt; 15 a &gt;&gt;&gt; 15</a:t>
                      </a:r>
                      <a:endParaRPr lang="pt-BR" b="1" dirty="0">
                        <a:solidFill>
                          <a:srgbClr val="3366FF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71725" y="340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527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Relational Operators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133056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IN" sz="2200" dirty="0"/>
              <a:t>A relational operator compares two values and determines the relationship between them. </a:t>
            </a:r>
            <a:endParaRPr lang="en-IN" sz="2200" dirty="0" smtClean="0"/>
          </a:p>
          <a:p>
            <a:pPr algn="just">
              <a:lnSpc>
                <a:spcPct val="200000"/>
              </a:lnSpc>
            </a:pPr>
            <a:r>
              <a:rPr lang="en-IN" sz="2200" dirty="0" smtClean="0"/>
              <a:t>For </a:t>
            </a:r>
            <a:r>
              <a:rPr lang="en-IN" sz="2200" dirty="0"/>
              <a:t>example, != returns true if its two operands are unequal. </a:t>
            </a:r>
            <a:endParaRPr lang="en-IN" sz="2200" dirty="0" smtClean="0"/>
          </a:p>
          <a:p>
            <a:pPr algn="just">
              <a:lnSpc>
                <a:spcPct val="200000"/>
              </a:lnSpc>
            </a:pPr>
            <a:r>
              <a:rPr lang="en-IN" sz="2200" dirty="0" smtClean="0"/>
              <a:t>Relational </a:t>
            </a:r>
            <a:r>
              <a:rPr lang="en-IN" sz="2200" dirty="0"/>
              <a:t>operators are used to test whether two values are equal, whether one value is greater than another, and so forth. </a:t>
            </a:r>
          </a:p>
        </p:txBody>
      </p:sp>
    </p:spTree>
    <p:extLst>
      <p:ext uri="{BB962C8B-B14F-4D97-AF65-F5344CB8AC3E}">
        <p14:creationId xmlns:p14="http://schemas.microsoft.com/office/powerpoint/2010/main" val="1866470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Relational Operators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43874731"/>
              </p:ext>
            </p:extLst>
          </p:nvPr>
        </p:nvGraphicFramePr>
        <p:xfrm>
          <a:off x="467544" y="1843122"/>
          <a:ext cx="7571184" cy="4322183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212673"/>
                <a:gridCol w="5358511"/>
              </a:tblGrid>
              <a:tr h="512831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1269784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==</a:t>
                      </a:r>
                      <a:endParaRPr lang="en-IN" dirty="0"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Checks if the value of two operands are equal or not, if yes then condition becomes true.</a:t>
                      </a:r>
                      <a:endParaRPr lang="en-IN" dirty="0"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</a:tr>
              <a:tr h="1269784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!=</a:t>
                      </a:r>
                      <a:endParaRPr lang="en-IN" dirty="0"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Checks if the value of two operands are equal or not, if values are not equal then condition becomes true.</a:t>
                      </a:r>
                      <a:endParaRPr lang="en-IN" dirty="0"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</a:tr>
              <a:tr h="1269784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&gt;</a:t>
                      </a:r>
                      <a:endParaRPr lang="en-IN" dirty="0"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Checks if the value of left operand is greater than the value of right operand, if yes then condition becomes true.</a:t>
                      </a:r>
                      <a:endParaRPr lang="en-IN" dirty="0"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226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Relational Operators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05825400"/>
              </p:ext>
            </p:extLst>
          </p:nvPr>
        </p:nvGraphicFramePr>
        <p:xfrm>
          <a:off x="817240" y="1744217"/>
          <a:ext cx="7499176" cy="4277071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383253"/>
                <a:gridCol w="5115923"/>
              </a:tblGrid>
              <a:tr h="431699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1068898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&lt;</a:t>
                      </a:r>
                      <a:endParaRPr lang="en-IN" dirty="0"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Checks if the value of left operand is less than the value of right operand, if yes then condition becomes true.</a:t>
                      </a:r>
                      <a:endParaRPr lang="en-IN" dirty="0"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</a:tr>
              <a:tr h="1388237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&gt;=</a:t>
                      </a:r>
                      <a:endParaRPr lang="en-IN" dirty="0"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Checks if the value of left operand is greater than or equal to the value of right operand, if yes then condition becomes true.</a:t>
                      </a:r>
                      <a:endParaRPr lang="en-IN" dirty="0"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</a:tr>
              <a:tr h="1388237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&lt;=</a:t>
                      </a:r>
                      <a:endParaRPr lang="en-IN" dirty="0"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Checks if the value of left operand is less than or equal to the value of right operand, if yes then condition becomes true.</a:t>
                      </a:r>
                      <a:endParaRPr lang="en-IN" dirty="0"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062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Operator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32248"/>
            <a:ext cx="8229600" cy="3052936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IN" sz="2200" dirty="0"/>
              <a:t>An operator is a symbol that operates on one or more arguments to produce a result. </a:t>
            </a:r>
            <a:endParaRPr lang="en-IN" sz="2200" dirty="0" smtClean="0"/>
          </a:p>
          <a:p>
            <a:pPr algn="just">
              <a:lnSpc>
                <a:spcPct val="200000"/>
              </a:lnSpc>
            </a:pPr>
            <a:r>
              <a:rPr lang="en-IN" sz="2200" dirty="0"/>
              <a:t>Java provides a rich set of operators to manipulate </a:t>
            </a:r>
            <a:r>
              <a:rPr lang="en-IN" sz="2200" dirty="0" smtClean="0"/>
              <a:t>variables.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51497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 of Relational Operators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200" b="1" dirty="0"/>
              <a:t>public</a:t>
            </a:r>
            <a:r>
              <a:rPr lang="en-IN" sz="2200" dirty="0"/>
              <a:t> LessThanExample </a:t>
            </a:r>
            <a:endParaRPr lang="en-IN" sz="2200" dirty="0" smtClean="0"/>
          </a:p>
          <a:p>
            <a:pPr marL="0" indent="0">
              <a:buNone/>
            </a:pPr>
            <a:r>
              <a:rPr lang="en-IN" sz="2200" dirty="0" smtClean="0"/>
              <a:t>{</a:t>
            </a:r>
          </a:p>
          <a:p>
            <a:pPr marL="0" indent="0">
              <a:buNone/>
            </a:pPr>
            <a:r>
              <a:rPr lang="en-IN" sz="2200" b="1" dirty="0"/>
              <a:t>	</a:t>
            </a:r>
            <a:r>
              <a:rPr lang="en-IN" sz="2200" b="1" dirty="0" smtClean="0"/>
              <a:t>public</a:t>
            </a:r>
            <a:r>
              <a:rPr lang="en-IN" sz="2200" dirty="0" smtClean="0"/>
              <a:t> </a:t>
            </a:r>
            <a:r>
              <a:rPr lang="en-IN" sz="2200" b="1" dirty="0"/>
              <a:t>static</a:t>
            </a:r>
            <a:r>
              <a:rPr lang="en-IN" sz="2200" dirty="0"/>
              <a:t> void main(</a:t>
            </a:r>
            <a:r>
              <a:rPr lang="en-IN" sz="2200" b="1" dirty="0"/>
              <a:t>String</a:t>
            </a:r>
            <a:r>
              <a:rPr lang="en-IN" sz="2200" dirty="0"/>
              <a:t> args[]) </a:t>
            </a:r>
            <a:r>
              <a:rPr lang="en-IN" sz="2200" dirty="0" smtClean="0"/>
              <a:t>	</a:t>
            </a:r>
          </a:p>
          <a:p>
            <a:pPr marL="0" indent="0">
              <a:buNone/>
            </a:pPr>
            <a:r>
              <a:rPr lang="en-IN" sz="2200" dirty="0"/>
              <a:t>	</a:t>
            </a:r>
            <a:r>
              <a:rPr lang="en-IN" sz="2200" dirty="0" smtClean="0"/>
              <a:t>{</a:t>
            </a:r>
          </a:p>
          <a:p>
            <a:pPr marL="0" indent="0">
              <a:buNone/>
            </a:pPr>
            <a:r>
              <a:rPr lang="en-IN" sz="2200" dirty="0"/>
              <a:t>	</a:t>
            </a:r>
            <a:r>
              <a:rPr lang="en-IN" sz="2200" dirty="0" smtClean="0"/>
              <a:t>	int </a:t>
            </a:r>
            <a:r>
              <a:rPr lang="en-IN" sz="2200" dirty="0"/>
              <a:t>a = 5; int b = 10;   </a:t>
            </a:r>
            <a:endParaRPr lang="en-IN" sz="2200" dirty="0" smtClean="0"/>
          </a:p>
          <a:p>
            <a:pPr marL="0" indent="0">
              <a:buNone/>
            </a:pPr>
            <a:r>
              <a:rPr lang="en-IN" sz="2200" dirty="0"/>
              <a:t>	</a:t>
            </a:r>
            <a:r>
              <a:rPr lang="en-IN" sz="2200" dirty="0" smtClean="0"/>
              <a:t>	if(a </a:t>
            </a:r>
            <a:r>
              <a:rPr lang="en-IN" sz="2200" dirty="0"/>
              <a:t>&lt; b) </a:t>
            </a:r>
            <a:r>
              <a:rPr lang="en-IN" sz="2200" dirty="0" smtClean="0"/>
              <a:t>			</a:t>
            </a:r>
          </a:p>
          <a:p>
            <a:pPr marL="0" indent="0">
              <a:buNone/>
            </a:pPr>
            <a:r>
              <a:rPr lang="en-IN" sz="2200" dirty="0"/>
              <a:t>	</a:t>
            </a:r>
            <a:r>
              <a:rPr lang="en-IN" sz="2200" dirty="0" smtClean="0"/>
              <a:t>	{</a:t>
            </a:r>
          </a:p>
          <a:p>
            <a:pPr marL="0" indent="0">
              <a:buNone/>
            </a:pPr>
            <a:r>
              <a:rPr lang="en-IN" sz="2200" dirty="0"/>
              <a:t>	</a:t>
            </a:r>
            <a:r>
              <a:rPr lang="en-IN" sz="2200" dirty="0" smtClean="0"/>
              <a:t>		</a:t>
            </a:r>
            <a:r>
              <a:rPr lang="en-IN" sz="2200" b="1" dirty="0" smtClean="0"/>
              <a:t>System</a:t>
            </a:r>
            <a:r>
              <a:rPr lang="en-IN" sz="2200" dirty="0" smtClean="0"/>
              <a:t>.out.println</a:t>
            </a:r>
            <a:r>
              <a:rPr lang="en-IN" sz="2200" dirty="0"/>
              <a:t>("a is less than b"); </a:t>
            </a:r>
            <a:endParaRPr lang="en-IN" sz="2200" dirty="0" smtClean="0"/>
          </a:p>
          <a:p>
            <a:pPr marL="0" indent="0">
              <a:buNone/>
            </a:pPr>
            <a:r>
              <a:rPr lang="en-IN" sz="2200" dirty="0"/>
              <a:t>	</a:t>
            </a:r>
            <a:r>
              <a:rPr lang="en-IN" sz="2200" dirty="0" smtClean="0"/>
              <a:t>	}</a:t>
            </a:r>
          </a:p>
          <a:p>
            <a:pPr marL="0" indent="0">
              <a:buNone/>
            </a:pPr>
            <a:r>
              <a:rPr lang="en-IN" sz="2200" dirty="0" smtClean="0"/>
              <a:t>	}	 </a:t>
            </a:r>
          </a:p>
          <a:p>
            <a:pPr marL="0" indent="0">
              <a:buNone/>
            </a:pPr>
            <a:r>
              <a:rPr lang="en-IN" sz="2200" dirty="0"/>
              <a:t>}</a:t>
            </a:r>
            <a:r>
              <a:rPr lang="en-IN" sz="2200" dirty="0" smtClean="0"/>
              <a:t/>
            </a:r>
            <a:br>
              <a:rPr lang="en-IN" sz="2200" dirty="0" smtClean="0"/>
            </a:b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314345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Logical Operators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60240"/>
            <a:ext cx="8229600" cy="3052936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IN" sz="2200" dirty="0"/>
              <a:t>These logical operators work only on boolean operands. Their return values are always boolean.</a:t>
            </a:r>
          </a:p>
        </p:txBody>
      </p:sp>
    </p:spTree>
    <p:extLst>
      <p:ext uri="{BB962C8B-B14F-4D97-AF65-F5344CB8AC3E}">
        <p14:creationId xmlns:p14="http://schemas.microsoft.com/office/powerpoint/2010/main" val="3343288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Logical Operators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75635784"/>
              </p:ext>
            </p:extLst>
          </p:nvPr>
        </p:nvGraphicFramePr>
        <p:xfrm>
          <a:off x="961256" y="1700808"/>
          <a:ext cx="7427168" cy="4565103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363691"/>
                <a:gridCol w="5063477"/>
              </a:tblGrid>
              <a:tr h="497949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1232936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&amp;&amp;</a:t>
                      </a:r>
                      <a:endParaRPr lang="en-IN" dirty="0"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Called Logical AND operator. If both the operands are non zero then then condition becomes true.</a:t>
                      </a:r>
                      <a:endParaRPr lang="en-IN" dirty="0"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</a:tr>
              <a:tr h="1232936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||</a:t>
                      </a:r>
                      <a:endParaRPr lang="en-IN" dirty="0"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Called Logical OR Operator. If any of the two operands are non zero then then condition becomes true.</a:t>
                      </a:r>
                      <a:endParaRPr lang="en-IN" dirty="0"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</a:tr>
              <a:tr h="1601282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!</a:t>
                      </a:r>
                      <a:endParaRPr lang="en-IN" dirty="0"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Called Logical NOT Operator. Use to reverses the logical state of its operand. If a condition is true then Logical NOT operator will make false.</a:t>
                      </a:r>
                      <a:endParaRPr lang="en-IN" dirty="0"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582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 of Logical Operators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435280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/>
              <a:t>public</a:t>
            </a:r>
            <a:r>
              <a:rPr lang="en-IN" sz="2200" dirty="0"/>
              <a:t> </a:t>
            </a:r>
            <a:r>
              <a:rPr lang="en-IN" sz="2200" b="1" dirty="0"/>
              <a:t>class</a:t>
            </a:r>
            <a:r>
              <a:rPr lang="en-IN" sz="2200" dirty="0"/>
              <a:t> </a:t>
            </a:r>
            <a:r>
              <a:rPr lang="en-IN" sz="2200" dirty="0" smtClean="0"/>
              <a:t>ANDOperatorExample{</a:t>
            </a:r>
          </a:p>
          <a:p>
            <a:pPr marL="0" indent="0">
              <a:buNone/>
            </a:pPr>
            <a:r>
              <a:rPr lang="en-IN" sz="2200" b="1" dirty="0" smtClean="0"/>
              <a:t>	public</a:t>
            </a:r>
            <a:r>
              <a:rPr lang="en-IN" sz="2200" dirty="0" smtClean="0"/>
              <a:t> </a:t>
            </a:r>
            <a:r>
              <a:rPr lang="en-IN" sz="2200" b="1" dirty="0"/>
              <a:t>static</a:t>
            </a:r>
            <a:r>
              <a:rPr lang="en-IN" sz="2200" dirty="0"/>
              <a:t> void main(</a:t>
            </a:r>
            <a:r>
              <a:rPr lang="en-IN" sz="2200" b="1" dirty="0"/>
              <a:t>String</a:t>
            </a:r>
            <a:r>
              <a:rPr lang="en-IN" sz="2200" dirty="0"/>
              <a:t>[] args</a:t>
            </a:r>
            <a:r>
              <a:rPr lang="en-IN" sz="2200" dirty="0" smtClean="0"/>
              <a:t>){ </a:t>
            </a:r>
            <a:r>
              <a:rPr lang="en-IN" sz="2200" dirty="0"/>
              <a:t>  </a:t>
            </a:r>
            <a:endParaRPr lang="en-IN" sz="2200" dirty="0" smtClean="0"/>
          </a:p>
          <a:p>
            <a:pPr marL="0" indent="0">
              <a:buNone/>
            </a:pPr>
            <a:r>
              <a:rPr lang="en-IN" sz="2200" dirty="0"/>
              <a:t>	</a:t>
            </a:r>
            <a:r>
              <a:rPr lang="en-IN" sz="2200" dirty="0" smtClean="0"/>
              <a:t>	char </a:t>
            </a:r>
            <a:r>
              <a:rPr lang="en-IN" sz="2200" dirty="0"/>
              <a:t>ans = 'y'; </a:t>
            </a:r>
            <a:endParaRPr lang="en-IN" sz="2200" dirty="0" smtClean="0"/>
          </a:p>
          <a:p>
            <a:pPr marL="0" indent="0">
              <a:buNone/>
            </a:pPr>
            <a:r>
              <a:rPr lang="en-IN" sz="2200" dirty="0"/>
              <a:t>	</a:t>
            </a:r>
            <a:r>
              <a:rPr lang="en-IN" sz="2200" dirty="0" smtClean="0"/>
              <a:t>	int </a:t>
            </a:r>
            <a:r>
              <a:rPr lang="en-IN" sz="2200" dirty="0"/>
              <a:t>count = 1;   </a:t>
            </a:r>
            <a:endParaRPr lang="en-IN" sz="2200" dirty="0" smtClean="0"/>
          </a:p>
          <a:p>
            <a:pPr marL="0" indent="0">
              <a:buNone/>
            </a:pPr>
            <a:r>
              <a:rPr lang="en-IN" sz="2200" dirty="0"/>
              <a:t>	</a:t>
            </a:r>
            <a:r>
              <a:rPr lang="en-IN" sz="2200" dirty="0" smtClean="0"/>
              <a:t>	if(ans </a:t>
            </a:r>
            <a:r>
              <a:rPr lang="en-IN" sz="2200" dirty="0"/>
              <a:t>== 'y' &amp; count == 0</a:t>
            </a:r>
            <a:r>
              <a:rPr lang="en-IN" sz="2200" dirty="0" smtClean="0"/>
              <a:t>){ </a:t>
            </a:r>
          </a:p>
          <a:p>
            <a:pPr marL="0" indent="0">
              <a:buNone/>
            </a:pPr>
            <a:r>
              <a:rPr lang="en-IN" sz="2200" b="1" dirty="0"/>
              <a:t>	</a:t>
            </a:r>
            <a:r>
              <a:rPr lang="en-IN" sz="2200" b="1" dirty="0" smtClean="0"/>
              <a:t>		System</a:t>
            </a:r>
            <a:r>
              <a:rPr lang="en-IN" sz="2200" dirty="0" smtClean="0"/>
              <a:t>.out.println</a:t>
            </a:r>
            <a:r>
              <a:rPr lang="en-IN" sz="2200" dirty="0"/>
              <a:t>("Count is Zero</a:t>
            </a:r>
            <a:r>
              <a:rPr lang="en-IN" sz="2200" dirty="0" smtClean="0"/>
              <a:t>.");}</a:t>
            </a:r>
          </a:p>
          <a:p>
            <a:pPr marL="0" indent="0">
              <a:buNone/>
            </a:pPr>
            <a:r>
              <a:rPr lang="en-IN" sz="2200" dirty="0"/>
              <a:t>	</a:t>
            </a:r>
            <a:r>
              <a:rPr lang="en-IN" sz="2200" dirty="0" smtClean="0"/>
              <a:t>	if(ans </a:t>
            </a:r>
            <a:r>
              <a:rPr lang="en-IN" sz="2200" dirty="0"/>
              <a:t>== 'y' &amp; count == 1) { </a:t>
            </a:r>
            <a:r>
              <a:rPr lang="en-IN" sz="2200" dirty="0" smtClean="0"/>
              <a:t>				 			</a:t>
            </a:r>
            <a:r>
              <a:rPr lang="en-IN" sz="2200" b="1" dirty="0" smtClean="0"/>
              <a:t>System</a:t>
            </a:r>
            <a:r>
              <a:rPr lang="en-IN" sz="2200" dirty="0" smtClean="0"/>
              <a:t>.out.println</a:t>
            </a:r>
            <a:r>
              <a:rPr lang="en-IN" sz="2200" dirty="0"/>
              <a:t>("Count is One."); }   </a:t>
            </a:r>
            <a:endParaRPr lang="en-IN" sz="2200" dirty="0" smtClean="0"/>
          </a:p>
          <a:p>
            <a:pPr marL="0" indent="0">
              <a:buNone/>
            </a:pPr>
            <a:r>
              <a:rPr lang="en-IN" sz="2200" dirty="0"/>
              <a:t>	</a:t>
            </a:r>
            <a:r>
              <a:rPr lang="en-IN" sz="2200" dirty="0" smtClean="0"/>
              <a:t>	if(ans </a:t>
            </a:r>
            <a:r>
              <a:rPr lang="en-IN" sz="2200" dirty="0"/>
              <a:t>== 'y' &amp; count == 2) { </a:t>
            </a:r>
            <a:r>
              <a:rPr lang="en-IN" sz="2200" dirty="0" smtClean="0"/>
              <a:t>				 			</a:t>
            </a:r>
            <a:r>
              <a:rPr lang="en-IN" sz="2200" b="1" dirty="0" smtClean="0"/>
              <a:t>System</a:t>
            </a:r>
            <a:r>
              <a:rPr lang="en-IN" sz="2200" dirty="0" smtClean="0"/>
              <a:t>.out.println</a:t>
            </a:r>
            <a:r>
              <a:rPr lang="en-IN" sz="2200" dirty="0"/>
              <a:t>("Count is Two."); </a:t>
            </a:r>
            <a:endParaRPr lang="en-IN" sz="2200" dirty="0" smtClean="0"/>
          </a:p>
          <a:p>
            <a:pPr marL="0" indent="0">
              <a:buNone/>
            </a:pPr>
            <a:r>
              <a:rPr lang="en-IN" sz="2200" dirty="0" smtClean="0"/>
              <a:t>} </a:t>
            </a:r>
            <a:r>
              <a:rPr lang="en-IN" sz="2200" dirty="0"/>
              <a:t>} }</a:t>
            </a:r>
          </a:p>
        </p:txBody>
      </p:sp>
    </p:spTree>
    <p:extLst>
      <p:ext uri="{BB962C8B-B14F-4D97-AF65-F5344CB8AC3E}">
        <p14:creationId xmlns:p14="http://schemas.microsoft.com/office/powerpoint/2010/main" val="2641027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Ternary Operators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567333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IN" sz="2200" dirty="0"/>
              <a:t>Java has a short hand way by </a:t>
            </a:r>
            <a:r>
              <a:rPr lang="en-IN" sz="2200" dirty="0" smtClean="0"/>
              <a:t>using </a:t>
            </a:r>
            <a:r>
              <a:rPr lang="en-IN" sz="2200" b="1" dirty="0" smtClean="0">
                <a:solidFill>
                  <a:srgbClr val="CC00CC"/>
                </a:solidFill>
              </a:rPr>
              <a:t>?:</a:t>
            </a:r>
            <a:r>
              <a:rPr lang="en-IN" sz="2200" dirty="0" smtClean="0"/>
              <a:t> the ternary aka conditional operator for doing  </a:t>
            </a:r>
            <a:r>
              <a:rPr lang="en-IN" sz="2200" b="1" dirty="0" smtClean="0"/>
              <a:t>if</a:t>
            </a:r>
            <a:r>
              <a:rPr lang="en-IN" sz="2200" dirty="0" smtClean="0"/>
              <a:t>s </a:t>
            </a:r>
            <a:r>
              <a:rPr lang="en-IN" sz="2200" dirty="0"/>
              <a:t>that compute a value. </a:t>
            </a:r>
            <a:endParaRPr lang="en-IN" sz="2200" dirty="0" smtClean="0"/>
          </a:p>
          <a:p>
            <a:pPr algn="just">
              <a:lnSpc>
                <a:spcPct val="200000"/>
              </a:lnSpc>
            </a:pPr>
            <a:r>
              <a:rPr lang="en-IN" sz="2200" dirty="0" smtClean="0"/>
              <a:t>Unlike the</a:t>
            </a:r>
            <a:r>
              <a:rPr lang="en-IN" sz="2200" dirty="0"/>
              <a:t> </a:t>
            </a:r>
            <a:r>
              <a:rPr lang="en-IN" sz="2200" b="1" dirty="0">
                <a:solidFill>
                  <a:srgbClr val="CC00CC"/>
                </a:solidFill>
              </a:rPr>
              <a:t>if statement</a:t>
            </a:r>
            <a:r>
              <a:rPr lang="en-IN" sz="2200" dirty="0"/>
              <a:t>, the conditional </a:t>
            </a:r>
            <a:r>
              <a:rPr lang="en-IN" sz="2200" b="1" dirty="0">
                <a:solidFill>
                  <a:srgbClr val="CC00CC"/>
                </a:solidFill>
              </a:rPr>
              <a:t>operator</a:t>
            </a:r>
            <a:r>
              <a:rPr lang="en-IN" sz="2200" dirty="0"/>
              <a:t> is an expression which can be used for</a:t>
            </a:r>
          </a:p>
        </p:txBody>
      </p:sp>
    </p:spTree>
    <p:extLst>
      <p:ext uri="{BB962C8B-B14F-4D97-AF65-F5344CB8AC3E}">
        <p14:creationId xmlns:p14="http://schemas.microsoft.com/office/powerpoint/2010/main" val="1132929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 of Ternary Operator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i="1" dirty="0"/>
              <a:t>// longhand with if: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int </a:t>
            </a:r>
            <a:r>
              <a:rPr lang="en-IN" b="1" dirty="0"/>
              <a:t>answer</a:t>
            </a:r>
            <a:r>
              <a:rPr lang="en-IN" dirty="0"/>
              <a:t>; </a:t>
            </a: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if </a:t>
            </a:r>
            <a:r>
              <a:rPr lang="en-IN" b="1" dirty="0"/>
              <a:t>(</a:t>
            </a:r>
            <a:r>
              <a:rPr lang="en-IN" dirty="0"/>
              <a:t> a </a:t>
            </a:r>
            <a:r>
              <a:rPr lang="en-IN" b="1" dirty="0"/>
              <a:t>&gt; </a:t>
            </a:r>
            <a:r>
              <a:rPr lang="en-IN" dirty="0"/>
              <a:t>b </a:t>
            </a:r>
            <a:r>
              <a:rPr lang="en-IN" b="1" dirty="0" smtClean="0"/>
              <a:t>)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dirty="0" smtClean="0"/>
              <a:t> </a:t>
            </a:r>
            <a:r>
              <a:rPr lang="en-IN" b="1" dirty="0"/>
              <a:t>{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answer </a:t>
            </a:r>
            <a:r>
              <a:rPr lang="en-IN" b="1" dirty="0"/>
              <a:t>= </a:t>
            </a:r>
            <a:r>
              <a:rPr lang="en-IN" dirty="0"/>
              <a:t>1; </a:t>
            </a:r>
            <a:endParaRPr lang="en-IN" dirty="0" smtClean="0"/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}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b="1" dirty="0" smtClean="0"/>
              <a:t>else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{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answer </a:t>
            </a:r>
            <a:r>
              <a:rPr lang="en-IN" b="1" dirty="0"/>
              <a:t>= -</a:t>
            </a:r>
            <a:r>
              <a:rPr lang="en-IN" dirty="0"/>
              <a:t>1; </a:t>
            </a: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	}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i="1" dirty="0"/>
              <a:t>// can be written more tersely with the ternary operator as:</a:t>
            </a:r>
            <a:r>
              <a:rPr lang="en-IN" dirty="0"/>
              <a:t> </a:t>
            </a:r>
            <a:r>
              <a:rPr lang="en-IN" b="1" dirty="0"/>
              <a:t>int answer = </a:t>
            </a:r>
            <a:r>
              <a:rPr lang="en-IN" dirty="0"/>
              <a:t>a </a:t>
            </a:r>
            <a:r>
              <a:rPr lang="en-IN" b="1" dirty="0"/>
              <a:t>&gt; </a:t>
            </a:r>
            <a:r>
              <a:rPr lang="en-IN" dirty="0"/>
              <a:t>b </a:t>
            </a:r>
            <a:r>
              <a:rPr lang="en-IN" b="1" dirty="0"/>
              <a:t>? </a:t>
            </a:r>
            <a:r>
              <a:rPr lang="en-IN" dirty="0"/>
              <a:t>1 </a:t>
            </a:r>
            <a:r>
              <a:rPr lang="en-IN" b="1" dirty="0"/>
              <a:t>: -</a:t>
            </a:r>
            <a:r>
              <a:rPr lang="en-IN" dirty="0"/>
              <a:t>1;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5635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Comma Operators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IN" sz="2200" dirty="0"/>
              <a:t>Java has an often look past feature within it’s for loop and this is the comma operator. </a:t>
            </a:r>
            <a:endParaRPr lang="en-IN" sz="2200" dirty="0" smtClean="0"/>
          </a:p>
          <a:p>
            <a:pPr algn="just">
              <a:lnSpc>
                <a:spcPct val="200000"/>
              </a:lnSpc>
            </a:pPr>
            <a:r>
              <a:rPr lang="en-IN" sz="2200" dirty="0" smtClean="0"/>
              <a:t>Usually </a:t>
            </a:r>
            <a:r>
              <a:rPr lang="en-IN" sz="2200" dirty="0"/>
              <a:t>when people think about commas in the java language they think of a way to split up arguments within a functions parameters</a:t>
            </a:r>
          </a:p>
        </p:txBody>
      </p:sp>
    </p:spTree>
    <p:extLst>
      <p:ext uri="{BB962C8B-B14F-4D97-AF65-F5344CB8AC3E}">
        <p14:creationId xmlns:p14="http://schemas.microsoft.com/office/powerpoint/2010/main" val="2515941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9695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 of Comma Operator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0872" y="1268760"/>
            <a:ext cx="8229600" cy="5429200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IN" sz="1800" dirty="0"/>
              <a:t>//: c03:CommaOperator.java</a:t>
            </a:r>
            <a:br>
              <a:rPr lang="en-IN" sz="1800" dirty="0"/>
            </a:br>
            <a:r>
              <a:rPr lang="en-IN" sz="1800" dirty="0"/>
              <a:t>// From 'Thinking in Java, 3rd ed.' (c) Bruce Eckel 2002</a:t>
            </a:r>
            <a:br>
              <a:rPr lang="en-IN" sz="1800" dirty="0"/>
            </a:br>
            <a:r>
              <a:rPr lang="en-IN" sz="1800" dirty="0"/>
              <a:t>// www.BruceEckel.com. See copyright notice in CopyRight.txt.</a:t>
            </a:r>
            <a:br>
              <a:rPr lang="en-IN" sz="1800" dirty="0"/>
            </a:br>
            <a:r>
              <a:rPr lang="en-IN" sz="1800" b="1" dirty="0" smtClean="0"/>
              <a:t>public</a:t>
            </a:r>
            <a:r>
              <a:rPr lang="en-IN" sz="1800" b="1" dirty="0"/>
              <a:t> class </a:t>
            </a:r>
            <a:r>
              <a:rPr lang="en-IN" sz="1800" dirty="0"/>
              <a:t>CommaOperator {</a:t>
            </a:r>
            <a:br>
              <a:rPr lang="en-IN" sz="1800" dirty="0"/>
            </a:br>
            <a:r>
              <a:rPr lang="en-IN" sz="1800" dirty="0"/>
              <a:t>  </a:t>
            </a:r>
            <a:r>
              <a:rPr lang="en-IN" sz="1800" b="1" dirty="0"/>
              <a:t>public static void </a:t>
            </a:r>
            <a:r>
              <a:rPr lang="en-IN" sz="1800" dirty="0"/>
              <a:t>main(String[] args) {</a:t>
            </a:r>
            <a:br>
              <a:rPr lang="en-IN" sz="1800" dirty="0"/>
            </a:br>
            <a:r>
              <a:rPr lang="en-IN" sz="1800" dirty="0"/>
              <a:t>    </a:t>
            </a:r>
            <a:r>
              <a:rPr lang="en-IN" sz="1800" b="1" dirty="0"/>
              <a:t>for</a:t>
            </a:r>
            <a:r>
              <a:rPr lang="en-IN" sz="1800" dirty="0"/>
              <a:t>(</a:t>
            </a:r>
            <a:r>
              <a:rPr lang="en-IN" sz="1800" b="1" dirty="0"/>
              <a:t>int </a:t>
            </a:r>
            <a:r>
              <a:rPr lang="en-IN" sz="1800" dirty="0"/>
              <a:t>i = 1, j = i + 10; i &lt; 5;</a:t>
            </a:r>
            <a:br>
              <a:rPr lang="en-IN" sz="1800" dirty="0"/>
            </a:br>
            <a:r>
              <a:rPr lang="en-IN" sz="1800" dirty="0"/>
              <a:t>        i++, j = i * 2) {</a:t>
            </a:r>
            <a:br>
              <a:rPr lang="en-IN" sz="1800" dirty="0"/>
            </a:br>
            <a:r>
              <a:rPr lang="en-IN" sz="1800" dirty="0"/>
              <a:t>      System.out.println("i= " + i + " j= " + j);</a:t>
            </a:r>
            <a:br>
              <a:rPr lang="en-IN" sz="1800" dirty="0"/>
            </a:br>
            <a:r>
              <a:rPr lang="en-IN" sz="1800" dirty="0"/>
              <a:t>    }</a:t>
            </a:r>
            <a:br>
              <a:rPr lang="en-IN" sz="1800" dirty="0"/>
            </a:br>
            <a:r>
              <a:rPr lang="en-IN" sz="1800" dirty="0"/>
              <a:t>  }</a:t>
            </a:r>
            <a:br>
              <a:rPr lang="en-IN" sz="1800" dirty="0"/>
            </a:br>
            <a:r>
              <a:rPr lang="en-IN" sz="1800" dirty="0"/>
              <a:t>} ///:~</a:t>
            </a:r>
            <a:br>
              <a:rPr lang="en-IN" sz="1800" dirty="0"/>
            </a:br>
            <a:r>
              <a:rPr lang="en-IN" sz="1800" dirty="0"/>
              <a:t>           </a:t>
            </a:r>
            <a:br>
              <a:rPr lang="en-IN" sz="1800" dirty="0"/>
            </a:br>
            <a:r>
              <a:rPr lang="en-IN" sz="1800" dirty="0"/>
              <a:t>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3044249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Instanceof Operators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276490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200000"/>
              </a:lnSpc>
            </a:pPr>
            <a:r>
              <a:rPr lang="en-IN" sz="2200" dirty="0"/>
              <a:t>This operator is used only for object reference variables. The operator checks whether the object is of a particular type(class type or interface type). </a:t>
            </a:r>
            <a:endParaRPr lang="en-IN" sz="2200" dirty="0" smtClean="0"/>
          </a:p>
          <a:p>
            <a:pPr algn="just">
              <a:lnSpc>
                <a:spcPct val="200000"/>
              </a:lnSpc>
            </a:pPr>
            <a:r>
              <a:rPr lang="en-IN" sz="2200" dirty="0" smtClean="0"/>
              <a:t>InstanceOf </a:t>
            </a:r>
            <a:r>
              <a:rPr lang="en-IN" sz="2200" dirty="0"/>
              <a:t>operator is wriiten as: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527761"/>
              </p:ext>
            </p:extLst>
          </p:nvPr>
        </p:nvGraphicFramePr>
        <p:xfrm>
          <a:off x="878904" y="4863440"/>
          <a:ext cx="7365504" cy="437768"/>
        </p:xfrm>
        <a:graphic>
          <a:graphicData uri="http://schemas.openxmlformats.org/drawingml/2006/table">
            <a:tbl>
              <a:tblPr>
                <a:tableStyleId>{17292A2E-F333-43FB-9621-5CBBE7FDCDCB}</a:tableStyleId>
              </a:tblPr>
              <a:tblGrid>
                <a:gridCol w="7365504"/>
              </a:tblGrid>
              <a:tr h="437768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CC00CC"/>
                          </a:solidFill>
                          <a:effectLst/>
                        </a:rPr>
                        <a:t>( Object reference variable ) instanceOf (class/interface type) </a:t>
                      </a:r>
                      <a:endParaRPr lang="en-IN" b="1" dirty="0">
                        <a:solidFill>
                          <a:srgbClr val="CC00CC"/>
                        </a:solidFill>
                        <a:effectLst/>
                        <a:latin typeface="verdan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679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660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 of instanceof Operator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60386692"/>
              </p:ext>
            </p:extLst>
          </p:nvPr>
        </p:nvGraphicFramePr>
        <p:xfrm>
          <a:off x="899592" y="1988840"/>
          <a:ext cx="7560840" cy="417646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560840"/>
              </a:tblGrid>
              <a:tr h="4176464"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dirty="0">
                          <a:effectLst/>
                        </a:rPr>
                        <a:t>class Vehicle </a:t>
                      </a:r>
                      <a:r>
                        <a:rPr lang="en-IN" sz="2200" dirty="0" smtClean="0">
                          <a:effectLst/>
                        </a:rPr>
                        <a:t>{}</a:t>
                      </a:r>
                    </a:p>
                    <a:p>
                      <a:pPr algn="l" fontAlgn="t"/>
                      <a:r>
                        <a:rPr lang="en-IN" sz="2200" dirty="0" smtClean="0">
                          <a:effectLst/>
                        </a:rPr>
                        <a:t>          public </a:t>
                      </a:r>
                      <a:r>
                        <a:rPr lang="en-IN" sz="2200" dirty="0">
                          <a:effectLst/>
                        </a:rPr>
                        <a:t>class Car extends Vehicle </a:t>
                      </a:r>
                      <a:endParaRPr lang="en-IN" sz="2200" dirty="0" smtClean="0">
                        <a:effectLst/>
                      </a:endParaRPr>
                    </a:p>
                    <a:p>
                      <a:pPr algn="l" fontAlgn="t"/>
                      <a:r>
                        <a:rPr lang="en-IN" sz="2200" dirty="0" smtClean="0">
                          <a:effectLst/>
                        </a:rPr>
                        <a:t>           { </a:t>
                      </a:r>
                    </a:p>
                    <a:p>
                      <a:pPr algn="l" fontAlgn="t"/>
                      <a:r>
                        <a:rPr lang="en-IN" sz="2200" dirty="0" smtClean="0">
                          <a:effectLst/>
                        </a:rPr>
                        <a:t>                         public </a:t>
                      </a:r>
                      <a:r>
                        <a:rPr lang="en-IN" sz="2200" dirty="0">
                          <a:effectLst/>
                        </a:rPr>
                        <a:t>static void main(String args</a:t>
                      </a:r>
                      <a:r>
                        <a:rPr lang="en-IN" sz="2200" dirty="0" smtClean="0">
                          <a:effectLst/>
                        </a:rPr>
                        <a:t>[])</a:t>
                      </a:r>
                    </a:p>
                    <a:p>
                      <a:pPr algn="l" fontAlgn="t"/>
                      <a:r>
                        <a:rPr lang="en-IN" sz="2200" dirty="0" smtClean="0">
                          <a:effectLst/>
                        </a:rPr>
                        <a:t>                         {</a:t>
                      </a:r>
                    </a:p>
                    <a:p>
                      <a:pPr algn="l" fontAlgn="t"/>
                      <a:r>
                        <a:rPr lang="en-IN" sz="2200" dirty="0" smtClean="0">
                          <a:effectLst/>
                        </a:rPr>
                        <a:t>                                      Vehicle </a:t>
                      </a:r>
                      <a:r>
                        <a:rPr lang="en-IN" sz="2200" dirty="0">
                          <a:effectLst/>
                        </a:rPr>
                        <a:t>a = new Car(); </a:t>
                      </a:r>
                      <a:endParaRPr lang="en-IN" sz="2200" dirty="0" smtClean="0">
                        <a:effectLst/>
                      </a:endParaRPr>
                    </a:p>
                    <a:p>
                      <a:pPr algn="l" fontAlgn="t"/>
                      <a:r>
                        <a:rPr lang="en-IN" sz="2200" dirty="0" smtClean="0">
                          <a:effectLst/>
                        </a:rPr>
                        <a:t>                                      boolean </a:t>
                      </a:r>
                      <a:r>
                        <a:rPr lang="en-IN" sz="2200" dirty="0">
                          <a:effectLst/>
                        </a:rPr>
                        <a:t>result = </a:t>
                      </a:r>
                      <a:r>
                        <a:rPr lang="en-IN" sz="2200" b="1" dirty="0">
                          <a:solidFill>
                            <a:srgbClr val="CC00CC"/>
                          </a:solidFill>
                          <a:effectLst/>
                        </a:rPr>
                        <a:t>a instanceof Car</a:t>
                      </a:r>
                      <a:r>
                        <a:rPr lang="en-IN" sz="2200" dirty="0">
                          <a:effectLst/>
                        </a:rPr>
                        <a:t>; </a:t>
                      </a:r>
                      <a:endParaRPr lang="en-IN" sz="2200" dirty="0" smtClean="0">
                        <a:effectLst/>
                      </a:endParaRPr>
                    </a:p>
                    <a:p>
                      <a:pPr algn="l" fontAlgn="t"/>
                      <a:r>
                        <a:rPr lang="en-IN" sz="2200" dirty="0" smtClean="0">
                          <a:effectLst/>
                        </a:rPr>
                        <a:t>                                      System.out.println</a:t>
                      </a:r>
                      <a:r>
                        <a:rPr lang="en-IN" sz="2200" dirty="0">
                          <a:effectLst/>
                        </a:rPr>
                        <a:t>( result); </a:t>
                      </a:r>
                      <a:endParaRPr lang="en-IN" sz="2200" dirty="0" smtClean="0">
                        <a:effectLst/>
                      </a:endParaRPr>
                    </a:p>
                    <a:p>
                      <a:pPr algn="l" fontAlgn="t"/>
                      <a:r>
                        <a:rPr lang="en-IN" sz="2200" dirty="0" smtClean="0">
                          <a:effectLst/>
                        </a:rPr>
                        <a:t>                         }</a:t>
                      </a:r>
                    </a:p>
                    <a:p>
                      <a:pPr algn="l" fontAlgn="t"/>
                      <a:r>
                        <a:rPr lang="en-US" sz="2200" dirty="0" smtClean="0">
                          <a:effectLst/>
                          <a:latin typeface="verdana"/>
                        </a:rPr>
                        <a:t>        }</a:t>
                      </a:r>
                      <a:endParaRPr lang="en-IN" sz="2200" dirty="0"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214563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96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5496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Operands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124744"/>
            <a:ext cx="8229600" cy="54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dirty="0"/>
              <a:t>An operands are the values on which the operators act upon.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An operand can be:</a:t>
            </a:r>
          </a:p>
          <a:p>
            <a:pPr marL="1439863">
              <a:lnSpc>
                <a:spcPct val="150000"/>
              </a:lnSpc>
              <a:buSzPct val="75000"/>
              <a:buFont typeface="Courier New" pitchFamily="49" charset="0"/>
              <a:buChar char="o"/>
            </a:pPr>
            <a:r>
              <a:rPr lang="en-IN" sz="2200" b="1" dirty="0">
                <a:solidFill>
                  <a:srgbClr val="CC00CC"/>
                </a:solidFill>
              </a:rPr>
              <a:t>A numeric variable </a:t>
            </a:r>
            <a:r>
              <a:rPr lang="en-IN" sz="2200" dirty="0"/>
              <a:t>- integer, floating point or </a:t>
            </a:r>
            <a:r>
              <a:rPr lang="en-IN" sz="2200" dirty="0" smtClean="0"/>
              <a:t>character</a:t>
            </a:r>
          </a:p>
          <a:p>
            <a:pPr marL="1439863">
              <a:lnSpc>
                <a:spcPct val="150000"/>
              </a:lnSpc>
              <a:buSzPct val="75000"/>
              <a:buFont typeface="Courier New" pitchFamily="49" charset="0"/>
              <a:buChar char="o"/>
            </a:pPr>
            <a:r>
              <a:rPr lang="en-IN" sz="2200" b="1" dirty="0" smtClean="0">
                <a:solidFill>
                  <a:srgbClr val="CC00CC"/>
                </a:solidFill>
              </a:rPr>
              <a:t>Any </a:t>
            </a:r>
            <a:r>
              <a:rPr lang="en-IN" sz="2200" b="1" dirty="0">
                <a:solidFill>
                  <a:srgbClr val="CC00CC"/>
                </a:solidFill>
              </a:rPr>
              <a:t>primitive type variable </a:t>
            </a:r>
            <a:r>
              <a:rPr lang="en-IN" sz="2200" dirty="0"/>
              <a:t>- numeric and </a:t>
            </a:r>
            <a:r>
              <a:rPr lang="en-IN" sz="2200" dirty="0" smtClean="0"/>
              <a:t>boolean</a:t>
            </a:r>
          </a:p>
          <a:p>
            <a:pPr marL="1439863">
              <a:lnSpc>
                <a:spcPct val="150000"/>
              </a:lnSpc>
              <a:buSzPct val="75000"/>
              <a:buFont typeface="Courier New" pitchFamily="49" charset="0"/>
              <a:buChar char="o"/>
            </a:pPr>
            <a:r>
              <a:rPr lang="en-IN" sz="2200" b="1" dirty="0" smtClean="0">
                <a:solidFill>
                  <a:srgbClr val="CC00CC"/>
                </a:solidFill>
              </a:rPr>
              <a:t>Reference </a:t>
            </a:r>
            <a:r>
              <a:rPr lang="en-IN" sz="2200" b="1" dirty="0">
                <a:solidFill>
                  <a:srgbClr val="CC00CC"/>
                </a:solidFill>
              </a:rPr>
              <a:t>variable </a:t>
            </a:r>
            <a:r>
              <a:rPr lang="en-IN" sz="2200" dirty="0"/>
              <a:t>to an </a:t>
            </a:r>
            <a:r>
              <a:rPr lang="en-IN" sz="2200" dirty="0" smtClean="0"/>
              <a:t>object</a:t>
            </a:r>
          </a:p>
          <a:p>
            <a:pPr marL="1439863">
              <a:lnSpc>
                <a:spcPct val="150000"/>
              </a:lnSpc>
              <a:buSzPct val="75000"/>
              <a:buFont typeface="Courier New" pitchFamily="49" charset="0"/>
              <a:buChar char="o"/>
            </a:pPr>
            <a:r>
              <a:rPr lang="en-IN" sz="2200" b="1" dirty="0" smtClean="0">
                <a:solidFill>
                  <a:srgbClr val="CC00CC"/>
                </a:solidFill>
              </a:rPr>
              <a:t>A </a:t>
            </a:r>
            <a:r>
              <a:rPr lang="en-IN" sz="2200" b="1" dirty="0">
                <a:solidFill>
                  <a:srgbClr val="CC00CC"/>
                </a:solidFill>
              </a:rPr>
              <a:t>literal </a:t>
            </a:r>
            <a:r>
              <a:rPr lang="en-IN" sz="2200" dirty="0"/>
              <a:t>- numeric value, boolean value, or </a:t>
            </a:r>
            <a:r>
              <a:rPr lang="en-IN" sz="2200" dirty="0" smtClean="0"/>
              <a:t>string.</a:t>
            </a:r>
          </a:p>
          <a:p>
            <a:pPr marL="1439863">
              <a:lnSpc>
                <a:spcPct val="150000"/>
              </a:lnSpc>
              <a:buSzPct val="75000"/>
              <a:buFont typeface="Courier New" pitchFamily="49" charset="0"/>
              <a:buChar char="o"/>
            </a:pPr>
            <a:r>
              <a:rPr lang="en-IN" sz="2200" b="1" dirty="0" smtClean="0">
                <a:solidFill>
                  <a:srgbClr val="CC00CC"/>
                </a:solidFill>
              </a:rPr>
              <a:t>An </a:t>
            </a:r>
            <a:r>
              <a:rPr lang="en-IN" sz="2200" b="1" dirty="0">
                <a:solidFill>
                  <a:srgbClr val="CC00CC"/>
                </a:solidFill>
              </a:rPr>
              <a:t>array element</a:t>
            </a:r>
            <a:r>
              <a:rPr lang="en-IN" sz="2200" dirty="0"/>
              <a:t>, "a[2</a:t>
            </a:r>
            <a:r>
              <a:rPr lang="en-IN" sz="2200" dirty="0" smtClean="0"/>
              <a:t>]“</a:t>
            </a:r>
          </a:p>
          <a:p>
            <a:pPr marL="1439863">
              <a:lnSpc>
                <a:spcPct val="150000"/>
              </a:lnSpc>
              <a:buSzPct val="75000"/>
              <a:buFont typeface="Courier New" pitchFamily="49" charset="0"/>
              <a:buChar char="o"/>
            </a:pPr>
            <a:r>
              <a:rPr lang="en-IN" sz="2200" b="1" dirty="0" smtClean="0">
                <a:solidFill>
                  <a:srgbClr val="CC00CC"/>
                </a:solidFill>
              </a:rPr>
              <a:t>char </a:t>
            </a:r>
            <a:r>
              <a:rPr lang="en-IN" sz="2200" b="1" dirty="0">
                <a:solidFill>
                  <a:srgbClr val="CC00CC"/>
                </a:solidFill>
              </a:rPr>
              <a:t>primitive</a:t>
            </a:r>
            <a:r>
              <a:rPr lang="en-IN" sz="2200" dirty="0"/>
              <a:t>, which in numeric operations is treated as an unsigned two byte integer</a:t>
            </a:r>
          </a:p>
          <a:p>
            <a:pPr>
              <a:lnSpc>
                <a:spcPct val="150000"/>
              </a:lnSpc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194260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The End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	</a:t>
            </a:r>
            <a:r>
              <a:rPr lang="en-US" b="1" dirty="0" smtClean="0">
                <a:solidFill>
                  <a:srgbClr val="00B0F0"/>
                </a:solidFill>
              </a:rPr>
              <a:t>	….. Thank You …..</a:t>
            </a:r>
            <a:endParaRPr lang="en-IN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392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Types of Operators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17440" y="1600200"/>
            <a:ext cx="4618856" cy="492514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50000"/>
              </a:lnSpc>
              <a:buClr>
                <a:srgbClr val="CC00CC"/>
              </a:buClr>
              <a:buFont typeface="+mj-lt"/>
              <a:buAutoNum type="arabicPeriod"/>
            </a:pPr>
            <a:r>
              <a:rPr lang="en-IN" sz="2200" dirty="0"/>
              <a:t>Assignment </a:t>
            </a:r>
            <a:r>
              <a:rPr lang="en-IN" sz="2200" dirty="0" smtClean="0"/>
              <a:t>Operators</a:t>
            </a:r>
          </a:p>
          <a:p>
            <a:pPr marL="457200" indent="-457200">
              <a:lnSpc>
                <a:spcPct val="150000"/>
              </a:lnSpc>
              <a:buClr>
                <a:srgbClr val="CC00CC"/>
              </a:buClr>
              <a:buFont typeface="+mj-lt"/>
              <a:buAutoNum type="arabicPeriod"/>
            </a:pPr>
            <a:r>
              <a:rPr lang="en-IN" sz="2200" dirty="0" smtClean="0"/>
              <a:t>Increment </a:t>
            </a:r>
            <a:r>
              <a:rPr lang="en-IN" sz="2200" dirty="0"/>
              <a:t>Decrement </a:t>
            </a:r>
            <a:r>
              <a:rPr lang="en-IN" sz="2200" dirty="0" smtClean="0"/>
              <a:t>Operators</a:t>
            </a:r>
          </a:p>
          <a:p>
            <a:pPr marL="457200" indent="-457200">
              <a:lnSpc>
                <a:spcPct val="150000"/>
              </a:lnSpc>
              <a:buClr>
                <a:srgbClr val="CC00CC"/>
              </a:buClr>
              <a:buFont typeface="+mj-lt"/>
              <a:buAutoNum type="arabicPeriod"/>
            </a:pPr>
            <a:r>
              <a:rPr lang="en-IN" sz="2200" dirty="0" smtClean="0"/>
              <a:t>Arithmetic Operators</a:t>
            </a:r>
          </a:p>
          <a:p>
            <a:pPr marL="457200" indent="-457200">
              <a:lnSpc>
                <a:spcPct val="150000"/>
              </a:lnSpc>
              <a:buClr>
                <a:srgbClr val="CC00CC"/>
              </a:buClr>
              <a:buFont typeface="+mj-lt"/>
              <a:buAutoNum type="arabicPeriod"/>
            </a:pPr>
            <a:r>
              <a:rPr lang="en-IN" sz="2200" dirty="0" smtClean="0"/>
              <a:t>Bitwise Operators</a:t>
            </a:r>
          </a:p>
          <a:p>
            <a:pPr marL="457200" indent="-457200">
              <a:lnSpc>
                <a:spcPct val="150000"/>
              </a:lnSpc>
              <a:buClr>
                <a:srgbClr val="CC00CC"/>
              </a:buClr>
              <a:buFont typeface="+mj-lt"/>
              <a:buAutoNum type="arabicPeriod"/>
            </a:pPr>
            <a:r>
              <a:rPr lang="en-IN" sz="2200" dirty="0" smtClean="0"/>
              <a:t>Relational Operators</a:t>
            </a:r>
          </a:p>
          <a:p>
            <a:pPr marL="457200" indent="-457200">
              <a:lnSpc>
                <a:spcPct val="150000"/>
              </a:lnSpc>
              <a:buClr>
                <a:srgbClr val="CC00CC"/>
              </a:buClr>
              <a:buFont typeface="+mj-lt"/>
              <a:buAutoNum type="arabicPeriod"/>
            </a:pPr>
            <a:r>
              <a:rPr lang="en-IN" sz="2200" dirty="0" smtClean="0"/>
              <a:t>Logical Operators</a:t>
            </a:r>
          </a:p>
          <a:p>
            <a:pPr marL="457200" indent="-457200">
              <a:lnSpc>
                <a:spcPct val="150000"/>
              </a:lnSpc>
              <a:buClr>
                <a:srgbClr val="CC00CC"/>
              </a:buClr>
              <a:buFont typeface="+mj-lt"/>
              <a:buAutoNum type="arabicPeriod"/>
            </a:pPr>
            <a:r>
              <a:rPr lang="en-IN" sz="2200" dirty="0" smtClean="0"/>
              <a:t>Ternary Operators</a:t>
            </a:r>
          </a:p>
          <a:p>
            <a:pPr marL="457200" indent="-457200">
              <a:lnSpc>
                <a:spcPct val="150000"/>
              </a:lnSpc>
              <a:buClr>
                <a:srgbClr val="CC00CC"/>
              </a:buClr>
              <a:buFont typeface="+mj-lt"/>
              <a:buAutoNum type="arabicPeriod"/>
            </a:pPr>
            <a:r>
              <a:rPr lang="en-IN" sz="2200" dirty="0" smtClean="0"/>
              <a:t>Comma Operators</a:t>
            </a:r>
          </a:p>
          <a:p>
            <a:pPr marL="457200" indent="-457200">
              <a:lnSpc>
                <a:spcPct val="150000"/>
              </a:lnSpc>
              <a:buClr>
                <a:srgbClr val="CC00CC"/>
              </a:buClr>
              <a:buFont typeface="+mj-lt"/>
              <a:buAutoNum type="arabicPeriod"/>
            </a:pPr>
            <a:r>
              <a:rPr lang="en-IN" sz="2200" dirty="0" smtClean="0"/>
              <a:t>Instanceof Operators</a:t>
            </a:r>
            <a:br>
              <a:rPr lang="en-IN" sz="2200" dirty="0" smtClean="0"/>
            </a:b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115079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Assignment Operators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16224"/>
            <a:ext cx="8229600" cy="355699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2200" dirty="0"/>
              <a:t>The assignment statements has the following syntax: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IN" sz="2200" dirty="0" smtClean="0"/>
              <a:t>		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IN" sz="2200" dirty="0"/>
              <a:t>	</a:t>
            </a:r>
            <a:r>
              <a:rPr lang="en-IN" sz="2200" dirty="0" smtClean="0"/>
              <a:t>	</a:t>
            </a:r>
            <a:r>
              <a:rPr lang="en-IN" sz="2200" b="1" dirty="0" smtClean="0">
                <a:solidFill>
                  <a:srgbClr val="CC00CC"/>
                </a:solidFill>
              </a:rPr>
              <a:t>&lt;</a:t>
            </a:r>
            <a:r>
              <a:rPr lang="en-IN" sz="2200" b="1" dirty="0">
                <a:solidFill>
                  <a:srgbClr val="CC00CC"/>
                </a:solidFill>
              </a:rPr>
              <a:t>variable&gt; = &lt;expression&gt;</a:t>
            </a:r>
          </a:p>
          <a:p>
            <a:pPr>
              <a:lnSpc>
                <a:spcPct val="200000"/>
              </a:lnSpc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613349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Assigning values Example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\\SREE\Users\Thenmurugeshwari\My Documents\Work\March\14.3.11\Assignment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1772816"/>
            <a:ext cx="7931224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807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Increment and Decrement operators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++ and --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2200" dirty="0"/>
              <a:t>The increment and decrement </a:t>
            </a:r>
            <a:r>
              <a:rPr lang="en-IN" sz="2200" dirty="0" smtClean="0"/>
              <a:t>operators add </a:t>
            </a:r>
            <a:r>
              <a:rPr lang="en-IN" sz="2200" dirty="0"/>
              <a:t>an integer variable by one.</a:t>
            </a:r>
          </a:p>
          <a:p>
            <a:pPr>
              <a:lnSpc>
                <a:spcPct val="200000"/>
              </a:lnSpc>
            </a:pPr>
            <a:r>
              <a:rPr lang="en-IN" sz="2200" dirty="0"/>
              <a:t>increment operator: </a:t>
            </a:r>
            <a:endParaRPr lang="en-IN" sz="2200" dirty="0" smtClean="0"/>
          </a:p>
          <a:p>
            <a:pPr>
              <a:lnSpc>
                <a:spcPct val="200000"/>
              </a:lnSpc>
            </a:pPr>
            <a:r>
              <a:rPr lang="en-IN" sz="2200" dirty="0" smtClean="0"/>
              <a:t>two </a:t>
            </a:r>
            <a:r>
              <a:rPr lang="en-IN" sz="2200" dirty="0"/>
              <a:t>successive plus signs, </a:t>
            </a:r>
            <a:r>
              <a:rPr lang="en-IN" sz="2200" dirty="0" smtClean="0"/>
              <a:t>++</a:t>
            </a:r>
            <a:endParaRPr lang="en-IN" sz="2200" dirty="0"/>
          </a:p>
          <a:p>
            <a:pPr>
              <a:lnSpc>
                <a:spcPct val="200000"/>
              </a:lnSpc>
            </a:pPr>
            <a:r>
              <a:rPr lang="en-IN" sz="2200" dirty="0"/>
              <a:t>decrement operator: </a:t>
            </a:r>
            <a:r>
              <a:rPr lang="en-IN" sz="2200" dirty="0" smtClean="0"/>
              <a:t>--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472785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Increment and Decrement operators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++ and --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51720" y="2996952"/>
            <a:ext cx="53340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b="1" dirty="0" smtClean="0">
                <a:solidFill>
                  <a:srgbClr val="CC00CC"/>
                </a:solidFill>
              </a:rPr>
              <a:t>Common </a:t>
            </a:r>
            <a:r>
              <a:rPr lang="en-US" dirty="0" smtClean="0"/>
              <a:t>		</a:t>
            </a:r>
            <a:r>
              <a:rPr lang="en-US" b="1" dirty="0" smtClean="0">
                <a:solidFill>
                  <a:srgbClr val="CC00CC"/>
                </a:solidFill>
              </a:rPr>
              <a:t>Shorthand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a = a + 1;		a++; or ++a;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a = a - 1;		a--; or --a;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58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/>
          <p:cNvSpPr>
            <a:spLocks noChangeArrowheads="1"/>
          </p:cNvSpPr>
          <p:nvPr/>
        </p:nvSpPr>
        <p:spPr bwMode="auto">
          <a:xfrm rot="1935010">
            <a:off x="3337460" y="4800480"/>
            <a:ext cx="2209800" cy="762000"/>
          </a:xfrm>
          <a:prstGeom prst="rightArrow">
            <a:avLst>
              <a:gd name="adj1" fmla="val 49370"/>
              <a:gd name="adj2" fmla="val 47769"/>
            </a:avLst>
          </a:prstGeom>
          <a:gradFill rotWithShape="0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979712" y="2017871"/>
            <a:ext cx="5472608" cy="313932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int </a:t>
            </a:r>
            <a:r>
              <a:rPr lang="en-US" b="1" dirty="0">
                <a:latin typeface="Courier New" pitchFamily="49" charset="0"/>
              </a:rPr>
              <a:t>j, p, q, r, s;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j </a:t>
            </a:r>
            <a:r>
              <a:rPr lang="en-US" b="1" dirty="0">
                <a:latin typeface="Courier New" pitchFamily="49" charset="0"/>
              </a:rPr>
              <a:t>= 5;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p </a:t>
            </a:r>
            <a:r>
              <a:rPr lang="en-US" b="1" dirty="0">
                <a:latin typeface="Courier New" pitchFamily="49" charset="0"/>
              </a:rPr>
              <a:t>= ++j;  //  j = j + 1;  p = j;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System.out.println</a:t>
            </a:r>
            <a:r>
              <a:rPr lang="en-US" b="1" dirty="0">
                <a:latin typeface="Courier New" pitchFamily="49" charset="0"/>
              </a:rPr>
              <a:t>("p = " + p);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q </a:t>
            </a:r>
            <a:r>
              <a:rPr lang="en-US" b="1" dirty="0">
                <a:latin typeface="Courier New" pitchFamily="49" charset="0"/>
              </a:rPr>
              <a:t>= j++;  //  q = j;      j = j + 1;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System.out.println</a:t>
            </a:r>
            <a:r>
              <a:rPr lang="en-US" b="1" dirty="0">
                <a:latin typeface="Courier New" pitchFamily="49" charset="0"/>
              </a:rPr>
              <a:t>("q = " + q);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System.out.println</a:t>
            </a:r>
            <a:r>
              <a:rPr lang="en-US" b="1" dirty="0">
                <a:latin typeface="Courier New" pitchFamily="49" charset="0"/>
              </a:rPr>
              <a:t>("j = " + j);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r </a:t>
            </a:r>
            <a:r>
              <a:rPr lang="en-US" b="1" dirty="0">
                <a:latin typeface="Courier New" pitchFamily="49" charset="0"/>
              </a:rPr>
              <a:t>= --j;  //  j = j -1;   r = j;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System.out.println</a:t>
            </a:r>
            <a:r>
              <a:rPr lang="en-US" b="1" dirty="0">
                <a:latin typeface="Courier New" pitchFamily="49" charset="0"/>
              </a:rPr>
              <a:t>("r = " + r);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s </a:t>
            </a:r>
            <a:r>
              <a:rPr lang="en-US" b="1" dirty="0">
                <a:latin typeface="Courier New" pitchFamily="49" charset="0"/>
              </a:rPr>
              <a:t>= j--;  //  s = j;      j = j - 1;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System.out.println("s = " + s);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8296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 of ++ and -- operators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562600" y="5060776"/>
            <a:ext cx="2393776" cy="17526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/>
          <a:lstStyle/>
          <a:p>
            <a:pPr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&gt; java example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p = 6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q = 6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j = 7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r = 6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s = 6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&gt;</a:t>
            </a:r>
          </a:p>
        </p:txBody>
      </p:sp>
      <p:sp>
        <p:nvSpPr>
          <p:cNvPr id="6" name="Rectangle 12"/>
          <p:cNvSpPr txBox="1">
            <a:spLocks noChangeArrowheads="1"/>
          </p:cNvSpPr>
          <p:nvPr/>
        </p:nvSpPr>
        <p:spPr>
          <a:xfrm>
            <a:off x="685800" y="1052736"/>
            <a:ext cx="7010400" cy="44644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public class Example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public static void main(String[] args)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}</a:t>
            </a:r>
            <a:endParaRPr 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178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2">
      <a:majorFont>
        <a:latin typeface="Berlin Sans FB"/>
        <a:ea typeface=""/>
        <a:cs typeface=""/>
      </a:majorFont>
      <a:minorFont>
        <a:latin typeface="Andalus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148</TotalTime>
  <Words>964</Words>
  <Application>Microsoft Office PowerPoint</Application>
  <PresentationFormat>On-screen Show (4:3)</PresentationFormat>
  <Paragraphs>288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Oriel</vt:lpstr>
      <vt:lpstr>Operators in JAVA</vt:lpstr>
      <vt:lpstr>Operator</vt:lpstr>
      <vt:lpstr>Operands</vt:lpstr>
      <vt:lpstr>Types of Operators</vt:lpstr>
      <vt:lpstr>Assignment Operators</vt:lpstr>
      <vt:lpstr>Assigning values Example</vt:lpstr>
      <vt:lpstr>Increment and Decrement operators ++ and --</vt:lpstr>
      <vt:lpstr>Increment and Decrement operators ++ and --</vt:lpstr>
      <vt:lpstr>Example of ++ and -- operators</vt:lpstr>
      <vt:lpstr>Arithmetic Operators</vt:lpstr>
      <vt:lpstr>Arithmetic Operators</vt:lpstr>
      <vt:lpstr>Simple Arithmetic</vt:lpstr>
      <vt:lpstr>Bitwise Operators</vt:lpstr>
      <vt:lpstr>Bitwise Operators</vt:lpstr>
      <vt:lpstr>Example of Bitwise Operators</vt:lpstr>
      <vt:lpstr>Example Cont.,</vt:lpstr>
      <vt:lpstr>Relational Operators</vt:lpstr>
      <vt:lpstr>Relational Operators</vt:lpstr>
      <vt:lpstr>Relational Operators</vt:lpstr>
      <vt:lpstr>Example of Relational Operators</vt:lpstr>
      <vt:lpstr>Logical Operators</vt:lpstr>
      <vt:lpstr>Logical Operators</vt:lpstr>
      <vt:lpstr>Example of Logical Operators</vt:lpstr>
      <vt:lpstr>Ternary Operators</vt:lpstr>
      <vt:lpstr>Example of Ternary Operator</vt:lpstr>
      <vt:lpstr>Comma Operators</vt:lpstr>
      <vt:lpstr>Example of Comma Operator</vt:lpstr>
      <vt:lpstr>Instanceof Operators</vt:lpstr>
      <vt:lpstr>Example of instanceof Operator</vt:lpstr>
      <vt:lpstr>The End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Then murugeshwari</dc:creator>
  <cp:lastModifiedBy>Then murugeshwari</cp:lastModifiedBy>
  <cp:revision>83</cp:revision>
  <dcterms:created xsi:type="dcterms:W3CDTF">2011-03-14T04:25:26Z</dcterms:created>
  <dcterms:modified xsi:type="dcterms:W3CDTF">2011-03-14T07:57:43Z</dcterms:modified>
</cp:coreProperties>
</file>