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5"/>
  </p:notesMasterIdLst>
  <p:handoutMasterIdLst>
    <p:handoutMasterId r:id="rId36"/>
  </p:handoutMasterIdLst>
  <p:sldIdLst>
    <p:sldId id="256" r:id="rId2"/>
    <p:sldId id="657" r:id="rId3"/>
    <p:sldId id="737" r:id="rId4"/>
    <p:sldId id="736" r:id="rId5"/>
    <p:sldId id="658" r:id="rId6"/>
    <p:sldId id="726" r:id="rId7"/>
    <p:sldId id="757" r:id="rId8"/>
    <p:sldId id="735" r:id="rId9"/>
    <p:sldId id="704" r:id="rId10"/>
    <p:sldId id="727" r:id="rId11"/>
    <p:sldId id="705" r:id="rId12"/>
    <p:sldId id="738" r:id="rId13"/>
    <p:sldId id="741" r:id="rId14"/>
    <p:sldId id="747" r:id="rId15"/>
    <p:sldId id="748" r:id="rId16"/>
    <p:sldId id="755" r:id="rId17"/>
    <p:sldId id="742" r:id="rId18"/>
    <p:sldId id="730" r:id="rId19"/>
    <p:sldId id="749" r:id="rId20"/>
    <p:sldId id="752" r:id="rId21"/>
    <p:sldId id="731" r:id="rId22"/>
    <p:sldId id="750" r:id="rId23"/>
    <p:sldId id="753" r:id="rId24"/>
    <p:sldId id="732" r:id="rId25"/>
    <p:sldId id="754" r:id="rId26"/>
    <p:sldId id="743" r:id="rId27"/>
    <p:sldId id="734" r:id="rId28"/>
    <p:sldId id="728" r:id="rId29"/>
    <p:sldId id="751" r:id="rId30"/>
    <p:sldId id="746" r:id="rId31"/>
    <p:sldId id="744" r:id="rId32"/>
    <p:sldId id="745" r:id="rId33"/>
    <p:sldId id="756" r:id="rId34"/>
  </p:sldIdLst>
  <p:sldSz cx="12192000" cy="6858000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6" autoAdjust="0"/>
    <p:restoredTop sz="74752" autoAdjust="0"/>
  </p:normalViewPr>
  <p:slideViewPr>
    <p:cSldViewPr>
      <p:cViewPr>
        <p:scale>
          <a:sx n="85" d="100"/>
          <a:sy n="85" d="100"/>
        </p:scale>
        <p:origin x="-648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22"/>
    </p:cViewPr>
  </p:sorterViewPr>
  <p:notesViewPr>
    <p:cSldViewPr>
      <p:cViewPr varScale="1">
        <p:scale>
          <a:sx n="79" d="100"/>
          <a:sy n="79" d="100"/>
        </p:scale>
        <p:origin x="-3654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C4460-2BD8-466F-BB54-C6BCE8E27142}" type="datetimeFigureOut">
              <a:rPr lang="zh-TW" altLang="en-US" smtClean="0"/>
              <a:t>2016/6/27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D9569-ED3F-49F2-9063-4591E1F7F5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496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1353B5D-C49F-49D1-8FC3-0CD44BD8375D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711246-68E9-401B-9D31-6810385E32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04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igenvector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Symmetric_matrix#Real_symmetric_matrices" TargetMode="External"/><Relationship Id="rId4" Type="http://schemas.openxmlformats.org/officeDocument/2006/relationships/hyperlink" Target="https://en.wikipedia.org/wiki/Covariance_matrix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pervised_learn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Multi-armed_bandit" TargetMode="External"/><Relationship Id="rId4" Type="http://schemas.openxmlformats.org/officeDocument/2006/relationships/hyperlink" Target="https://en.wikipedia.org/wiki/Exploration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Lua</a:t>
            </a:r>
            <a:r>
              <a:rPr lang="en-US" altLang="zh-TW" dirty="0" smtClean="0"/>
              <a:t> – torch</a:t>
            </a:r>
          </a:p>
          <a:p>
            <a:r>
              <a:rPr lang="en-US" altLang="zh-TW" dirty="0" smtClean="0"/>
              <a:t>Julia</a:t>
            </a:r>
          </a:p>
          <a:p>
            <a:r>
              <a:rPr lang="en-US" altLang="zh-TW" dirty="0" smtClean="0"/>
              <a:t>Scala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1246-68E9-401B-9D31-6810385E32D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55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cleaning/pruning, data hinting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1246-68E9-401B-9D31-6810385E32D4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36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二維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1246-68E9-401B-9D31-6810385E32D4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824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Some method make a mathematical adjustment to the training error rate in order to estimate the</a:t>
            </a:r>
            <a:r>
              <a:rPr lang="en-US" altLang="zh-TW" baseline="0" dirty="0" smtClean="0"/>
              <a:t> test error rate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1246-68E9-401B-9D31-6810385E32D4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322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datasets is randomly partitioned into k equal sized subsamples. Of the k subsamples, a single subsample is retained as the validation data for testing the model, and the remaining k − 1 subsamples are used as training data.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cross-validation process is then repeated k times (the folds), with each of the k subsamples used exactly once as the validation data. The k results from the folds can then be averaged (or otherwise combined) to produce a single estimation.</a:t>
            </a:r>
            <a:endParaRPr lang="zh-TW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1246-68E9-401B-9D31-6810385E32D4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3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and in some cases leading to better human interpretations. Feature extraction is related to dimensionality reduction.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1246-68E9-401B-9D31-6810385E32D4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839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http://deeplearning4j.org/eigenvector.html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principal components are orthogonal because they are the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igenvector"/>
              </a:rPr>
              <a:t>eigenvectors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variance matrix"/>
              </a:rPr>
              <a:t>covariance 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ymmetric matrix"/>
              </a:rPr>
              <a:t>symmetric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PCA is sensitive to the relative scaling of the original variables.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1246-68E9-401B-9D31-6810385E32D4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88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both labeled and unlabeled data to generate an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approriate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or classifier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learns how to act or behave when given occasional reward or punishment signals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 learning differs from standard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upervised learning"/>
              </a:rPr>
              <a:t>supervised learning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that correct input/output pairs are never presented, nor sub-optimal actions explicitly corrected. Further, there is a focus on on-line performance, which involves finding a balance between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xploration"/>
              </a:rPr>
              <a:t>exploration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(of uncharted territory) and exploitation (of current knowledge). The exploration vs. exploitation trade-off in reinforcement learning has been most thoroughly studied through the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ulti-armed bandit"/>
              </a:rPr>
              <a:t>multi-armed bandit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 and in finite MDPs.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1246-68E9-401B-9D31-6810385E32D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66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Noise comes from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Unmeasured variables that are useful for predicting Y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Unmeasurable</a:t>
            </a:r>
            <a:r>
              <a:rPr lang="en-US" altLang="zh-TW" baseline="0" dirty="0" smtClean="0"/>
              <a:t> variation (equipment, human)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1246-68E9-401B-9D31-6810385E32D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74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ACM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1246-68E9-401B-9D31-6810385E32D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9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Scikit</a:t>
            </a:r>
            <a:r>
              <a:rPr lang="en-US" altLang="zh-TW" dirty="0" smtClean="0"/>
              <a:t>-learn </a:t>
            </a:r>
            <a:r>
              <a:rPr lang="zh-TW" altLang="en-US" dirty="0" smtClean="0"/>
              <a:t>是一個機器學習領域的開源套件。整個專案起始於 </a:t>
            </a:r>
            <a:r>
              <a:rPr lang="en-US" altLang="zh-TW" dirty="0" smtClean="0"/>
              <a:t>2007</a:t>
            </a:r>
            <a:r>
              <a:rPr lang="zh-TW" altLang="en-US" dirty="0" smtClean="0"/>
              <a:t>年由</a:t>
            </a:r>
            <a:r>
              <a:rPr lang="en-US" altLang="zh-TW" dirty="0" smtClean="0"/>
              <a:t>David </a:t>
            </a:r>
            <a:r>
              <a:rPr lang="en-US" altLang="zh-TW" dirty="0" err="1" smtClean="0"/>
              <a:t>Cournapeau</a:t>
            </a:r>
            <a:r>
              <a:rPr lang="zh-TW" altLang="en-US" dirty="0" smtClean="0"/>
              <a:t>所執行的</a:t>
            </a:r>
            <a:r>
              <a:rPr lang="en-US" altLang="zh-TW" dirty="0" smtClean="0"/>
              <a:t>Google Summer of Code </a:t>
            </a:r>
            <a:r>
              <a:rPr lang="zh-TW" altLang="en-US" dirty="0" smtClean="0"/>
              <a:t>計畫。而</a:t>
            </a:r>
            <a:r>
              <a:rPr lang="en-US" altLang="zh-TW" dirty="0" smtClean="0"/>
              <a:t>2010</a:t>
            </a:r>
            <a:r>
              <a:rPr lang="zh-TW" altLang="en-US" dirty="0" smtClean="0"/>
              <a:t>年之後，則由法國國家資訊暨自動化研究院（</a:t>
            </a:r>
            <a:r>
              <a:rPr lang="en-US" altLang="zh-TW" dirty="0" smtClean="0"/>
              <a:t>INRIA, http://www.inria.fr</a:t>
            </a:r>
            <a:r>
              <a:rPr lang="zh-TW" altLang="en-US" dirty="0" smtClean="0"/>
              <a:t>） 繼續主導及後續的支援及開發。近幾年</a:t>
            </a:r>
            <a:r>
              <a:rPr lang="en-US" altLang="zh-TW" dirty="0" smtClean="0"/>
              <a:t>(2013-2015)</a:t>
            </a:r>
            <a:r>
              <a:rPr lang="zh-TW" altLang="en-US" dirty="0" smtClean="0"/>
              <a:t>則由 </a:t>
            </a:r>
            <a:r>
              <a:rPr lang="en-US" altLang="zh-TW" dirty="0" smtClean="0"/>
              <a:t>INRIA </a:t>
            </a:r>
            <a:r>
              <a:rPr lang="zh-TW" altLang="en-US" dirty="0" smtClean="0"/>
              <a:t>支持 </a:t>
            </a:r>
            <a:r>
              <a:rPr lang="en-US" altLang="zh-TW" dirty="0" smtClean="0"/>
              <a:t>Olivier </a:t>
            </a:r>
            <a:r>
              <a:rPr lang="en-US" altLang="zh-TW" dirty="0" err="1" smtClean="0"/>
              <a:t>Grisel</a:t>
            </a:r>
            <a:r>
              <a:rPr lang="en-US" altLang="zh-TW" dirty="0" smtClean="0"/>
              <a:t> (http://ogrisel.com) </a:t>
            </a:r>
            <a:r>
              <a:rPr lang="zh-TW" altLang="en-US" dirty="0" smtClean="0"/>
              <a:t>全職負責該套件的維護工作。以開發者的角度來觀察，會發現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  <a:r>
              <a:rPr lang="zh-TW" altLang="en-US" dirty="0" smtClean="0"/>
              <a:t>的整套使用邏輯設計的極其簡單。往往能將繁雜的機器學習理論簡化到一個步驟完成。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的機器學習相關套件相當多，為何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  <a:r>
              <a:rPr lang="zh-TW" altLang="en-US" dirty="0" smtClean="0"/>
              <a:t>會是首選之一呢？其實一個開源套件的選擇，最簡易的指標就是其</a:t>
            </a:r>
            <a:r>
              <a:rPr lang="en-US" altLang="zh-TW" dirty="0" smtClean="0"/>
              <a:t>contributor: </a:t>
            </a:r>
            <a:r>
              <a:rPr lang="zh-TW" altLang="en-US" dirty="0" smtClean="0"/>
              <a:t>貢獻者 、 </a:t>
            </a:r>
            <a:r>
              <a:rPr lang="en-US" altLang="zh-TW" dirty="0" smtClean="0"/>
              <a:t>commits:</a:t>
            </a:r>
            <a:r>
              <a:rPr lang="zh-TW" altLang="en-US" dirty="0" smtClean="0"/>
              <a:t>版本數量 以及最新的更新日期。下圖是</a:t>
            </a:r>
            <a:r>
              <a:rPr lang="en-US" altLang="zh-TW" dirty="0" smtClean="0"/>
              <a:t>2016/1/3 </a:t>
            </a:r>
            <a:r>
              <a:rPr lang="zh-TW" altLang="en-US" dirty="0" smtClean="0"/>
              <a:t>經過了美好的跨年夜後，筆者於官方開源程式碼網站</a:t>
            </a:r>
            <a:r>
              <a:rPr lang="en-US" altLang="zh-TW" dirty="0" smtClean="0"/>
              <a:t>(https://github.com/scikit-learn/scikit-learn) </a:t>
            </a:r>
            <a:r>
              <a:rPr lang="zh-TW" altLang="en-US" dirty="0" smtClean="0"/>
              <a:t>所擷取的畫面。我們可以發現最新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是四小時前，且</a:t>
            </a:r>
            <a:r>
              <a:rPr lang="en-US" altLang="zh-TW" dirty="0" smtClean="0"/>
              <a:t>contributor</a:t>
            </a:r>
            <a:r>
              <a:rPr lang="zh-TW" altLang="en-US" dirty="0" smtClean="0"/>
              <a:t>及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數量分別為</a:t>
            </a:r>
            <a:r>
              <a:rPr lang="en-US" altLang="zh-TW" dirty="0" smtClean="0"/>
              <a:t>531</a:t>
            </a:r>
            <a:r>
              <a:rPr lang="zh-TW" altLang="en-US" dirty="0" smtClean="0"/>
              <a:t>人及 </a:t>
            </a:r>
            <a:r>
              <a:rPr lang="en-US" altLang="zh-TW" dirty="0" smtClean="0"/>
              <a:t>20,331</a:t>
            </a:r>
            <a:r>
              <a:rPr lang="zh-TW" altLang="en-US" dirty="0" smtClean="0"/>
              <a:t>個。由此可知，至少在</a:t>
            </a:r>
            <a:r>
              <a:rPr lang="en-US" altLang="zh-TW" dirty="0" smtClean="0"/>
              <a:t>2016</a:t>
            </a:r>
            <a:r>
              <a:rPr lang="zh-TW" altLang="en-US" dirty="0" smtClean="0"/>
              <a:t>年，這個專案乃然非常積極的在運作。在眾多機器學習套件中，不論是貢獻者及版本數量皆是最龐大的。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http://machine-learning-python.kspax.io/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1246-68E9-401B-9D31-6810385E32D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120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Regression Y on X</a:t>
            </a:r>
          </a:p>
          <a:p>
            <a:r>
              <a:rPr lang="en-US" altLang="zh-TW" dirty="0" smtClean="0"/>
              <a:t>Assume they are independent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1246-68E9-401B-9D31-6810385E32D4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3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When to stop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1246-68E9-401B-9D31-6810385E32D4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529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When to stop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1246-68E9-401B-9D31-6810385E32D4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75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Other than</a:t>
            </a:r>
            <a:r>
              <a:rPr lang="en-US" altLang="zh-TW" baseline="0" dirty="0" smtClean="0"/>
              <a:t> prediction accuracy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1246-68E9-401B-9D31-6810385E32D4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5413" y="2636913"/>
            <a:ext cx="103632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4365104"/>
            <a:ext cx="8534400" cy="12736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EC04-653F-4085-BF29-B8C48481E040}" type="datetime1">
              <a:rPr lang="zh-TW" altLang="en-US" smtClean="0"/>
              <a:t>2016/6/27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943872" y="6350812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99C9D390-FB8A-4A02-9DD4-3B82E02D51B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902940"/>
            <a:ext cx="25400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890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E2C-5FA2-48DA-AD70-2FDA6B92C33E}" type="datetime1">
              <a:rPr lang="zh-TW" altLang="en-US" smtClean="0"/>
              <a:t>2016/6/27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39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D177-088E-4E7F-AD1F-CD4FF666E689}" type="datetime1">
              <a:rPr lang="zh-TW" altLang="en-US" smtClean="0"/>
              <a:t>2016/6/27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7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84785"/>
            <a:ext cx="10972800" cy="4641379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902940"/>
            <a:ext cx="25400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847861" y="6307795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99C9D390-FB8A-4A02-9DD4-3B82E02D51B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58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4F93-1A5B-474A-B548-83156AA725B0}" type="datetime1">
              <a:rPr lang="zh-TW" altLang="en-US" smtClean="0"/>
              <a:t>2016/6/27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021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54AA-AB9C-4F08-BA9C-F29CD93D3CA6}" type="datetime1">
              <a:rPr lang="zh-TW" altLang="en-US" smtClean="0"/>
              <a:t>2016/6/27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18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1641-FAAA-40FF-9B50-704825B6DA1E}" type="datetime1">
              <a:rPr lang="zh-TW" altLang="en-US" smtClean="0"/>
              <a:t>2016/6/27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CA75-877C-48AC-BD28-A4F357449317}" type="datetime1">
              <a:rPr lang="zh-TW" altLang="en-US" smtClean="0"/>
              <a:t>2016/6/27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58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C2AC-0007-4767-978F-552E2C2D54F2}" type="datetime1">
              <a:rPr lang="zh-TW" altLang="en-US" smtClean="0"/>
              <a:t>2016/6/27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16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3299-CD44-4554-9FBD-CD071394F2AF}" type="datetime1">
              <a:rPr lang="zh-TW" altLang="en-US" smtClean="0"/>
              <a:t>2016/6/27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0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3033-D846-45C8-8E8B-E16370EF2632}" type="datetime1">
              <a:rPr lang="zh-TW" altLang="en-US" smtClean="0"/>
              <a:t>2016/6/27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74AB-C403-4F58-A77A-E433BAF664EF}" type="datetime1">
              <a:rPr lang="zh-TW" altLang="en-US" smtClean="0"/>
              <a:t>2016/6/27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9D390-FB8A-4A02-9DD4-3B82E02D51B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55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index.html" TargetMode="External"/><Relationship Id="rId2" Type="http://schemas.openxmlformats.org/officeDocument/2006/relationships/hyperlink" Target="http://www.r2d3.us/&#22294;&#35299;&#27231;&#22120;&#23416;&#32722;&#31532;&#19968;&#31456;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evdp/sklearn_tutorial/tree/master/notebooks" TargetMode="External"/><Relationship Id="rId2" Type="http://schemas.openxmlformats.org/officeDocument/2006/relationships/hyperlink" Target="https://github.com/amueller/scipy-2016-sklear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htlin/course/ml15fall/doc/13_handout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book.com/book/htygithub/machine-learning-python/detail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-learning-python.kspax.io/Feature_Selection/intro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viewer?a=v&amp;pid=sites&amp;srcid=ZzIubmN0dS5lZHUudHd8b2FzaXNfMzE3YXxneDo0YTU5NmE2OTg2NTQ0NjM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-bcf.usc.edu/~gareth/ISL/" TargetMode="External"/><Relationship Id="rId2" Type="http://schemas.openxmlformats.org/officeDocument/2006/relationships/hyperlink" Target="http://setosa.io/ev/principal-component-analys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huji.ac.il/~shais/UnderstandingMachineLearning/index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/ntumltwo" TargetMode="External"/><Relationship Id="rId2" Type="http://schemas.openxmlformats.org/officeDocument/2006/relationships/hyperlink" Target="https://www.coursera.org/course/ntumlo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ngtwenty.github.io/dive-into-machine-learning/" TargetMode="External"/><Relationship Id="rId5" Type="http://schemas.openxmlformats.org/officeDocument/2006/relationships/hyperlink" Target="http://deeplearning.stanford.edu/tutorial/" TargetMode="External"/><Relationship Id="rId4" Type="http://schemas.openxmlformats.org/officeDocument/2006/relationships/hyperlink" Target="http://cs231n.github.io/classific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VLC/caffe/" TargetMode="External"/><Relationship Id="rId2" Type="http://schemas.openxmlformats.org/officeDocument/2006/relationships/hyperlink" Target="https://github.com/josephmisiti/awesome-machine-learning#python-mis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ndas.pydata.org/" TargetMode="External"/><Relationship Id="rId5" Type="http://schemas.openxmlformats.org/officeDocument/2006/relationships/hyperlink" Target="http://www.mlpack.org/" TargetMode="External"/><Relationship Id="rId4" Type="http://schemas.openxmlformats.org/officeDocument/2006/relationships/hyperlink" Target="https://www.tensorflow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dev/user/numpy-for-matlab-user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bastianraschka.com/blog/2014/matrix_cheatsheet_tabl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esar0301/awesome-public-datasets#image-process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dd.org/kdd-cup" TargetMode="External"/><Relationship Id="rId4" Type="http://schemas.openxmlformats.org/officeDocument/2006/relationships/hyperlink" Target="https://www.kaggl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2135560" y="1988841"/>
            <a:ext cx="8136904" cy="2478137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Machine Learning Quick Tour</a:t>
            </a:r>
            <a:endParaRPr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55640" y="4869160"/>
            <a:ext cx="6400800" cy="1032520"/>
          </a:xfrm>
        </p:spPr>
        <p:txBody>
          <a:bodyPr/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By </a:t>
            </a:r>
            <a:r>
              <a:rPr lang="en-US" altLang="zh-TW" sz="2000" dirty="0" err="1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phonchi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2016/06/21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8E17-44D2-4AEF-9C6D-DFB3EC2CF506}" type="datetime1">
              <a:rPr lang="zh-TW" altLang="en-US" smtClean="0"/>
              <a:t>2016/6/27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9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When can we use machine learning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?(2/2)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in such problems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discover groups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similar examples within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</a:t>
            </a:r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data within the input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imension Reduction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the data from a high-dimensional space down to two or three dimensions for the purpose of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or reduce complexity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in machine learning to evaluate an algorithm is to split the data at hand into two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 (Training set and testing set)</a:t>
            </a:r>
          </a:p>
        </p:txBody>
      </p:sp>
      <p:sp>
        <p:nvSpPr>
          <p:cNvPr id="17411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vs Testing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348880"/>
            <a:ext cx="979957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Lab2: Classification and Regression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3861" y="1399654"/>
            <a:ext cx="10972800" cy="4641379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 an amazing illustration about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decision tree classifier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Lab2 to see how classification and regression works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more examples in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website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3284984"/>
            <a:ext cx="8936682" cy="33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2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architecture revisit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 hypothesis set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loss function (error measure): how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dataset using  selected 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the generalization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unseen x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2" t="-1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744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Supervise Learning: Linear Regression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a continuous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starting from a vector of input features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the target with weighted sum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Common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TW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rror function is mean square error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d>
                          <m:dPr>
                            <m:ctrlPr>
                              <a:rPr lang="en-US" altLang="zh-TW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analytic solution (find w such that 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thus have testing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square error 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22" t="-1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77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Supervise Learning: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our target response is qualitative variable it is more natural to interpret it as probability !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starting from a vector of input features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weighted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convert theme to estimate probability by logistic function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Common error function is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entropy (or maximum likelihood)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altLang="zh-TW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decent (compute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𝛻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find the best fit weights (Minimized training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have testing square error</a:t>
                </a: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89" t="-2102" r="-500" b="-1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98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Unsupervise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Learning: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algorithm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clusters data by trying to separate samples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groups by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minimizing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within-cluster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sum-of-squares. </a:t>
                </a:r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clusters to be </a:t>
                </a:r>
                <a:r>
                  <a:rPr lang="en-US" altLang="zh-TW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specified at first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 select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centroid, assign other data points to the nearest centroid using Euclidean distance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of 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clusters, compute the new cluster centroid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Reassign each data points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nearest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centroid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Euclidean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2,3 until we reach max iterated number 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22" t="-1840" b="-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394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Lab3~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Lab4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sets of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notebooks worth reading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github.com/amueller/scipy-2016-sklearn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github.com/jakevdp/sklearn_tutorial/tree/master/notebooks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Lab3 to see regression examples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Lab4 to find how clustering works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08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is that a model describes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the underlying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a model is excessively complex, such as having too many parameters relative to the number of observations.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3074" name="Picture 2" descr="https://i.imgur.com/PbAPef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3502285"/>
            <a:ext cx="5040560" cy="321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2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Related Issue (1/2)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Biased variance tradeoff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be shown that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𝐵𝑖𝑎𝑠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Variance: The amount by which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would change if we estimate using different dataset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Bias: The error introduced by approximate the problem using much simpler model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22" t="-1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31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machine learning?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84785"/>
            <a:ext cx="10972800" cy="2520279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‘underlying pattern’ to be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learned, and exists data about the pattern :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improved</a:t>
            </a:r>
          </a:p>
          <a:p>
            <a:pPr algn="just">
              <a:defRPr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(easy) way, so machine learning(ML) is needed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5229200"/>
            <a:ext cx="9217024" cy="115890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95822" y="3179659"/>
            <a:ext cx="8424291" cy="1785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n"/>
              <a:defRPr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idea: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computer a fish, you feed it for a day; teach it how to fish, you feed it for a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obtain a model (a set of formula or rules) that we can make 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40196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Related Issue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Interpretability tradeoff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would we ever choose to use a more restrictive method instead of a flexible one?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are mainly interested in inference, then interpretability counts!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9218" name="Picture 2" descr="https://i.imgur.com/73WNNa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587445"/>
            <a:ext cx="4968552" cy="327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5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 to Overfitting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59465"/>
              </p:ext>
            </p:extLst>
          </p:nvPr>
        </p:nvGraphicFramePr>
        <p:xfrm>
          <a:off x="1415480" y="2348878"/>
          <a:ext cx="8280920" cy="3703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81847"/>
                <a:gridCol w="3599073"/>
              </a:tblGrid>
              <a:tr h="420244">
                <a:tc>
                  <a:txBody>
                    <a:bodyPr/>
                    <a:lstStyle/>
                    <a:p>
                      <a:r>
                        <a:rPr lang="en-US" altLang="zh-TW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Driving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 Learning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0393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 accident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overfit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440393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Driving too fast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too complex model</a:t>
                      </a:r>
                    </a:p>
                  </a:txBody>
                  <a:tcPr marL="123825" marR="123825" marT="57150" marB="57150" anchor="ctr"/>
                </a:tc>
              </a:tr>
              <a:tr h="440393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observations about road condition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data size</a:t>
                      </a:r>
                    </a:p>
                  </a:txBody>
                  <a:tcPr marL="123825" marR="123825" marT="57150" marB="57150" anchor="ctr"/>
                </a:tc>
              </a:tr>
              <a:tr h="440393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 slowly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from simple model</a:t>
                      </a:r>
                    </a:p>
                  </a:txBody>
                  <a:tcPr marL="123825" marR="123825" marT="57150" marB="57150" anchor="ctr"/>
                </a:tc>
              </a:tr>
              <a:tr h="440393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 the brakes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Regularization</a:t>
                      </a:r>
                    </a:p>
                  </a:txBody>
                  <a:tcPr marL="123825" marR="123825" marT="57150" marB="57150" anchor="ctr"/>
                </a:tc>
              </a:tr>
              <a:tr h="440393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 the dashboard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11424" y="1533216"/>
            <a:ext cx="1022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to driving from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lectures by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24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00968" y="1417638"/>
                <a:ext cx="10972800" cy="46413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Shrinking methods</a:t>
                </a: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Ridge regression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error function becomes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lang="zh-TW" alt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second term is called regulation term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Though the penalty term will force the weights towards zero, it may not eliminate unimportant features </a:t>
                </a:r>
              </a:p>
              <a:p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Lasso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error function becomes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lang="zh-TW" alt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Penalty instead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Penalty 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some kinds of feature selection! (Yields sparse model)</a:t>
                </a:r>
              </a:p>
              <a:p>
                <a:endParaRPr lang="zh-TW" altLang="en-US" dirty="0"/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968" y="1417638"/>
                <a:ext cx="10972800" cy="4641379"/>
              </a:xfrm>
              <a:blipFill rotWithShape="1">
                <a:blip r:embed="rId2"/>
                <a:stretch>
                  <a:fillRect l="-1167" t="-2628" b="-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557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65648" y="404664"/>
            <a:ext cx="7452593" cy="692696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31875"/>
                <a:ext cx="10972800" cy="4641379"/>
              </a:xfrm>
            </p:spPr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Ridge regression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Lasso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subject to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31875"/>
                <a:ext cx="10972800" cy="4641379"/>
              </a:xfrm>
              <a:blipFill rotWithShape="0">
                <a:blip r:embed="rId3"/>
                <a:stretch>
                  <a:fillRect l="-1222" t="-18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10242" name="Picture 2" descr="https://i.imgur.com/bfVh3V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3588454"/>
            <a:ext cx="5688632" cy="326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14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Cross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data set is not always available, it is necessary to have a way to estimate the test error rate from training error rate.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help us to do model selection and prevent overfitting</a:t>
            </a:r>
          </a:p>
          <a:p>
            <a:pPr lvl="1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validation set approach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variable depending on split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utilized full data sets to train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912" y="4437112"/>
            <a:ext cx="5434088" cy="130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Leave-One-Out-Cross-Validation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𝑀𝑆𝐸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General, but computation time 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long</a:t>
                </a:r>
              </a:p>
              <a:p>
                <a:pPr marL="457200" lvl="1" indent="0">
                  <a:buNone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457200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K-fold Cross Validation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𝑀𝑆𝐸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222" t="-1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102270"/>
              </p:ext>
            </p:extLst>
          </p:nvPr>
        </p:nvGraphicFramePr>
        <p:xfrm>
          <a:off x="5591944" y="1620284"/>
          <a:ext cx="5629109" cy="218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Visio" r:id="rId5" imgW="3685154" imgH="1429650" progId="Visio.Drawing.11">
                  <p:embed/>
                </p:oleObj>
              </mc:Choice>
              <mc:Fallback>
                <p:oleObj name="Visio" r:id="rId5" imgW="3685154" imgH="142965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1944" y="1620284"/>
                        <a:ext cx="5629109" cy="2185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1944" y="4149080"/>
            <a:ext cx="5413085" cy="210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2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Lab5: Overfitting and Model selection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gitbook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written in Chinese which may help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www.gitbook.com/book/htygithub/machine-learning-python/details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lab5 to find how validation works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a library will have a CV version which can automatically choose parameters by applying CV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3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Curse of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geometrical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fail badly in a space of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dimensionality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dimension is high, the data should be exponentially growth!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4293096"/>
            <a:ext cx="9310569" cy="169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0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extraction/Selection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initial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set and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derived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 to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subsequent learning and generalization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lvl="1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achieved when an expert constructs a set of application-dependent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Nevertheless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no such expert knowledge is available, general dimensionality reduction techniques may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also exists lots of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feature selection methods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69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Dimensional Reduction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number of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is used to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summarized original dataset using successive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components that explain a maximum amount of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projected to the principal axes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view as a basis transform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6" name="AutoShape 2" descr="Alt tex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292" name="Picture 4" descr="http://deeplearning4j.org/img/scatterplot_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739" y="4091942"/>
            <a:ext cx="37528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8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is it related to other Fields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Artificial Intelligence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ompute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that shows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something that shows intelligent behavior —ML can realize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AI! ex: Game tree -&gt;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learn from board data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make inference about an unknown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raditional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also focus on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provable results with math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tools for ML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681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Lab6: Dimensional reduction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great visualization of PCA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try to play with it 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Lab6 to see how PCA works in practice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Almost the end, hope you enjoy this quick tour, and enjoy your follow-up projects with seniors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a book for reference, I recommend the following: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An Introduction to Statistical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Learning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Understanding Machine Learning: From Theory to Algorithms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793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Road Map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transform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term, SVM…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Nonparametric supervise learning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learning, Neuro Network, CNN…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Bagging, boosting (Ex: Random forest…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Nomarlization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outlier, missing data, imbalance data…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02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Resource and Reference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online course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機器學習基石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機器學習技法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deep learning or CNN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://cs231n.github.io/classification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http://deeplearning.stanford.edu/tutorial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article collection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hlinkClick r:id="rId6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http://hangtwenty.github.io/dive-into-machine-learning/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https://buzzorange.com/techorange/2016/02/02/plan-to-be-a-data-scientist-in-new-year/</a:t>
            </a:r>
          </a:p>
          <a:p>
            <a:pPr marL="457200" lvl="1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05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Resource and 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interesting project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github.com/josephmisiti/awesome-machine-learning#python-misc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Libraries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Caffe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https://github.com/BVLC/caffe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(C++, Python)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https://www.tensorflow.org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(Python, C++)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MLPack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http://www.mlpack.org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(C++)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http://pandas.pydata.org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(Python)</a:t>
            </a:r>
          </a:p>
          <a:p>
            <a:pPr marL="457200" lvl="1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33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Lab0: Data Analysis with Python/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/R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versatile of data analysis libraries built-in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big advantage to have both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capability when we analysis data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is very similar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refer to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Syntax Difference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this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into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SagemathCloud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open Lab0-0, Lab0-1, Lab0-2 to play around with it.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218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does machine learning work?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comes with additional attributes that we want to predict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 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goal is to predicted future unseen data.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Unsupervise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data consists of a set of input vectors without any corresponding target values. The goal in such problems are to reveal the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underlying pattern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data.</a:t>
            </a:r>
          </a:p>
          <a:p>
            <a:pPr algn="just"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C.f. Semi-supervised learning,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einforcement learning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7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General Architecture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1" y="1148419"/>
            <a:ext cx="9025258" cy="5524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824192" y="1700808"/>
                <a:ext cx="3404585" cy="561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1700808"/>
                <a:ext cx="3404585" cy="561757"/>
              </a:xfrm>
              <a:prstGeom prst="rect">
                <a:avLst/>
              </a:prstGeom>
              <a:blipFill rotWithShape="0">
                <a:blip r:embed="rId4"/>
                <a:stretch>
                  <a:fillRect l="-1073" t="-7609" r="-179" b="-19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大括弧 9"/>
          <p:cNvSpPr/>
          <p:nvPr/>
        </p:nvSpPr>
        <p:spPr>
          <a:xfrm rot="16200000">
            <a:off x="8976320" y="1686501"/>
            <a:ext cx="360040" cy="15121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大括弧 10"/>
          <p:cNvSpPr/>
          <p:nvPr/>
        </p:nvSpPr>
        <p:spPr>
          <a:xfrm rot="16200000">
            <a:off x="10289378" y="2123383"/>
            <a:ext cx="360040" cy="6584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544272" y="263263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Reducible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970283" y="26226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Irreducible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2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Awesome-dataset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public datasets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Kaggle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which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their data and statisticians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the best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457200" lvl="1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KDDCup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16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Lab1: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efficient tools for data mining and data analysis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Well-documented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 Lab1-Overview to learn about data sets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use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ACFE-44C2-4462-A175-0FEB5DE2C449}" type="datetime1">
              <a:rPr lang="zh-TW" altLang="en-US" smtClean="0"/>
              <a:t>2016/6/27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D390-FB8A-4A02-9DD4-3B82E02D51BD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2050" name="Picture 2" descr="../_images/spotif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75" y="4941168"/>
            <a:ext cx="13716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../_images/everno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50" y="5002214"/>
            <a:ext cx="21717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../_images/datarobo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5130654"/>
            <a:ext cx="2857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8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457200">
              <a:defRPr/>
            </a:pPr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 marL="800100" lvl="1"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 a </a:t>
            </a:r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supervised learning where one has a limited number of categories and for each of the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samples provided, one is to try to label them with the correct category or class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>
              <a:defRPr/>
            </a:pPr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desired output consists of one or more </a:t>
            </a:r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variables, then the task is called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Ex1: Given features humidity, wind speed,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direction, season,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barometric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pressure…etc. We want to predict whether it will rain or not 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T/F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or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Choice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Ex2: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features humidity, wind speed, wind direction, season, barometric pressure…etc. We want to predict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(Calculation problem)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defRPr/>
            </a:pP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When can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use machine learning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?(1/2)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7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82877</TotalTime>
  <Words>2390</Words>
  <Application>Microsoft Office PowerPoint</Application>
  <PresentationFormat>自訂</PresentationFormat>
  <Paragraphs>319</Paragraphs>
  <Slides>33</Slides>
  <Notes>15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5" baseType="lpstr">
      <vt:lpstr>Office 佈景主題</vt:lpstr>
      <vt:lpstr>Visio</vt:lpstr>
      <vt:lpstr>Machine Learning Quick Tour</vt:lpstr>
      <vt:lpstr>Why machine learning?</vt:lpstr>
      <vt:lpstr>How is it related to other Fields</vt:lpstr>
      <vt:lpstr>Lab0: Data Analysis with Python/Matlab/R</vt:lpstr>
      <vt:lpstr>How does machine learning work?</vt:lpstr>
      <vt:lpstr>General Architecture</vt:lpstr>
      <vt:lpstr>Data Set</vt:lpstr>
      <vt:lpstr>Lab1: Sklearn Library</vt:lpstr>
      <vt:lpstr>When can we use machine learning?(1/2)</vt:lpstr>
      <vt:lpstr>When can we use machine learning?(2/2)</vt:lpstr>
      <vt:lpstr>Training vs Testing</vt:lpstr>
      <vt:lpstr>Lab2: Classification and Regression</vt:lpstr>
      <vt:lpstr>Loss function</vt:lpstr>
      <vt:lpstr>Supervise Learning: Linear Regression</vt:lpstr>
      <vt:lpstr>Supervise Learning: Logistic Regression</vt:lpstr>
      <vt:lpstr>Unsupervise Learning: K-means</vt:lpstr>
      <vt:lpstr>Lab3~ Lab4</vt:lpstr>
      <vt:lpstr>Overfitting</vt:lpstr>
      <vt:lpstr>Related Issue (1/2)</vt:lpstr>
      <vt:lpstr>Related Issue (2/2)</vt:lpstr>
      <vt:lpstr>Solution to Overfitting</vt:lpstr>
      <vt:lpstr>Regularization</vt:lpstr>
      <vt:lpstr>Regularization</vt:lpstr>
      <vt:lpstr>Cross validation</vt:lpstr>
      <vt:lpstr>Cross validation</vt:lpstr>
      <vt:lpstr>Lab5: Overfitting and Model selection</vt:lpstr>
      <vt:lpstr>Curse of Dimensionality</vt:lpstr>
      <vt:lpstr>Feature extraction/Selection</vt:lpstr>
      <vt:lpstr>Dimensional Reduction</vt:lpstr>
      <vt:lpstr>Lab6: Dimensional reduction</vt:lpstr>
      <vt:lpstr>Road Map</vt:lpstr>
      <vt:lpstr>Resource and Reference</vt:lpstr>
      <vt:lpstr>Resource and 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</dc:title>
  <dc:creator>phonchi</dc:creator>
  <cp:lastModifiedBy>CIC</cp:lastModifiedBy>
  <cp:revision>1124</cp:revision>
  <cp:lastPrinted>2011-12-13T03:43:19Z</cp:lastPrinted>
  <dcterms:created xsi:type="dcterms:W3CDTF">2010-09-22T18:43:21Z</dcterms:created>
  <dcterms:modified xsi:type="dcterms:W3CDTF">2016-06-27T05:10:48Z</dcterms:modified>
</cp:coreProperties>
</file>