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67" r:id="rId15"/>
    <p:sldId id="268" r:id="rId16"/>
    <p:sldId id="269" r:id="rId17"/>
    <p:sldId id="270" r:id="rId18"/>
    <p:sldId id="271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19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77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121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9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37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0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5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8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667E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🎓 AI Learning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Personalized Learning Assessment with AI-Powered Feedback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5192" y="4572000"/>
            <a:ext cx="2258567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/>
              <a:t>Students:</a:t>
            </a:r>
          </a:p>
          <a:p>
            <a:r>
              <a:rPr dirty="0"/>
              <a:t>Abbas </a:t>
            </a:r>
            <a:r>
              <a:rPr dirty="0" err="1"/>
              <a:t>Yaghi</a:t>
            </a:r>
            <a:r>
              <a:rPr dirty="0"/>
              <a:t> 6484</a:t>
            </a:r>
          </a:p>
          <a:p>
            <a:r>
              <a:rPr dirty="0"/>
              <a:t>Hussein </a:t>
            </a:r>
            <a:r>
              <a:rPr dirty="0" err="1"/>
              <a:t>Darwish</a:t>
            </a:r>
            <a:r>
              <a:rPr dirty="0"/>
              <a:t> 6297</a:t>
            </a:r>
          </a:p>
          <a:p>
            <a:endParaRPr dirty="0"/>
          </a:p>
          <a:p>
            <a:r>
              <a:rPr dirty="0"/>
              <a:t>Course: </a:t>
            </a:r>
            <a:r>
              <a:rPr lang="en-US" dirty="0" smtClean="0"/>
              <a:t>mini-project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>
                <a:solidFill>
                  <a:srgbClr val="764BA2"/>
                </a:solidFill>
              </a:defRPr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8" y="1420406"/>
            <a:ext cx="3468714" cy="3613211"/>
          </a:xfrm>
        </p:spPr>
        <p:txBody>
          <a:bodyPr>
            <a:noAutofit/>
          </a:bodyPr>
          <a:lstStyle/>
          <a:p>
            <a:pPr marL="0" indent="0">
              <a:buNone/>
              <a:defRPr sz="14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Feature Demonstration</a:t>
            </a:r>
          </a:p>
          <a:p>
            <a:pPr>
              <a:defRPr sz="1400"/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Flow: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process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functionality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>
              <a:defRPr sz="1400"/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Process: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scoring (0-100)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mode selection (AI vs Rule-based)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with charts</a:t>
            </a:r>
          </a:p>
          <a:p>
            <a:pPr>
              <a:defRPr sz="1400"/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1204" y="1930400"/>
            <a:ext cx="363096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&amp; Export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defRPr sz="1400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 sz="1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 charts</a:t>
            </a:r>
          </a:p>
          <a:p>
            <a:pPr marL="285750" indent="-285750">
              <a:buFont typeface="Wingdings" panose="05000000000000000000" pitchFamily="2" charset="2"/>
              <a:buChar char="q"/>
              <a:defRPr sz="1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Historical data analysis</a:t>
            </a:r>
          </a:p>
          <a:p>
            <a:pPr marL="285750" indent="-285750">
              <a:buFont typeface="Wingdings" panose="05000000000000000000" pitchFamily="2" charset="2"/>
              <a:buChar char="q"/>
              <a:defRPr sz="1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PDF/CSV export functionality</a:t>
            </a:r>
          </a:p>
          <a:p>
            <a:pPr>
              <a:defRPr sz="14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4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defRPr sz="1400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 sz="1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Dark mode toggle</a:t>
            </a:r>
          </a:p>
          <a:p>
            <a:pPr marL="285750" indent="-285750">
              <a:buFont typeface="Wingdings" panose="05000000000000000000" pitchFamily="2" charset="2"/>
              <a:buChar char="q"/>
              <a:defRPr sz="1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 design</a:t>
            </a:r>
          </a:p>
          <a:p>
            <a:pPr marL="285750" indent="-285750">
              <a:buFont typeface="Wingdings" panose="05000000000000000000" pitchFamily="2" charset="2"/>
              <a:buChar char="q"/>
              <a:defRPr sz="1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Intuitive navigation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6" y="747944"/>
            <a:ext cx="5241237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366" y="230820"/>
            <a:ext cx="5457849" cy="638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0" y="319595"/>
            <a:ext cx="5929687" cy="5606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37" y="1845238"/>
            <a:ext cx="5615871" cy="24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16" y="1569529"/>
            <a:ext cx="8229600" cy="3468718"/>
          </a:xfrm>
        </p:spPr>
      </p:pic>
    </p:spTree>
    <p:extLst>
      <p:ext uri="{BB962C8B-B14F-4D97-AF65-F5344CB8AC3E}">
        <p14:creationId xmlns:p14="http://schemas.microsoft.com/office/powerpoint/2010/main" val="390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2" y="94695"/>
            <a:ext cx="8594429" cy="633274"/>
          </a:xfrm>
        </p:spPr>
        <p:txBody>
          <a:bodyPr>
            <a:normAutofit fontScale="90000"/>
          </a:bodyPr>
          <a:lstStyle/>
          <a:p>
            <a:pPr algn="ctr">
              <a:defRPr sz="3600">
                <a:solidFill>
                  <a:srgbClr val="764BA2"/>
                </a:solidFill>
              </a:defRPr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20" y="568172"/>
            <a:ext cx="11958006" cy="6289828"/>
          </a:xfrm>
        </p:spPr>
        <p:txBody>
          <a:bodyPr>
            <a:noAutofit/>
          </a:bodyPr>
          <a:lstStyle/>
          <a:p>
            <a:pPr marL="0" indent="0">
              <a:buNone/>
              <a:defRPr sz="14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</a:t>
            </a:r>
            <a:r>
              <a:rPr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Tables:</a:t>
            </a:r>
          </a:p>
          <a:p>
            <a:pPr>
              <a:defRPr sz="1400"/>
            </a:pPr>
            <a:r>
              <a:rPr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- User credentials, password hashing</a:t>
            </a:r>
          </a:p>
          <a:p>
            <a:pPr>
              <a:defRPr sz="1400"/>
            </a:pPr>
            <a:r>
              <a:rPr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Sessions Table - Active session tracking, token management</a:t>
            </a:r>
          </a:p>
          <a:p>
            <a:pPr>
              <a:defRPr sz="1400"/>
            </a:pPr>
            <a:r>
              <a:rPr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Submissions Table - Assessment data, user-specific isolation</a:t>
            </a:r>
          </a:p>
          <a:p>
            <a:pPr>
              <a:defRPr sz="1400"/>
            </a:pP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Features:</a:t>
            </a:r>
          </a:p>
          <a:p>
            <a:pPr>
              <a:defRPr sz="1400"/>
            </a:pPr>
            <a:r>
              <a:rPr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 isolation per session</a:t>
            </a:r>
          </a:p>
          <a:p>
            <a:pPr>
              <a:defRPr sz="1400"/>
            </a:pPr>
            <a:r>
              <a:rPr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password storage (SHA-256)</a:t>
            </a:r>
          </a:p>
          <a:p>
            <a:pPr>
              <a:defRPr sz="1400"/>
            </a:pPr>
            <a:r>
              <a:rPr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session expiration</a:t>
            </a:r>
          </a:p>
          <a:p>
            <a:pPr>
              <a:defRPr sz="1400"/>
            </a:pPr>
            <a:r>
              <a:rPr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prevention</a:t>
            </a:r>
          </a:p>
          <a:p>
            <a:pPr>
              <a:defRPr sz="1400"/>
            </a:pPr>
            <a:r>
              <a:rPr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 and sanitization</a:t>
            </a:r>
          </a:p>
          <a:p>
            <a:pPr>
              <a:defRPr sz="1400"/>
            </a:pP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Relationships:</a:t>
            </a:r>
          </a:p>
          <a:p>
            <a:pPr>
              <a:defRPr sz="1400"/>
            </a:pPr>
            <a:r>
              <a:rPr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One-to-many: Users → Sessions</a:t>
            </a:r>
          </a:p>
          <a:p>
            <a:pPr>
              <a:defRPr sz="1400"/>
            </a:pPr>
            <a:r>
              <a:rPr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One-to-many: Users → Submissions</a:t>
            </a:r>
          </a:p>
          <a:p>
            <a:pPr>
              <a:defRPr sz="1400"/>
            </a:pPr>
            <a:r>
              <a:rPr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constraints for data integrity</a:t>
            </a:r>
          </a:p>
          <a:p>
            <a:pPr>
              <a:defRPr sz="1400"/>
            </a:pPr>
            <a:r>
              <a:rPr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indexing for query 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42" y="53266"/>
            <a:ext cx="8594429" cy="580008"/>
          </a:xfrm>
        </p:spPr>
        <p:txBody>
          <a:bodyPr>
            <a:normAutofit fontScale="90000"/>
          </a:bodyPr>
          <a:lstStyle/>
          <a:p>
            <a:pPr algn="ctr">
              <a:defRPr sz="3600">
                <a:solidFill>
                  <a:srgbClr val="764BA2"/>
                </a:solidFill>
              </a:defRPr>
            </a:pPr>
            <a:r>
              <a:rPr dirty="0" smtClean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958788"/>
            <a:ext cx="8845459" cy="55662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 sz="1400"/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Endpoints</a:t>
            </a:r>
          </a:p>
          <a:p>
            <a:pPr>
              <a:defRPr sz="14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Endpoints:</a:t>
            </a:r>
          </a:p>
          <a:p>
            <a:pPr>
              <a:defRPr sz="1400"/>
            </a:pPr>
            <a:r>
              <a:rPr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/register - User registration</a:t>
            </a:r>
          </a:p>
          <a:p>
            <a:pPr>
              <a:defRPr sz="1400"/>
            </a:pPr>
            <a:r>
              <a:rPr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/login - User authentication</a:t>
            </a:r>
          </a:p>
          <a:p>
            <a:pPr>
              <a:defRPr sz="1400"/>
            </a:pPr>
            <a:r>
              <a:rPr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/logout - Session termination</a:t>
            </a:r>
          </a:p>
          <a:p>
            <a:pPr>
              <a:defRPr sz="1400"/>
            </a:pPr>
            <a:r>
              <a:rPr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/profile - User information</a:t>
            </a:r>
          </a:p>
          <a:p>
            <a:pPr>
              <a:defRPr sz="14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Endpoints:</a:t>
            </a:r>
          </a:p>
          <a:p>
            <a:pPr>
              <a:defRPr sz="1400"/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/feedback - Submit assessment &amp; get feedback</a:t>
            </a:r>
          </a:p>
          <a:p>
            <a:pPr>
              <a:defRPr sz="1400"/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/history - Retrieve user's assessment history</a:t>
            </a:r>
          </a:p>
          <a:p>
            <a:pPr>
              <a:defRPr sz="1400"/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/progress - Get progress analytics data</a:t>
            </a:r>
          </a:p>
          <a:p>
            <a:pPr>
              <a:defRPr sz="1400"/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/export/csv - Export data as CSV</a:t>
            </a:r>
          </a:p>
          <a:p>
            <a:pPr>
              <a:defRPr sz="14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Features:</a:t>
            </a:r>
          </a:p>
          <a:p>
            <a:pPr>
              <a:defRPr sz="14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Token-based authentication middleware</a:t>
            </a:r>
          </a:p>
          <a:p>
            <a:pPr>
              <a:defRPr sz="1400"/>
            </a:pPr>
            <a:r>
              <a:rPr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sanitization</a:t>
            </a:r>
          </a:p>
          <a:p>
            <a:pPr>
              <a:defRPr sz="1400"/>
            </a:pPr>
            <a:r>
              <a:rPr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error handling</a:t>
            </a:r>
          </a:p>
          <a:p>
            <a:pPr>
              <a:defRPr sz="1400"/>
            </a:pPr>
            <a:r>
              <a:rPr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response standardization</a:t>
            </a:r>
          </a:p>
          <a:p>
            <a:pPr>
              <a:defRPr sz="1400"/>
            </a:pPr>
            <a:r>
              <a:rPr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CORS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for web clients</a:t>
            </a:r>
          </a:p>
        </p:txBody>
      </p:sp>
      <p:pic>
        <p:nvPicPr>
          <p:cNvPr id="4098" name="Picture 2" descr="Building Elegant REST APIs | Kodi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84" y="1513281"/>
            <a:ext cx="4090129" cy="306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59" y="310718"/>
            <a:ext cx="8594429" cy="597763"/>
          </a:xfrm>
        </p:spPr>
        <p:txBody>
          <a:bodyPr>
            <a:normAutofit fontScale="90000"/>
          </a:bodyPr>
          <a:lstStyle/>
          <a:p>
            <a:pPr algn="ctr">
              <a:defRPr sz="3600">
                <a:solidFill>
                  <a:srgbClr val="764BA2"/>
                </a:solidFill>
              </a:defRPr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74" y="1180731"/>
            <a:ext cx="11407805" cy="5450887"/>
          </a:xfrm>
        </p:spPr>
        <p:txBody>
          <a:bodyPr>
            <a:normAutofit/>
          </a:bodyPr>
          <a:lstStyle/>
          <a:p>
            <a:pPr marL="0" indent="0">
              <a:buNone/>
              <a:defRPr sz="1600"/>
            </a:pPr>
            <a:r>
              <a:rPr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Roadmap for </a:t>
            </a:r>
            <a:r>
              <a:rPr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600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Enhancements: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(React Native)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6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600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Vision: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personalization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reporting system</a:t>
            </a:r>
          </a:p>
          <a:p>
            <a:pPr>
              <a:defRPr sz="16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600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Considerations: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(AWS/Azure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90" y="68063"/>
            <a:ext cx="8594429" cy="713173"/>
          </a:xfrm>
        </p:spPr>
        <p:txBody>
          <a:bodyPr/>
          <a:lstStyle/>
          <a:p>
            <a:pPr algn="ctr">
              <a:defRPr sz="3600">
                <a:solidFill>
                  <a:srgbClr val="764BA2"/>
                </a:solidFill>
              </a:defRPr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Impact &amp;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41" y="781236"/>
            <a:ext cx="11594237" cy="59036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 sz="1400"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 &amp; </a:t>
            </a: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Value:</a:t>
            </a:r>
          </a:p>
          <a:p>
            <a:pPr>
              <a:defRPr sz="1400"/>
            </a:pP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Self-assessment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for students</a:t>
            </a:r>
          </a:p>
          <a:p>
            <a:pPr>
              <a:defRPr sz="1400"/>
            </a:pP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 for educators</a:t>
            </a:r>
          </a:p>
          <a:p>
            <a:pPr>
              <a:defRPr sz="1400"/>
            </a:pP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 paths</a:t>
            </a:r>
          </a:p>
          <a:p>
            <a:pPr>
              <a:defRPr sz="1400"/>
            </a:pP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>
              <a:defRPr sz="14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Skills Demonstrated:</a:t>
            </a:r>
          </a:p>
          <a:p>
            <a:pPr>
              <a:defRPr sz="1400"/>
            </a:pPr>
            <a:r>
              <a:rPr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Full-stack web development</a:t>
            </a:r>
          </a:p>
          <a:p>
            <a:pPr>
              <a:defRPr sz="1400"/>
            </a:pPr>
            <a:r>
              <a:rPr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design and integration</a:t>
            </a:r>
          </a:p>
          <a:p>
            <a:pPr>
              <a:defRPr sz="1400"/>
            </a:pPr>
            <a:r>
              <a:rPr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  <a:p>
            <a:pPr>
              <a:defRPr sz="1400"/>
            </a:pPr>
            <a:r>
              <a:rPr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deployment</a:t>
            </a:r>
          </a:p>
          <a:p>
            <a:pPr>
              <a:defRPr sz="1400"/>
            </a:pPr>
            <a:r>
              <a:rPr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design principles</a:t>
            </a:r>
          </a:p>
          <a:p>
            <a:pPr>
              <a:defRPr sz="14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Relevance:</a:t>
            </a:r>
          </a:p>
          <a:p>
            <a:pPr>
              <a:defRPr sz="1400"/>
            </a:pPr>
            <a:r>
              <a:rPr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development practices</a:t>
            </a:r>
          </a:p>
          <a:p>
            <a:pPr>
              <a:defRPr sz="1400"/>
            </a:pPr>
            <a:r>
              <a:rPr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Industry-standard technologies</a:t>
            </a:r>
          </a:p>
          <a:p>
            <a:pPr>
              <a:defRPr sz="1400"/>
            </a:pPr>
            <a:r>
              <a:rPr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</a:t>
            </a:r>
            <a:r>
              <a:rPr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</a:t>
            </a:r>
          </a:p>
          <a:p>
            <a:pPr>
              <a:defRPr sz="1400"/>
            </a:pPr>
            <a:r>
              <a:rPr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Production-ready deployment</a:t>
            </a:r>
          </a:p>
          <a:p>
            <a:pPr>
              <a:defRPr sz="1400"/>
            </a:pPr>
            <a:r>
              <a:rPr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71" y="210105"/>
            <a:ext cx="8594429" cy="615518"/>
          </a:xfrm>
        </p:spPr>
        <p:txBody>
          <a:bodyPr/>
          <a:lstStyle/>
          <a:p>
            <a:pPr algn="ctr">
              <a:defRPr sz="3200">
                <a:solidFill>
                  <a:srgbClr val="764BA2"/>
                </a:solidFill>
              </a:defRPr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78" y="1074198"/>
            <a:ext cx="11629747" cy="5060272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14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full-stack application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 with fallback system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user interface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system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Docker-based deployment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testing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applicability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Industry-standard </a:t>
            </a: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4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>
              <a:defRPr sz="14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proficiency in modern web development</a:t>
            </a:r>
          </a:p>
          <a:p>
            <a:pPr>
              <a:defRPr sz="14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industry-standard practices</a:t>
            </a:r>
          </a:p>
          <a:p>
            <a:pPr>
              <a:defRPr sz="14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practical, production-ready application</a:t>
            </a:r>
          </a:p>
          <a:p>
            <a:pPr>
              <a:defRPr sz="14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Showcased technical expertise across multiple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</a:p>
          <a:p>
            <a:pPr marL="0" indent="0">
              <a:buNone/>
              <a:defRPr sz="14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08374"/>
            <a:ext cx="8594429" cy="541538"/>
          </a:xfrm>
        </p:spPr>
        <p:txBody>
          <a:bodyPr>
            <a:normAutofit fontScale="90000"/>
          </a:bodyPr>
          <a:lstStyle/>
          <a:p>
            <a:pPr algn="ctr">
              <a:defRPr sz="3600">
                <a:solidFill>
                  <a:srgbClr val="764BA2"/>
                </a:solidFill>
              </a:defRPr>
            </a:pPr>
            <a:r>
              <a:rPr dirty="0" smtClean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5" y="1118586"/>
            <a:ext cx="11807301" cy="5548544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  <a:defRPr sz="1600"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AI Learning Platform</a:t>
            </a:r>
            <a:r>
              <a:rPr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  <a:defRPr sz="1600"/>
            </a:pPr>
            <a:r>
              <a:rPr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web application that provides personalized learning feedback using AI and rule-based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  <a:defRPr sz="1600"/>
            </a:pPr>
            <a:r>
              <a:rPr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Self-assessment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0-100 scoring system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Rule-based feedback modes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and data visualization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data persistence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(PDF/CSV)</a:t>
            </a:r>
          </a:p>
          <a:p>
            <a:pPr>
              <a:spcAft>
                <a:spcPts val="600"/>
              </a:spcAft>
              <a:defRPr sz="16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Aft>
                <a:spcPts val="600"/>
              </a:spcAft>
              <a:buNone/>
              <a:defRPr sz="1600"/>
            </a:pPr>
            <a:r>
              <a:rPr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Users: 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educators, and self-learners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954" y="0"/>
            <a:ext cx="8229600" cy="1143000"/>
          </a:xfrm>
        </p:spPr>
        <p:txBody>
          <a:bodyPr/>
          <a:lstStyle/>
          <a:p>
            <a:pPr>
              <a:defRPr sz="3600">
                <a:solidFill>
                  <a:srgbClr val="764BA2"/>
                </a:solidFill>
              </a:defRPr>
            </a:pPr>
            <a:r>
              <a:rPr dirty="0" smtClean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62" y="790113"/>
            <a:ext cx="10364680" cy="525615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  <a:defRPr sz="1600"/>
            </a:pPr>
            <a:r>
              <a:rPr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Full-Stack Solution</a:t>
            </a:r>
          </a:p>
          <a:p>
            <a:pPr marL="0" indent="0">
              <a:buNone/>
              <a:defRPr sz="1600"/>
            </a:pP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(React</a:t>
            </a: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Component-based architecture</a:t>
            </a:r>
          </a:p>
          <a:p>
            <a:pPr>
              <a:buFont typeface="Wingdings" panose="05000000000000000000" pitchFamily="2" charset="2"/>
              <a:buChar char="q"/>
              <a:defRPr sz="1600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for responsive design</a:t>
            </a:r>
          </a:p>
          <a:p>
            <a:pPr>
              <a:buFont typeface="Wingdings" panose="05000000000000000000" pitchFamily="2" charset="2"/>
              <a:buChar char="q"/>
              <a:defRPr sz="1600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Chart.js for data visualization</a:t>
            </a:r>
          </a:p>
          <a:p>
            <a:pPr>
              <a:buFont typeface="Wingdings" panose="05000000000000000000" pitchFamily="2" charset="2"/>
              <a:buChar char="q"/>
              <a:defRPr sz="1600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support</a:t>
            </a:r>
          </a:p>
          <a:p>
            <a:pPr marL="0" indent="0">
              <a:buNone/>
              <a:defRPr sz="16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600"/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(Flask):</a:t>
            </a:r>
          </a:p>
          <a:p>
            <a:pPr>
              <a:buFont typeface="Wingdings" panose="05000000000000000000" pitchFamily="2" charset="2"/>
              <a:buChar char="q"/>
              <a:defRPr sz="1600"/>
            </a:pP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 design</a:t>
            </a:r>
          </a:p>
          <a:p>
            <a:pPr>
              <a:buFont typeface="Wingdings" panose="05000000000000000000" pitchFamily="2" charset="2"/>
              <a:buChar char="q"/>
              <a:defRPr sz="1600"/>
            </a:pP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Session-based authentication</a:t>
            </a:r>
          </a:p>
          <a:p>
            <a:pPr>
              <a:buFont typeface="Wingdings" panose="05000000000000000000" pitchFamily="2" charset="2"/>
              <a:buChar char="q"/>
              <a:defRPr sz="1600"/>
            </a:pP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</a:t>
            </a:r>
          </a:p>
          <a:p>
            <a:pPr>
              <a:buFont typeface="Wingdings" panose="05000000000000000000" pitchFamily="2" charset="2"/>
              <a:buChar char="q"/>
              <a:defRPr sz="1600"/>
            </a:pP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(Cohere)</a:t>
            </a:r>
          </a:p>
          <a:p>
            <a:pPr marL="0" indent="0">
              <a:buNone/>
              <a:defRPr sz="16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600"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(Docker):</a:t>
            </a:r>
          </a:p>
          <a:p>
            <a:pPr>
              <a:buFont typeface="Wingdings" panose="05000000000000000000" pitchFamily="2" charset="2"/>
              <a:buChar char="q"/>
              <a:defRPr sz="1600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Multi-container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</a:t>
            </a:r>
          </a:p>
          <a:p>
            <a:pPr>
              <a:buFont typeface="Wingdings" panose="05000000000000000000" pitchFamily="2" charset="2"/>
              <a:buChar char="q"/>
              <a:defRPr sz="1600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Production-ready configuration</a:t>
            </a:r>
          </a:p>
          <a:p>
            <a:pPr>
              <a:buFont typeface="Wingdings" panose="05000000000000000000" pitchFamily="2" charset="2"/>
              <a:buChar char="q"/>
              <a:defRPr sz="1600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 with volumes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>
                <a:solidFill>
                  <a:srgbClr val="764BA2"/>
                </a:solidFill>
              </a:defRPr>
            </a:pPr>
            <a:r>
              <a:rPr dirty="0" smtClean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04" y="1725584"/>
            <a:ext cx="8594429" cy="41070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 sz="1600"/>
            </a:pPr>
            <a:r>
              <a:rPr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User Management</a:t>
            </a:r>
          </a:p>
          <a:p>
            <a:pPr marL="0" indent="0">
              <a:buNone/>
              <a:defRPr sz="1600"/>
            </a:pPr>
            <a:r>
              <a:rPr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>
              <a:defRPr sz="1600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&amp; Login</a:t>
            </a:r>
          </a:p>
          <a:p>
            <a:pPr>
              <a:defRPr sz="1600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 hashing (SHA-256)</a:t>
            </a:r>
          </a:p>
          <a:p>
            <a:pPr>
              <a:defRPr sz="1600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Session token authentication</a:t>
            </a:r>
          </a:p>
          <a:p>
            <a:pPr>
              <a:defRPr sz="1600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 isolation</a:t>
            </a:r>
          </a:p>
          <a:p>
            <a:pPr>
              <a:defRPr sz="1600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</a:t>
            </a:r>
          </a:p>
          <a:p>
            <a:pPr marL="0" indent="0">
              <a:buNone/>
              <a:defRPr sz="1600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 database for user storage</a:t>
            </a:r>
          </a:p>
          <a:p>
            <a:pPr>
              <a:defRPr sz="1600"/>
            </a:pPr>
            <a:r>
              <a:rPr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session management</a:t>
            </a:r>
          </a:p>
          <a:p>
            <a:pPr>
              <a:defRPr sz="1600"/>
            </a:pPr>
            <a:r>
              <a:rPr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API endpoints</a:t>
            </a:r>
          </a:p>
          <a:p>
            <a:pPr>
              <a:defRPr sz="1600"/>
            </a:pPr>
            <a:r>
              <a:rPr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logout on session expiry</a:t>
            </a:r>
          </a:p>
          <a:p>
            <a:pPr marL="0" indent="0">
              <a:buNone/>
              <a:defRPr sz="16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7" y="263370"/>
            <a:ext cx="8594429" cy="872971"/>
          </a:xfrm>
        </p:spPr>
        <p:txBody>
          <a:bodyPr/>
          <a:lstStyle/>
          <a:p>
            <a:pPr algn="ctr">
              <a:defRPr sz="3600">
                <a:solidFill>
                  <a:srgbClr val="764BA2"/>
                </a:solidFill>
              </a:defRPr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8" y="1278384"/>
            <a:ext cx="8594429" cy="5060272"/>
          </a:xfrm>
        </p:spPr>
        <p:txBody>
          <a:bodyPr>
            <a:normAutofit/>
          </a:bodyPr>
          <a:lstStyle/>
          <a:p>
            <a:pPr marL="0" indent="0">
              <a:buNone/>
              <a:defRPr sz="1600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Assessment </a:t>
            </a:r>
            <a:r>
              <a:rPr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600"/>
            </a:pPr>
            <a:r>
              <a:rPr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0-100 scoring system with validation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indicators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feedback modes (AI vs Rule-based)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topic addition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Color-coded score feedback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600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Experience: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numeric input fields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score validation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feedback with progress bars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topic management</a:t>
            </a:r>
          </a:p>
          <a:p>
            <a:pPr marL="0" indent="0">
              <a:buNone/>
              <a:defRPr sz="16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59" y="204186"/>
            <a:ext cx="8594429" cy="810827"/>
          </a:xfrm>
        </p:spPr>
        <p:txBody>
          <a:bodyPr/>
          <a:lstStyle/>
          <a:p>
            <a:pPr algn="ctr">
              <a:defRPr sz="3600">
                <a:solidFill>
                  <a:srgbClr val="764BA2"/>
                </a:solidFill>
              </a:defRPr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31" y="754602"/>
            <a:ext cx="10706470" cy="5779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 sz="1600"/>
            </a:pPr>
            <a:r>
              <a:rPr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Feedback System</a:t>
            </a:r>
          </a:p>
          <a:p>
            <a:pPr marL="0" indent="0">
              <a:buNone/>
              <a:defRPr sz="16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600"/>
            </a:pPr>
            <a:r>
              <a:rPr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Agent (</a:t>
            </a:r>
            <a:r>
              <a:rPr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Cohere):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/>
            </a:pP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</a:t>
            </a:r>
          </a:p>
          <a:p>
            <a:pPr>
              <a:defRPr sz="1600"/>
            </a:pP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>
              <a:defRPr sz="1600"/>
            </a:pP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responses</a:t>
            </a:r>
          </a:p>
          <a:p>
            <a:pPr>
              <a:defRPr sz="1600"/>
            </a:pP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  <a:p>
            <a:pPr>
              <a:defRPr sz="16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600"/>
            </a:pPr>
            <a:r>
              <a:rPr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Engine:</a:t>
            </a:r>
          </a:p>
          <a:p>
            <a:pPr>
              <a:defRPr sz="1600"/>
            </a:pP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Score-based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</a:p>
          <a:p>
            <a:pPr>
              <a:defRPr sz="1600"/>
            </a:pP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Template-driven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</a:t>
            </a:r>
          </a:p>
          <a:p>
            <a:pPr>
              <a:defRPr sz="1600"/>
            </a:pP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structure</a:t>
            </a:r>
          </a:p>
          <a:p>
            <a:pPr>
              <a:defRPr sz="1600"/>
            </a:pP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Fallback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>
              <a:defRPr sz="16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600"/>
            </a:pPr>
            <a:r>
              <a:rPr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Features:</a:t>
            </a:r>
          </a:p>
          <a:p>
            <a:pPr>
              <a:defRPr sz="1600"/>
            </a:pPr>
            <a:r>
              <a:rPr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  <a:p>
            <a:pPr>
              <a:defRPr sz="1600"/>
            </a:pPr>
            <a:r>
              <a:rPr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suggestions</a:t>
            </a:r>
          </a:p>
          <a:p>
            <a:pPr>
              <a:defRPr sz="1600"/>
            </a:pPr>
            <a:r>
              <a:rPr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resource recommendations</a:t>
            </a:r>
          </a:p>
          <a:p>
            <a:pPr marL="0" indent="0">
              <a:buNone/>
              <a:defRPr sz="1600"/>
            </a:pPr>
            <a:endParaRPr sz="2500" dirty="0"/>
          </a:p>
        </p:txBody>
      </p:sp>
      <p:pic>
        <p:nvPicPr>
          <p:cNvPr id="1028" name="Picture 4" descr="Top 9 Large Language Models as of July 2025 | Shaku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420" y="1313895"/>
            <a:ext cx="5015887" cy="200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03573"/>
            <a:ext cx="8594429" cy="624396"/>
          </a:xfrm>
        </p:spPr>
        <p:txBody>
          <a:bodyPr>
            <a:normAutofit fontScale="90000"/>
          </a:bodyPr>
          <a:lstStyle/>
          <a:p>
            <a:pPr algn="ctr">
              <a:defRPr sz="3600">
                <a:solidFill>
                  <a:srgbClr val="764BA2"/>
                </a:solidFill>
              </a:defRPr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" y="727969"/>
            <a:ext cx="11647504" cy="5814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 sz="1600"/>
            </a:pPr>
            <a:r>
              <a:rPr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Progress Tracking</a:t>
            </a:r>
          </a:p>
          <a:p>
            <a:pPr>
              <a:defRPr sz="16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600"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Features: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charts and visualizations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trend analysis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tracking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capabilities (PDF/CSV)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updates</a:t>
            </a:r>
          </a:p>
          <a:p>
            <a:pPr>
              <a:defRPr sz="16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600"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Capabilities: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topic progress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improvement trends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summaries</a:t>
            </a:r>
          </a:p>
          <a:p>
            <a:pPr>
              <a:defRPr sz="16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600"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Options: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with charts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data for external analysis</a:t>
            </a:r>
          </a:p>
          <a:p>
            <a:pPr>
              <a:defRPr sz="16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Print-friendly formats</a:t>
            </a:r>
          </a:p>
          <a:p>
            <a:pPr marL="0" indent="0">
              <a:buNone/>
              <a:defRPr sz="16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7" y="56226"/>
            <a:ext cx="8594429" cy="722050"/>
          </a:xfrm>
        </p:spPr>
        <p:txBody>
          <a:bodyPr/>
          <a:lstStyle/>
          <a:p>
            <a:pPr algn="ctr">
              <a:defRPr sz="3600">
                <a:solidFill>
                  <a:srgbClr val="764BA2"/>
                </a:solidFill>
              </a:defRPr>
            </a:pPr>
            <a:r>
              <a:rPr dirty="0" smtClean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3" y="772358"/>
            <a:ext cx="11585359" cy="5868140"/>
          </a:xfrm>
        </p:spPr>
        <p:txBody>
          <a:bodyPr>
            <a:normAutofit/>
          </a:bodyPr>
          <a:lstStyle/>
          <a:p>
            <a:pPr marL="0" indent="0">
              <a:buNone/>
              <a:defRPr sz="14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Technology </a:t>
            </a:r>
            <a:r>
              <a:rPr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Technologies:</a:t>
            </a:r>
          </a:p>
          <a:p>
            <a:pPr>
              <a:defRPr sz="14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18 - Component-based UI</a:t>
            </a:r>
          </a:p>
          <a:p>
            <a:pPr>
              <a:defRPr sz="14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 - Responsive design</a:t>
            </a:r>
          </a:p>
          <a:p>
            <a:pPr>
              <a:defRPr sz="14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Chart.js - Data visualization</a:t>
            </a:r>
          </a:p>
          <a:p>
            <a:pPr marL="0" indent="0">
              <a:buNone/>
              <a:defRPr sz="14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</a:p>
          <a:p>
            <a:pPr>
              <a:defRPr sz="14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Flask - REST API framework</a:t>
            </a:r>
          </a:p>
          <a:p>
            <a:pPr>
              <a:defRPr sz="14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Database - Data persistence</a:t>
            </a:r>
          </a:p>
          <a:p>
            <a:pPr>
              <a:defRPr sz="14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 AI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feedback</a:t>
            </a:r>
          </a:p>
          <a:p>
            <a:pPr>
              <a:defRPr sz="14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Authentication - Security</a:t>
            </a:r>
          </a:p>
          <a:p>
            <a:pPr>
              <a:defRPr sz="14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&amp; Deployment:</a:t>
            </a:r>
          </a:p>
          <a:p>
            <a:pPr>
              <a:defRPr sz="14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&amp; Docker Compose - Containerization</a:t>
            </a:r>
          </a:p>
          <a:p>
            <a:pPr>
              <a:defRPr sz="1400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Nginx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Proxy - Load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w to use Flask-Security-Too in a Flask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36" y="3444536"/>
            <a:ext cx="4043563" cy="303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JS Development Company | Will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27" y="876901"/>
            <a:ext cx="2461220" cy="246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12" y="5918"/>
            <a:ext cx="8594429" cy="1320800"/>
          </a:xfrm>
        </p:spPr>
        <p:txBody>
          <a:bodyPr/>
          <a:lstStyle/>
          <a:p>
            <a:pPr algn="ctr">
              <a:defRPr sz="3600">
                <a:solidFill>
                  <a:srgbClr val="764BA2"/>
                </a:solidFill>
              </a:defRPr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822664"/>
            <a:ext cx="3078095" cy="5968753"/>
          </a:xfrm>
        </p:spPr>
        <p:txBody>
          <a:bodyPr>
            <a:noAutofit/>
          </a:bodyPr>
          <a:lstStyle/>
          <a:p>
            <a:pPr marL="0" indent="0">
              <a:buNone/>
              <a:defRPr sz="14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DevOps Practices</a:t>
            </a:r>
          </a:p>
          <a:p>
            <a:pPr>
              <a:defRPr sz="1400"/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Architecture: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Multi-container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service orchestration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 with volumes</a:t>
            </a:r>
          </a:p>
          <a:p>
            <a:pPr>
              <a:defRPr sz="1400"/>
            </a:pPr>
            <a:r>
              <a:rPr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Production-ready configuration</a:t>
            </a:r>
          </a:p>
          <a:p>
            <a:pPr>
              <a:defRPr sz="1400"/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Commands:</a:t>
            </a:r>
          </a:p>
          <a:p>
            <a:pPr>
              <a:defRPr sz="1400"/>
            </a:pP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-compose up --build</a:t>
            </a:r>
          </a:p>
          <a:p>
            <a:pPr>
              <a:defRPr sz="14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Access: http://localhost</a:t>
            </a:r>
          </a:p>
          <a:p>
            <a:pPr>
              <a:defRPr sz="1400"/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7612" y="1477638"/>
            <a:ext cx="47761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Management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defRPr sz="1400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 sz="14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 sz="14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-compose logs</a:t>
            </a:r>
          </a:p>
          <a:p>
            <a:pPr marL="285750" indent="-285750">
              <a:buFont typeface="Wingdings" panose="05000000000000000000" pitchFamily="2" charset="2"/>
              <a:buChar char="q"/>
              <a:defRPr sz="14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-compose down</a:t>
            </a:r>
          </a:p>
          <a:p>
            <a:pPr>
              <a:defRPr sz="14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4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Benefits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defRPr sz="1400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 sz="1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Consistent deployment across environments</a:t>
            </a:r>
          </a:p>
          <a:p>
            <a:pPr marL="285750" indent="-285750">
              <a:buFont typeface="Wingdings" panose="05000000000000000000" pitchFamily="2" charset="2"/>
              <a:buChar char="q"/>
              <a:defRPr sz="1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Simplified scaling and maintenance</a:t>
            </a:r>
          </a:p>
          <a:p>
            <a:pPr marL="285750" indent="-285750">
              <a:buFont typeface="Wingdings" panose="05000000000000000000" pitchFamily="2" charset="2"/>
              <a:buChar char="q"/>
              <a:defRPr sz="1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isolation</a:t>
            </a:r>
          </a:p>
          <a:p>
            <a:pPr marL="285750" indent="-285750">
              <a:buFont typeface="Wingdings" panose="05000000000000000000" pitchFamily="2" charset="2"/>
              <a:buChar char="q"/>
              <a:defRPr sz="1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rollback capabilities</a:t>
            </a:r>
          </a:p>
          <a:p>
            <a:endParaRPr lang="en-US" dirty="0"/>
          </a:p>
        </p:txBody>
      </p:sp>
      <p:pic>
        <p:nvPicPr>
          <p:cNvPr id="3074" name="Picture 2" descr="Beginners Track - What is Docker? | dockerl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94" y="3975716"/>
            <a:ext cx="2676618" cy="228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922</Words>
  <Application>Microsoft Office PowerPoint</Application>
  <PresentationFormat>Custom</PresentationFormat>
  <Paragraphs>255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 Project Overview</vt:lpstr>
      <vt:lpstr> Technical Architecture</vt:lpstr>
      <vt:lpstr> Authentication System</vt:lpstr>
      <vt:lpstr>Assessment Interface</vt:lpstr>
      <vt:lpstr> AI-Powered Feedback</vt:lpstr>
      <vt:lpstr>Progress Analytics</vt:lpstr>
      <vt:lpstr> Technology Stack</vt:lpstr>
      <vt:lpstr>Docker Deployment</vt:lpstr>
      <vt:lpstr> Live Demo Walkthrough</vt:lpstr>
      <vt:lpstr>PowerPoint Presentation</vt:lpstr>
      <vt:lpstr>PowerPoint Presentation</vt:lpstr>
      <vt:lpstr>PowerPoint Presentation</vt:lpstr>
      <vt:lpstr>Database Architecture</vt:lpstr>
      <vt:lpstr> RESTful API Design</vt:lpstr>
      <vt:lpstr>Future Enhancements</vt:lpstr>
      <vt:lpstr> Project Impact &amp; Value</vt:lpstr>
      <vt:lpstr> Project Success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Maher</cp:lastModifiedBy>
  <cp:revision>12</cp:revision>
  <dcterms:created xsi:type="dcterms:W3CDTF">2013-01-27T09:14:16Z</dcterms:created>
  <dcterms:modified xsi:type="dcterms:W3CDTF">2025-07-18T11:20:48Z</dcterms:modified>
  <cp:category/>
</cp:coreProperties>
</file>