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9"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70646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31210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77402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9097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31275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69115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40828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00382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38216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5705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3424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3551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6427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37594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89178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35503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967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40602331"/>
      </p:ext>
    </p:extLst>
  </p:cSld>
  <p:clrMap bg1="dk1" tx1="lt1" bg2="dk2"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26156"/>
            <a:ext cx="11420475" cy="1396088"/>
          </a:xfrm>
          <a:prstGeom prst="rect">
            <a:avLst/>
          </a:prstGeom>
        </p:spPr>
        <p:txBody>
          <a:bodyPr vert="horz" wrap="square" lIns="0" tIns="16510" rIns="0" bIns="0" rtlCol="0">
            <a:spAutoFit/>
          </a:bodyPr>
          <a:lstStyle/>
          <a:p>
            <a:pPr marL="3213735">
              <a:spcBef>
                <a:spcPts val="130"/>
              </a:spcBef>
            </a:pPr>
            <a:r>
              <a:rPr lang="en-US" sz="3600" b="1" dirty="0">
                <a:solidFill>
                  <a:srgbClr val="0F0F0F"/>
                </a:solidFill>
                <a:latin typeface="Times New Roman" panose="02020603050405020304" pitchFamily="18" charset="0"/>
                <a:cs typeface="Times New Roman" panose="02020603050405020304" pitchFamily="18" charset="0"/>
              </a:rPr>
              <a:t>Employee Data Analysis using Excel</a:t>
            </a:r>
            <a:r>
              <a:rPr lang="en-US" sz="3600" b="1" i="0" dirty="0">
                <a:solidFill>
                  <a:srgbClr val="0F0F0F"/>
                </a:solidFill>
                <a:effectLst/>
                <a:latin typeface="Times New Roman" panose="02020603050405020304" pitchFamily="18" charset="0"/>
                <a:cs typeface="Times New Roman" panose="02020603050405020304" pitchFamily="18" charset="0"/>
              </a:rPr>
              <a:t> </a:t>
            </a:r>
            <a:r>
              <a:rPr lang="en-US" sz="3600" b="1" i="0" dirty="0">
                <a:solidFill>
                  <a:srgbClr val="0F0F0F"/>
                </a:solidFill>
                <a:effectLst/>
                <a:latin typeface="Roboto" panose="020F0502020204030204" pitchFamily="2" charset="0"/>
              </a:rPr>
              <a:t/>
            </a:r>
            <a:br>
              <a:rPr lang="en-US" sz="3600" b="1" i="0" dirty="0">
                <a:solidFill>
                  <a:srgbClr val="0F0F0F"/>
                </a:solidFill>
                <a:effectLst/>
                <a:latin typeface="Roboto" panose="020F0502020204030204" pitchFamily="2" charset="0"/>
              </a:rPr>
            </a:br>
            <a:endParaRPr sz="36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118879" y="2593640"/>
            <a:ext cx="8610600" cy="3108543"/>
          </a:xfrm>
          <a:prstGeom prst="rect">
            <a:avLst/>
          </a:prstGeom>
          <a:noFill/>
        </p:spPr>
        <p:txBody>
          <a:bodyPr wrap="square" rtlCol="0">
            <a:spAutoFit/>
          </a:bodyPr>
          <a:lstStyle/>
          <a:p>
            <a:r>
              <a:rPr lang="en-US" sz="2800" dirty="0"/>
              <a:t>STUDENT </a:t>
            </a:r>
            <a:r>
              <a:rPr lang="en-US" sz="2800" dirty="0" smtClean="0"/>
              <a:t>NAME:</a:t>
            </a:r>
            <a:r>
              <a:rPr lang="en-IN" sz="2800" dirty="0" smtClean="0"/>
              <a:t>SHAIK ABBAS ALI</a:t>
            </a:r>
            <a:endParaRPr lang="en-US" sz="2800" dirty="0"/>
          </a:p>
          <a:p>
            <a:r>
              <a:rPr lang="en-US" sz="2800" dirty="0"/>
              <a:t>REGISTER NO:</a:t>
            </a:r>
            <a:r>
              <a:rPr lang="en-IN" sz="2800" dirty="0" smtClean="0"/>
              <a:t>312205551</a:t>
            </a:r>
            <a:endParaRPr lang="en-US" sz="2800" dirty="0"/>
          </a:p>
          <a:p>
            <a:r>
              <a:rPr lang="en-US" sz="2800" dirty="0"/>
              <a:t>DEPARTMEN</a:t>
            </a:r>
            <a:r>
              <a:rPr lang="en-IN" sz="2800" dirty="0"/>
              <a:t>T : commerce </a:t>
            </a:r>
            <a:endParaRPr lang="en-US" sz="2800" dirty="0"/>
          </a:p>
          <a:p>
            <a:r>
              <a:rPr lang="en-US" sz="2800" dirty="0"/>
              <a:t>COLLEGE</a:t>
            </a:r>
            <a:r>
              <a:rPr lang="en-IN" sz="2800" dirty="0"/>
              <a:t> :Sri </a:t>
            </a:r>
            <a:r>
              <a:rPr lang="en-IN" sz="2800" dirty="0" err="1"/>
              <a:t>muthukumaran</a:t>
            </a:r>
            <a:r>
              <a:rPr lang="en-IN" sz="2800" dirty="0"/>
              <a:t> arts and science college </a:t>
            </a:r>
          </a:p>
          <a:p>
            <a:endParaRPr lang="en-US" sz="2800" dirty="0"/>
          </a:p>
          <a:p>
            <a:r>
              <a:rPr lang="en-US" sz="2800" dirty="0"/>
              <a:t>           </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276600" y="41878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6">
                    <a:lumMod val="20000"/>
                    <a:lumOff val="80000"/>
                  </a:schemeClr>
                </a:solidFill>
                <a:latin typeface="Trebuchet MS"/>
                <a:cs typeface="Trebuchet MS"/>
              </a:rPr>
              <a:t>M</a:t>
            </a:r>
            <a:r>
              <a:rPr sz="4800" b="1" dirty="0">
                <a:solidFill>
                  <a:schemeClr val="accent6">
                    <a:lumMod val="20000"/>
                    <a:lumOff val="80000"/>
                  </a:schemeClr>
                </a:solidFill>
                <a:latin typeface="Trebuchet MS"/>
                <a:cs typeface="Trebuchet MS"/>
              </a:rPr>
              <a:t>O</a:t>
            </a:r>
            <a:r>
              <a:rPr sz="4800" b="1" spc="-15" dirty="0">
                <a:solidFill>
                  <a:schemeClr val="accent6">
                    <a:lumMod val="20000"/>
                    <a:lumOff val="80000"/>
                  </a:schemeClr>
                </a:solidFill>
                <a:latin typeface="Trebuchet MS"/>
                <a:cs typeface="Trebuchet MS"/>
              </a:rPr>
              <a:t>D</a:t>
            </a:r>
            <a:r>
              <a:rPr sz="4800" b="1" spc="-35" dirty="0">
                <a:solidFill>
                  <a:schemeClr val="accent6">
                    <a:lumMod val="20000"/>
                    <a:lumOff val="80000"/>
                  </a:schemeClr>
                </a:solidFill>
                <a:latin typeface="Trebuchet MS"/>
                <a:cs typeface="Trebuchet MS"/>
              </a:rPr>
              <a:t>E</a:t>
            </a:r>
            <a:r>
              <a:rPr sz="4800" b="1" spc="-30" dirty="0">
                <a:solidFill>
                  <a:schemeClr val="accent6">
                    <a:lumMod val="20000"/>
                    <a:lumOff val="80000"/>
                  </a:schemeClr>
                </a:solidFill>
                <a:latin typeface="Trebuchet MS"/>
                <a:cs typeface="Trebuchet MS"/>
              </a:rPr>
              <a:t>LL</a:t>
            </a:r>
            <a:r>
              <a:rPr sz="4800" b="1" spc="-5" dirty="0">
                <a:solidFill>
                  <a:schemeClr val="accent6">
                    <a:lumMod val="20000"/>
                    <a:lumOff val="80000"/>
                  </a:schemeClr>
                </a:solidFill>
                <a:latin typeface="Trebuchet MS"/>
                <a:cs typeface="Trebuchet MS"/>
              </a:rPr>
              <a:t>I</a:t>
            </a:r>
            <a:r>
              <a:rPr sz="4800" b="1" spc="30" dirty="0">
                <a:solidFill>
                  <a:schemeClr val="accent6">
                    <a:lumMod val="20000"/>
                    <a:lumOff val="80000"/>
                  </a:schemeClr>
                </a:solidFill>
                <a:latin typeface="Trebuchet MS"/>
                <a:cs typeface="Trebuchet MS"/>
              </a:rPr>
              <a:t>N</a:t>
            </a:r>
            <a:r>
              <a:rPr sz="4800" b="1" spc="5" dirty="0">
                <a:solidFill>
                  <a:schemeClr val="accent6">
                    <a:lumMod val="20000"/>
                    <a:lumOff val="80000"/>
                  </a:schemeClr>
                </a:solidFill>
                <a:latin typeface="Trebuchet MS"/>
                <a:cs typeface="Trebuchet MS"/>
              </a:rPr>
              <a:t>G</a:t>
            </a:r>
            <a:endParaRPr sz="4800" dirty="0">
              <a:solidFill>
                <a:schemeClr val="accent6">
                  <a:lumMod val="20000"/>
                  <a:lumOff val="80000"/>
                </a:schemeClr>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B18B61B-3C30-A298-D5BF-B1EE5FA1E00B}"/>
              </a:ext>
            </a:extLst>
          </p:cNvPr>
          <p:cNvSpPr txBox="1"/>
          <p:nvPr/>
        </p:nvSpPr>
        <p:spPr>
          <a:xfrm>
            <a:off x="2303868" y="2286000"/>
            <a:ext cx="7761459" cy="3108543"/>
          </a:xfrm>
          <a:prstGeom prst="rect">
            <a:avLst/>
          </a:prstGeom>
          <a:noFill/>
        </p:spPr>
        <p:txBody>
          <a:bodyPr wrap="square">
            <a:spAutoFit/>
          </a:bodyPr>
          <a:lstStyle/>
          <a:p>
            <a:r>
              <a:rPr lang="en-US" sz="2800" b="1" dirty="0"/>
              <a:t>The modelling is computed based on the efficiency of employees the pay scale of employees in past along with considering their appraisal and pay hikes in the future it helps to rationalize the decision making process and remove potential bias in the system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16107" y="1158765"/>
            <a:ext cx="2437130" cy="536685"/>
          </a:xfrm>
          <a:prstGeom prst="rect">
            <a:avLst/>
          </a:prstGeom>
        </p:spPr>
        <p:txBody>
          <a:bodyPr vert="horz" wrap="square" lIns="0" tIns="13335" rIns="0" bIns="0" rtlCol="0">
            <a:spAutoFit/>
          </a:bodyPr>
          <a:lstStyle/>
          <a:p>
            <a:pPr marL="12700">
              <a:lnSpc>
                <a:spcPct val="100000"/>
              </a:lnSpc>
              <a:spcBef>
                <a:spcPts val="105"/>
              </a:spcBef>
            </a:pPr>
            <a:r>
              <a:rPr dirty="0">
                <a:solidFill>
                  <a:schemeClr val="tx2">
                    <a:lumMod val="50000"/>
                  </a:schemeClr>
                </a:solidFill>
              </a:rPr>
              <a:t>R</a:t>
            </a:r>
            <a:r>
              <a:rPr spc="-40" dirty="0">
                <a:solidFill>
                  <a:schemeClr val="tx2">
                    <a:lumMod val="50000"/>
                  </a:schemeClr>
                </a:solidFill>
              </a:rPr>
              <a:t>E</a:t>
            </a:r>
            <a:r>
              <a:rPr spc="15" dirty="0">
                <a:solidFill>
                  <a:schemeClr val="tx2">
                    <a:lumMod val="50000"/>
                  </a:schemeClr>
                </a:solidFill>
              </a:rPr>
              <a:t>S</a:t>
            </a:r>
            <a:r>
              <a:rPr spc="-30" dirty="0">
                <a:solidFill>
                  <a:schemeClr val="tx2">
                    <a:lumMod val="50000"/>
                  </a:schemeClr>
                </a:solidFill>
              </a:rPr>
              <a:t>U</a:t>
            </a:r>
            <a:r>
              <a:rPr spc="-405" dirty="0">
                <a:solidFill>
                  <a:schemeClr val="tx2">
                    <a:lumMod val="50000"/>
                  </a:schemeClr>
                </a:solidFill>
              </a:rPr>
              <a:t>L</a:t>
            </a:r>
            <a:r>
              <a:rPr dirty="0">
                <a:solidFill>
                  <a:schemeClr val="tx2">
                    <a:lumMod val="50000"/>
                  </a:schemeClr>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48414D15-BD08-B185-E74B-FB21F22050B4}"/>
              </a:ext>
            </a:extLst>
          </p:cNvPr>
          <p:cNvSpPr txBox="1"/>
          <p:nvPr/>
        </p:nvSpPr>
        <p:spPr>
          <a:xfrm>
            <a:off x="910020" y="2897613"/>
            <a:ext cx="8422748" cy="1815882"/>
          </a:xfrm>
          <a:prstGeom prst="rect">
            <a:avLst/>
          </a:prstGeom>
          <a:noFill/>
        </p:spPr>
        <p:txBody>
          <a:bodyPr wrap="square">
            <a:spAutoFit/>
          </a:bodyPr>
          <a:lstStyle/>
          <a:p>
            <a:r>
              <a:rPr lang="en-US" sz="2800" b="1" dirty="0">
                <a:solidFill>
                  <a:schemeClr val="accent1">
                    <a:lumMod val="40000"/>
                    <a:lumOff val="60000"/>
                  </a:schemeClr>
                </a:solidFill>
              </a:rPr>
              <a:t>The completed excel sheet gives us a detailed analysis of employees history their department working capacity their salary details are arrived using Excel function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224812" y="685800"/>
            <a:ext cx="10571998" cy="970450"/>
          </a:xfrm>
        </p:spPr>
        <p:txBody>
          <a:bodyPr/>
          <a:lstStyle/>
          <a:p>
            <a:r>
              <a:rPr lang="en-US" sz="6000" dirty="0">
                <a:solidFill>
                  <a:schemeClr val="tx2">
                    <a:lumMod val="75000"/>
                  </a:schemeClr>
                </a:solidFill>
                <a:latin typeface="Times New Roman" panose="02020603050405020304" pitchFamily="18" charset="0"/>
                <a:cs typeface="Times New Roman" panose="02020603050405020304" pitchFamily="18" charset="0"/>
              </a:rPr>
              <a:t>C</a:t>
            </a:r>
            <a:r>
              <a:rPr lang="en-US" sz="6000" dirty="0" smtClean="0">
                <a:solidFill>
                  <a:schemeClr val="tx2">
                    <a:lumMod val="75000"/>
                  </a:schemeClr>
                </a:solidFill>
                <a:latin typeface="Times New Roman" panose="02020603050405020304" pitchFamily="18" charset="0"/>
                <a:cs typeface="Times New Roman" panose="02020603050405020304" pitchFamily="18" charset="0"/>
              </a:rPr>
              <a:t>onclusion</a:t>
            </a:r>
            <a:endParaRPr lang="en-IN"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AE2D65C-829B-4075-F23B-AD3EAE3E6BBF}"/>
              </a:ext>
            </a:extLst>
          </p:cNvPr>
          <p:cNvSpPr txBox="1"/>
          <p:nvPr/>
        </p:nvSpPr>
        <p:spPr>
          <a:xfrm>
            <a:off x="2133600" y="2667000"/>
            <a:ext cx="7988775" cy="1815882"/>
          </a:xfrm>
          <a:prstGeom prst="rect">
            <a:avLst/>
          </a:prstGeom>
          <a:noFill/>
        </p:spPr>
        <p:txBody>
          <a:bodyPr wrap="square">
            <a:spAutoFit/>
          </a:bodyPr>
          <a:lstStyle/>
          <a:p>
            <a:r>
              <a:rPr lang="en-US" sz="2800" dirty="0">
                <a:solidFill>
                  <a:schemeClr val="tx2">
                    <a:lumMod val="75000"/>
                  </a:schemeClr>
                </a:solidFill>
              </a:rPr>
              <a:t>I hereby conclude that the excel sheet is very useful in calculating the salary details of employees their historical data and helps in better management of business enterprise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 y="2121"/>
            <a:ext cx="12187180" cy="6855879"/>
          </a:xfrm>
          <a:custGeom>
            <a:avLst/>
            <a:gdLst/>
            <a:ahLst/>
            <a:cxnLst/>
            <a:rect l="l" t="t" r="r" b="b"/>
            <a:pathLst>
              <a:path w="12192000" h="6858000">
                <a:moveTo>
                  <a:pt x="12192000" y="0"/>
                </a:moveTo>
                <a:lnTo>
                  <a:pt x="0" y="0"/>
                </a:lnTo>
                <a:lnTo>
                  <a:pt x="0" y="6858000"/>
                </a:lnTo>
                <a:lnTo>
                  <a:pt x="12192000" y="6858000"/>
                </a:lnTo>
                <a:lnTo>
                  <a:pt x="12192000" y="0"/>
                </a:lnTo>
                <a:close/>
              </a:path>
            </a:pathLst>
          </a:cu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2895600"/>
            <a:ext cx="4748151" cy="39674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410301" y="715619"/>
            <a:ext cx="6200299"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accent1">
                    <a:lumMod val="75000"/>
                  </a:schemeClr>
                </a:solidFill>
              </a:rPr>
              <a:t>PROJECT</a:t>
            </a:r>
            <a:r>
              <a:rPr sz="4250" spc="-85" dirty="0">
                <a:solidFill>
                  <a:schemeClr val="accent1">
                    <a:lumMod val="75000"/>
                  </a:schemeClr>
                </a:solidFill>
              </a:rPr>
              <a:t> </a:t>
            </a:r>
            <a:r>
              <a:rPr sz="4250" spc="25" dirty="0">
                <a:solidFill>
                  <a:schemeClr val="accent1">
                    <a:lumMod val="75000"/>
                  </a:schemeClr>
                </a:solidFill>
              </a:rPr>
              <a:t>TITLE</a:t>
            </a:r>
            <a:endParaRPr sz="4250" dirty="0">
              <a:solidFill>
                <a:schemeClr val="accent1">
                  <a:lumMod val="75000"/>
                </a:schemeClr>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chemeClr val="accent6">
                    <a:lumMod val="20000"/>
                    <a:lumOff val="80000"/>
                  </a:schemeClr>
                </a:solidFill>
                <a:latin typeface="Times New Roman" panose="02020603050405020304" pitchFamily="18" charset="0"/>
                <a:cs typeface="Times New Roman" panose="02020603050405020304" pitchFamily="18" charset="0"/>
              </a:rPr>
              <a:t>Employee Performance Analysis using Excel</a:t>
            </a:r>
            <a:endParaRPr lang="en-IN" sz="2800" dirty="0">
              <a:solidFill>
                <a:schemeClr val="accent6">
                  <a:lumMod val="20000"/>
                  <a:lumOff val="8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noFill/>
          <a:ln>
            <a:noFill/>
          </a:ln>
        </p:spPr>
        <p:style>
          <a:lnRef idx="0">
            <a:scrgbClr r="0" g="0" b="0"/>
          </a:lnRef>
          <a:fillRef idx="0">
            <a:scrgbClr r="0" g="0" b="0"/>
          </a:fillRef>
          <a:effectRef idx="0">
            <a:scrgbClr r="0" g="0" b="0"/>
          </a:effectRef>
          <a:fontRef idx="minor">
            <a:schemeClr val="accent2"/>
          </a:fontRef>
        </p:style>
        <p:txBody>
          <a:bodyPr wrap="square" lIns="0" tIns="0" rIns="0" bIns="0" rtlCol="0"/>
          <a:lstStyle/>
          <a:p>
            <a:endParaRPr dirty="0"/>
          </a:p>
        </p:txBody>
      </p:sp>
      <p:grpSp>
        <p:nvGrpSpPr>
          <p:cNvPr id="3" name="object 3"/>
          <p:cNvGrpSpPr/>
          <p:nvPr/>
        </p:nvGrpSpPr>
        <p:grpSpPr>
          <a:xfrm>
            <a:off x="8610600" y="3124200"/>
            <a:ext cx="3586224" cy="37388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484438" y="666382"/>
            <a:ext cx="4137025" cy="629018"/>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1">
                    <a:lumMod val="75000"/>
                  </a:schemeClr>
                </a:solidFill>
              </a:rPr>
              <a:t>A</a:t>
            </a:r>
            <a:r>
              <a:rPr spc="-5" dirty="0">
                <a:solidFill>
                  <a:schemeClr val="accent1">
                    <a:lumMod val="75000"/>
                  </a:schemeClr>
                </a:solidFill>
              </a:rPr>
              <a:t>G</a:t>
            </a:r>
            <a:r>
              <a:rPr spc="-35" dirty="0">
                <a:solidFill>
                  <a:schemeClr val="accent1">
                    <a:lumMod val="75000"/>
                  </a:schemeClr>
                </a:solidFill>
              </a:rPr>
              <a:t>E</a:t>
            </a:r>
            <a:r>
              <a:rPr spc="15" dirty="0">
                <a:solidFill>
                  <a:schemeClr val="accent1">
                    <a:lumMod val="75000"/>
                  </a:schemeClr>
                </a:solidFill>
              </a:rPr>
              <a:t>N</a:t>
            </a:r>
            <a:r>
              <a:rPr dirty="0">
                <a:solidFill>
                  <a:schemeClr val="accent1">
                    <a:lumMod val="75000"/>
                  </a:schemeClr>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752155" y="1727407"/>
            <a:ext cx="5029200" cy="4401205"/>
          </a:xfrm>
          <a:prstGeom prst="rect">
            <a:avLst/>
          </a:prstGeom>
          <a:noFill/>
        </p:spPr>
        <p:txBody>
          <a:bodyPr wrap="square" rtlCol="0">
            <a:spAutoFit/>
          </a:bodyPr>
          <a:lstStyle/>
          <a:p>
            <a:pPr algn="l"/>
            <a:endParaRPr lang="en-US" sz="2800" b="0" i="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chemeClr val="accent2">
                    <a:lumMod val="60000"/>
                    <a:lumOff val="40000"/>
                  </a:schemeClr>
                </a:solidFill>
                <a:latin typeface="Times New Roman" panose="02020603050405020304" pitchFamily="18" charset="0"/>
                <a:cs typeface="Times New Roman" panose="02020603050405020304" pitchFamily="18" charset="0"/>
              </a:rPr>
              <a:t>Dataset Description</a:t>
            </a:r>
            <a:endParaRPr lang="en-US" sz="2800" b="0" i="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Results and </a:t>
            </a:r>
            <a:r>
              <a:rPr lang="en-US" sz="2800" dirty="0">
                <a:solidFill>
                  <a:schemeClr val="accent2">
                    <a:lumMod val="60000"/>
                    <a:lumOff val="40000"/>
                  </a:schemeClr>
                </a:solidFill>
                <a:latin typeface="Times New Roman" panose="02020603050405020304" pitchFamily="18" charset="0"/>
                <a:cs typeface="Times New Roman" panose="02020603050405020304" pitchFamily="18" charset="0"/>
              </a:rPr>
              <a:t>Discussion</a:t>
            </a:r>
            <a:endParaRPr lang="en-US" sz="2800" b="0" i="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accent2">
                    <a:lumMod val="60000"/>
                    <a:lumOff val="40000"/>
                  </a:schemeClr>
                </a:solidFill>
                <a:effectLst/>
                <a:latin typeface="Times New Roman" panose="02020603050405020304" pitchFamily="18" charset="0"/>
                <a:cs typeface="Times New Roman" panose="02020603050405020304" pitchFamily="18" charset="0"/>
              </a:rPr>
              <a:t>Conclusion</a:t>
            </a:r>
          </a:p>
          <a:p>
            <a:endParaRPr lang="en-IN" sz="28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042814" y="902970"/>
            <a:ext cx="8700453"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tx2">
                    <a:lumMod val="75000"/>
                  </a:schemeClr>
                </a:solidFill>
              </a:rPr>
              <a:t>P</a:t>
            </a:r>
            <a:r>
              <a:rPr sz="4250" spc="15" dirty="0">
                <a:solidFill>
                  <a:schemeClr val="tx2">
                    <a:lumMod val="75000"/>
                  </a:schemeClr>
                </a:solidFill>
              </a:rPr>
              <a:t>ROB</a:t>
            </a:r>
            <a:r>
              <a:rPr sz="4250" spc="55" dirty="0">
                <a:solidFill>
                  <a:schemeClr val="tx2">
                    <a:lumMod val="75000"/>
                  </a:schemeClr>
                </a:solidFill>
              </a:rPr>
              <a:t>L</a:t>
            </a:r>
            <a:r>
              <a:rPr sz="4250" spc="-20" dirty="0">
                <a:solidFill>
                  <a:schemeClr val="tx2">
                    <a:lumMod val="75000"/>
                  </a:schemeClr>
                </a:solidFill>
              </a:rPr>
              <a:t>E</a:t>
            </a:r>
            <a:r>
              <a:rPr sz="4250" spc="20" dirty="0">
                <a:solidFill>
                  <a:schemeClr val="tx2">
                    <a:lumMod val="75000"/>
                  </a:schemeClr>
                </a:solidFill>
              </a:rPr>
              <a:t>M</a:t>
            </a:r>
            <a:r>
              <a:rPr sz="4250" dirty="0">
                <a:solidFill>
                  <a:schemeClr val="tx2">
                    <a:lumMod val="75000"/>
                  </a:schemeClr>
                </a:solidFill>
              </a:rPr>
              <a:t>	</a:t>
            </a:r>
            <a:r>
              <a:rPr sz="4250" spc="10" dirty="0">
                <a:solidFill>
                  <a:schemeClr val="tx2">
                    <a:lumMod val="75000"/>
                  </a:schemeClr>
                </a:solidFill>
              </a:rPr>
              <a:t>S</a:t>
            </a:r>
            <a:r>
              <a:rPr sz="4250" spc="-370" dirty="0">
                <a:solidFill>
                  <a:schemeClr val="tx2">
                    <a:lumMod val="75000"/>
                  </a:schemeClr>
                </a:solidFill>
              </a:rPr>
              <a:t>T</a:t>
            </a:r>
            <a:r>
              <a:rPr sz="4250" spc="-375" dirty="0">
                <a:solidFill>
                  <a:schemeClr val="tx2">
                    <a:lumMod val="75000"/>
                  </a:schemeClr>
                </a:solidFill>
              </a:rPr>
              <a:t>A</a:t>
            </a:r>
            <a:r>
              <a:rPr sz="4250" spc="15" dirty="0">
                <a:solidFill>
                  <a:schemeClr val="tx2">
                    <a:lumMod val="75000"/>
                  </a:schemeClr>
                </a:solidFill>
              </a:rPr>
              <a:t>T</a:t>
            </a:r>
            <a:r>
              <a:rPr sz="4250" spc="-10" dirty="0">
                <a:solidFill>
                  <a:schemeClr val="tx2">
                    <a:lumMod val="75000"/>
                  </a:schemeClr>
                </a:solidFill>
              </a:rPr>
              <a:t>E</a:t>
            </a:r>
            <a:r>
              <a:rPr sz="4250" spc="-20" dirty="0">
                <a:solidFill>
                  <a:schemeClr val="tx2">
                    <a:lumMod val="75000"/>
                  </a:schemeClr>
                </a:solidFill>
              </a:rPr>
              <a:t>ME</a:t>
            </a:r>
            <a:r>
              <a:rPr sz="4250" spc="10" dirty="0">
                <a:solidFill>
                  <a:schemeClr val="tx2">
                    <a:lumMod val="75000"/>
                  </a:schemeClr>
                </a:solidFill>
              </a:rPr>
              <a:t>NT</a:t>
            </a:r>
            <a:endParaRPr sz="4250" dirty="0">
              <a:solidFill>
                <a:schemeClr val="tx2">
                  <a:lumMod val="75000"/>
                </a:schemeClr>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5" name="TextBox 14">
            <a:extLst>
              <a:ext uri="{FF2B5EF4-FFF2-40B4-BE49-F238E27FC236}">
                <a16:creationId xmlns:a16="http://schemas.microsoft.com/office/drawing/2014/main" id="{4B0C9EB7-CE1D-9586-2F2A-3629E24B5E95}"/>
              </a:ext>
            </a:extLst>
          </p:cNvPr>
          <p:cNvSpPr txBox="1"/>
          <p:nvPr/>
        </p:nvSpPr>
        <p:spPr>
          <a:xfrm>
            <a:off x="2209800" y="2607158"/>
            <a:ext cx="6366482" cy="1908215"/>
          </a:xfrm>
          <a:prstGeom prst="rect">
            <a:avLst/>
          </a:prstGeom>
          <a:noFill/>
        </p:spPr>
        <p:txBody>
          <a:bodyPr wrap="square">
            <a:spAutoFit/>
          </a:bodyPr>
          <a:lstStyle/>
          <a:p>
            <a:r>
              <a:rPr lang="en-US" dirty="0">
                <a:solidFill>
                  <a:schemeClr val="tx1">
                    <a:lumMod val="65000"/>
                  </a:schemeClr>
                </a:solidFill>
              </a:rPr>
              <a:t>Problem Statements for Employee </a:t>
            </a:r>
            <a:r>
              <a:rPr lang="en-US" dirty="0" smtClean="0">
                <a:solidFill>
                  <a:schemeClr val="tx1">
                    <a:lumMod val="65000"/>
                  </a:schemeClr>
                </a:solidFill>
              </a:rPr>
              <a:t>is </a:t>
            </a:r>
            <a:r>
              <a:rPr lang="en-US" dirty="0">
                <a:solidFill>
                  <a:schemeClr val="tx1">
                    <a:lumMod val="65000"/>
                  </a:schemeClr>
                </a:solidFill>
              </a:rPr>
              <a:t>a critical process for organizations to assess their workforce's effectiveness, identify areas for improvement, and make informed decisions about talent management. Here are some common problem statements that organizations </a:t>
            </a:r>
            <a:r>
              <a:rPr lang="en-US" dirty="0" err="1">
                <a:solidFill>
                  <a:schemeClr val="tx1">
                    <a:lumMod val="65000"/>
                  </a:schemeClr>
                </a:solidFill>
              </a:rPr>
              <a:t>oftetaining</a:t>
            </a:r>
            <a:r>
              <a:rPr lang="en-US" dirty="0">
                <a:solidFill>
                  <a:schemeClr val="tx1">
                    <a:lumMod val="65000"/>
                  </a:schemeClr>
                </a:solidFill>
              </a:rPr>
              <a:t> top talent. </a:t>
            </a:r>
            <a:endParaRPr lang="en-IN" dirty="0">
              <a:solidFill>
                <a:schemeClr val="tx1">
                  <a:lumMod val="65000"/>
                </a:schemeClr>
              </a:solidFill>
            </a:endParaRPr>
          </a:p>
          <a:p>
            <a:endParaRPr lang="en-US" sz="2800" dirty="0">
              <a:solidFill>
                <a:schemeClr val="tx1">
                  <a:lumMod val="6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0" y="1029990"/>
            <a:ext cx="6976099"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solidFill>
                  <a:schemeClr val="accent1">
                    <a:lumMod val="40000"/>
                    <a:lumOff val="60000"/>
                  </a:schemeClr>
                </a:solidFill>
              </a:rPr>
              <a:t>PROJEC</a:t>
            </a:r>
            <a:r>
              <a:rPr lang="en-US" sz="4250" spc="5" dirty="0" smtClean="0">
                <a:solidFill>
                  <a:schemeClr val="accent1">
                    <a:lumMod val="40000"/>
                    <a:lumOff val="60000"/>
                  </a:schemeClr>
                </a:solidFill>
              </a:rPr>
              <a:t>T </a:t>
            </a:r>
            <a:r>
              <a:rPr sz="4250" spc="-20" dirty="0" smtClean="0">
                <a:solidFill>
                  <a:schemeClr val="accent1">
                    <a:lumMod val="40000"/>
                    <a:lumOff val="60000"/>
                  </a:schemeClr>
                </a:solidFill>
              </a:rPr>
              <a:t>OVERVIEW</a:t>
            </a:r>
            <a:endParaRPr sz="4250" dirty="0">
              <a:solidFill>
                <a:schemeClr val="accent1">
                  <a:lumMod val="40000"/>
                  <a:lumOff val="60000"/>
                </a:schemeClr>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A6C69823-33DD-2F3E-8CA1-AA7D1395F018}"/>
              </a:ext>
            </a:extLst>
          </p:cNvPr>
          <p:cNvSpPr txBox="1"/>
          <p:nvPr/>
        </p:nvSpPr>
        <p:spPr>
          <a:xfrm>
            <a:off x="1747837" y="2684760"/>
            <a:ext cx="7179254" cy="2308324"/>
          </a:xfrm>
          <a:prstGeom prst="rect">
            <a:avLst/>
          </a:prstGeom>
          <a:noFill/>
        </p:spPr>
        <p:txBody>
          <a:bodyPr wrap="square">
            <a:spAutoFit/>
          </a:bodyPr>
          <a:lstStyle/>
          <a:p>
            <a:r>
              <a:rPr lang="en-US" sz="2400" dirty="0">
                <a:solidFill>
                  <a:schemeClr val="accent5">
                    <a:lumMod val="40000"/>
                    <a:lumOff val="60000"/>
                  </a:schemeClr>
                </a:solidFill>
              </a:rPr>
              <a:t>To evaluate the current state of employee performance, engagement, and satisfaction within the organization. This assessment will provide valuable insights to inform strategic HR decisions, improve employee retention, and enhance overall organizational productivity.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flipV="1">
            <a:off x="12169140" y="6705600"/>
            <a:ext cx="45719" cy="45719"/>
          </a:xfrm>
          <a:prstGeom prst="rect">
            <a:avLst/>
          </a:prstGeom>
        </p:spPr>
      </p:pic>
      <p:sp>
        <p:nvSpPr>
          <p:cNvPr id="9" name="TextBox 8">
            <a:extLst>
              <a:ext uri="{FF2B5EF4-FFF2-40B4-BE49-F238E27FC236}">
                <a16:creationId xmlns:a16="http://schemas.microsoft.com/office/drawing/2014/main" id="{FBE9FD98-4A55-F7DC-AA43-48383BF07DC5}"/>
              </a:ext>
            </a:extLst>
          </p:cNvPr>
          <p:cNvSpPr txBox="1"/>
          <p:nvPr/>
        </p:nvSpPr>
        <p:spPr>
          <a:xfrm>
            <a:off x="685597" y="2019301"/>
            <a:ext cx="7524147" cy="4524315"/>
          </a:xfrm>
          <a:prstGeom prst="rect">
            <a:avLst/>
          </a:prstGeom>
          <a:noFill/>
        </p:spPr>
        <p:txBody>
          <a:bodyPr wrap="square">
            <a:spAutoFit/>
          </a:bodyPr>
          <a:lstStyle/>
          <a:p>
            <a:r>
              <a:rPr lang="en-US" sz="3200" dirty="0"/>
              <a:t>End users in employee analysis are the individuals who ultimately benefit from the insights and recommendations generated by the analysis. They typically include</a:t>
            </a:r>
            <a:r>
              <a:rPr lang="en-US" sz="3200" dirty="0" smtClean="0"/>
              <a:t>:</a:t>
            </a:r>
          </a:p>
          <a:p>
            <a:pPr marL="457200" indent="-457200">
              <a:buFont typeface="Arial" panose="020B0604020202020204" pitchFamily="34" charset="0"/>
              <a:buChar char="•"/>
            </a:pPr>
            <a:r>
              <a:rPr lang="en-US" sz="3200" dirty="0" smtClean="0"/>
              <a:t>Employees </a:t>
            </a:r>
          </a:p>
          <a:p>
            <a:pPr marL="457200" indent="-457200">
              <a:buFont typeface="Arial" panose="020B0604020202020204" pitchFamily="34" charset="0"/>
              <a:buChar char="•"/>
            </a:pPr>
            <a:r>
              <a:rPr lang="en-US" sz="3200" dirty="0" smtClean="0"/>
              <a:t>Managers </a:t>
            </a:r>
          </a:p>
          <a:p>
            <a:pPr marL="457200" indent="-457200">
              <a:buFont typeface="Arial" panose="020B0604020202020204" pitchFamily="34" charset="0"/>
              <a:buChar char="•"/>
            </a:pPr>
            <a:r>
              <a:rPr lang="en-US" sz="3200" dirty="0" smtClean="0"/>
              <a:t>HR professionals</a:t>
            </a:r>
          </a:p>
          <a:p>
            <a:pPr marL="457200" indent="-457200">
              <a:buFont typeface="Arial" panose="020B0604020202020204" pitchFamily="34" charset="0"/>
              <a:buChar char="•"/>
            </a:pPr>
            <a:r>
              <a:rPr lang="en-US" sz="3200" dirty="0" smtClean="0"/>
              <a:t> </a:t>
            </a:r>
            <a:r>
              <a:rPr lang="en-US" sz="3200" dirty="0"/>
              <a:t>Executives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651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886826" y="573989"/>
            <a:ext cx="9955846" cy="1121461"/>
          </a:xfrm>
          <a:prstGeom prst="rect">
            <a:avLst/>
          </a:prstGeom>
        </p:spPr>
        <p:txBody>
          <a:bodyPr vert="horz" wrap="square" lIns="0" tIns="13335" rIns="0" bIns="0" rtlCol="0">
            <a:spAutoFit/>
          </a:bodyPr>
          <a:lstStyle/>
          <a:p>
            <a:pPr marL="12700">
              <a:lnSpc>
                <a:spcPct val="100000"/>
              </a:lnSpc>
              <a:spcBef>
                <a:spcPts val="105"/>
              </a:spcBef>
            </a:pPr>
            <a:r>
              <a:rPr sz="3600" spc="10" dirty="0">
                <a:solidFill>
                  <a:schemeClr val="tx2">
                    <a:lumMod val="50000"/>
                  </a:schemeClr>
                </a:solidFill>
              </a:rPr>
              <a:t>O</a:t>
            </a:r>
            <a:r>
              <a:rPr sz="3600" spc="25" dirty="0">
                <a:solidFill>
                  <a:schemeClr val="tx2">
                    <a:lumMod val="50000"/>
                  </a:schemeClr>
                </a:solidFill>
              </a:rPr>
              <a:t>U</a:t>
            </a:r>
            <a:r>
              <a:rPr sz="3600" dirty="0">
                <a:solidFill>
                  <a:schemeClr val="tx2">
                    <a:lumMod val="50000"/>
                  </a:schemeClr>
                </a:solidFill>
              </a:rPr>
              <a:t>R</a:t>
            </a:r>
            <a:r>
              <a:rPr sz="3600" spc="5" dirty="0">
                <a:solidFill>
                  <a:schemeClr val="tx2">
                    <a:lumMod val="50000"/>
                  </a:schemeClr>
                </a:solidFill>
              </a:rPr>
              <a:t> </a:t>
            </a:r>
            <a:r>
              <a:rPr sz="3600" spc="25" dirty="0">
                <a:solidFill>
                  <a:schemeClr val="tx2">
                    <a:lumMod val="50000"/>
                  </a:schemeClr>
                </a:solidFill>
              </a:rPr>
              <a:t>S</a:t>
            </a:r>
            <a:r>
              <a:rPr sz="3600" spc="10" dirty="0">
                <a:solidFill>
                  <a:schemeClr val="tx2">
                    <a:lumMod val="50000"/>
                  </a:schemeClr>
                </a:solidFill>
              </a:rPr>
              <a:t>O</a:t>
            </a:r>
            <a:r>
              <a:rPr sz="3600" spc="25" dirty="0">
                <a:solidFill>
                  <a:schemeClr val="tx2">
                    <a:lumMod val="50000"/>
                  </a:schemeClr>
                </a:solidFill>
              </a:rPr>
              <a:t>LU</a:t>
            </a:r>
            <a:r>
              <a:rPr sz="3600" spc="-35" dirty="0">
                <a:solidFill>
                  <a:schemeClr val="tx2">
                    <a:lumMod val="50000"/>
                  </a:schemeClr>
                </a:solidFill>
              </a:rPr>
              <a:t>T</a:t>
            </a:r>
            <a:r>
              <a:rPr sz="3600" spc="-30" dirty="0">
                <a:solidFill>
                  <a:schemeClr val="tx2">
                    <a:lumMod val="50000"/>
                  </a:schemeClr>
                </a:solidFill>
              </a:rPr>
              <a:t>I</a:t>
            </a:r>
            <a:r>
              <a:rPr sz="3600" spc="10" dirty="0">
                <a:solidFill>
                  <a:schemeClr val="tx2">
                    <a:lumMod val="50000"/>
                  </a:schemeClr>
                </a:solidFill>
              </a:rPr>
              <a:t>O</a:t>
            </a:r>
            <a:r>
              <a:rPr sz="3600" dirty="0">
                <a:solidFill>
                  <a:schemeClr val="tx2">
                    <a:lumMod val="50000"/>
                  </a:schemeClr>
                </a:solidFill>
              </a:rPr>
              <a:t>N</a:t>
            </a:r>
            <a:r>
              <a:rPr sz="3600" spc="-345" dirty="0">
                <a:solidFill>
                  <a:schemeClr val="tx2">
                    <a:lumMod val="50000"/>
                  </a:schemeClr>
                </a:solidFill>
              </a:rPr>
              <a:t> </a:t>
            </a:r>
            <a:r>
              <a:rPr sz="3600" spc="-35" dirty="0">
                <a:solidFill>
                  <a:schemeClr val="tx2">
                    <a:lumMod val="50000"/>
                  </a:schemeClr>
                </a:solidFill>
              </a:rPr>
              <a:t>A</a:t>
            </a:r>
            <a:r>
              <a:rPr sz="3600" spc="-5" dirty="0">
                <a:solidFill>
                  <a:schemeClr val="tx2">
                    <a:lumMod val="50000"/>
                  </a:schemeClr>
                </a:solidFill>
              </a:rPr>
              <a:t>N</a:t>
            </a:r>
            <a:r>
              <a:rPr sz="3600" dirty="0">
                <a:solidFill>
                  <a:schemeClr val="tx2">
                    <a:lumMod val="50000"/>
                  </a:schemeClr>
                </a:solidFill>
              </a:rPr>
              <a:t>D</a:t>
            </a:r>
            <a:r>
              <a:rPr sz="3600" spc="35" dirty="0">
                <a:solidFill>
                  <a:schemeClr val="tx2">
                    <a:lumMod val="50000"/>
                  </a:schemeClr>
                </a:solidFill>
              </a:rPr>
              <a:t> </a:t>
            </a:r>
            <a:r>
              <a:rPr sz="3600" spc="-30" dirty="0">
                <a:solidFill>
                  <a:schemeClr val="tx2">
                    <a:lumMod val="50000"/>
                  </a:schemeClr>
                </a:solidFill>
              </a:rPr>
              <a:t>I</a:t>
            </a:r>
            <a:r>
              <a:rPr sz="3600" spc="-35" dirty="0">
                <a:solidFill>
                  <a:schemeClr val="tx2">
                    <a:lumMod val="50000"/>
                  </a:schemeClr>
                </a:solidFill>
              </a:rPr>
              <a:t>T</a:t>
            </a:r>
            <a:r>
              <a:rPr sz="3600" dirty="0">
                <a:solidFill>
                  <a:schemeClr val="tx2">
                    <a:lumMod val="50000"/>
                  </a:schemeClr>
                </a:solidFill>
              </a:rPr>
              <a:t>S</a:t>
            </a:r>
            <a:r>
              <a:rPr sz="3600" spc="60" dirty="0">
                <a:solidFill>
                  <a:schemeClr val="tx2">
                    <a:lumMod val="50000"/>
                  </a:schemeClr>
                </a:solidFill>
              </a:rPr>
              <a:t> </a:t>
            </a:r>
            <a:r>
              <a:rPr sz="3600" spc="-295" dirty="0">
                <a:solidFill>
                  <a:schemeClr val="tx2">
                    <a:lumMod val="50000"/>
                  </a:schemeClr>
                </a:solidFill>
              </a:rPr>
              <a:t>V</a:t>
            </a:r>
            <a:r>
              <a:rPr sz="3600" spc="-35" dirty="0">
                <a:solidFill>
                  <a:schemeClr val="tx2">
                    <a:lumMod val="50000"/>
                  </a:schemeClr>
                </a:solidFill>
              </a:rPr>
              <a:t>A</a:t>
            </a:r>
            <a:r>
              <a:rPr sz="3600" spc="25" dirty="0">
                <a:solidFill>
                  <a:schemeClr val="tx2">
                    <a:lumMod val="50000"/>
                  </a:schemeClr>
                </a:solidFill>
              </a:rPr>
              <a:t>LU</a:t>
            </a:r>
            <a:r>
              <a:rPr sz="3600" dirty="0">
                <a:solidFill>
                  <a:schemeClr val="tx2">
                    <a:lumMod val="50000"/>
                  </a:schemeClr>
                </a:solidFill>
              </a:rPr>
              <a:t>E</a:t>
            </a:r>
            <a:r>
              <a:rPr sz="3600" spc="-65" dirty="0">
                <a:solidFill>
                  <a:schemeClr val="tx2">
                    <a:lumMod val="50000"/>
                  </a:schemeClr>
                </a:solidFill>
              </a:rPr>
              <a:t> </a:t>
            </a:r>
            <a:r>
              <a:rPr sz="3600" spc="-15" dirty="0">
                <a:solidFill>
                  <a:schemeClr val="tx2">
                    <a:lumMod val="50000"/>
                  </a:schemeClr>
                </a:solidFill>
              </a:rPr>
              <a:t>P</a:t>
            </a:r>
            <a:r>
              <a:rPr sz="3600" spc="-30" dirty="0">
                <a:solidFill>
                  <a:schemeClr val="tx2">
                    <a:lumMod val="50000"/>
                  </a:schemeClr>
                </a:solidFill>
              </a:rPr>
              <a:t>R</a:t>
            </a:r>
            <a:r>
              <a:rPr sz="3600" spc="10" dirty="0">
                <a:solidFill>
                  <a:schemeClr val="tx2">
                    <a:lumMod val="50000"/>
                  </a:schemeClr>
                </a:solidFill>
              </a:rPr>
              <a:t>O</a:t>
            </a:r>
            <a:r>
              <a:rPr sz="3600" spc="-15" dirty="0">
                <a:solidFill>
                  <a:schemeClr val="tx2">
                    <a:lumMod val="50000"/>
                  </a:schemeClr>
                </a:solidFill>
              </a:rPr>
              <a:t>P</a:t>
            </a:r>
            <a:r>
              <a:rPr sz="3600" spc="10" dirty="0">
                <a:solidFill>
                  <a:schemeClr val="tx2">
                    <a:lumMod val="50000"/>
                  </a:schemeClr>
                </a:solidFill>
              </a:rPr>
              <a:t>O</a:t>
            </a:r>
            <a:r>
              <a:rPr sz="3600" spc="25" dirty="0">
                <a:solidFill>
                  <a:schemeClr val="tx2">
                    <a:lumMod val="50000"/>
                  </a:schemeClr>
                </a:solidFill>
              </a:rPr>
              <a:t>S</a:t>
            </a:r>
            <a:r>
              <a:rPr sz="3600" spc="-30" dirty="0">
                <a:solidFill>
                  <a:schemeClr val="tx2">
                    <a:lumMod val="50000"/>
                  </a:schemeClr>
                </a:solidFill>
              </a:rPr>
              <a:t>I</a:t>
            </a:r>
            <a:r>
              <a:rPr sz="3600" spc="-35" dirty="0">
                <a:solidFill>
                  <a:schemeClr val="tx2">
                    <a:lumMod val="50000"/>
                  </a:schemeClr>
                </a:solidFill>
              </a:rPr>
              <a:t>T</a:t>
            </a:r>
            <a:r>
              <a:rPr sz="3600" spc="-30" dirty="0">
                <a:solidFill>
                  <a:schemeClr val="tx2">
                    <a:lumMod val="50000"/>
                  </a:schemeClr>
                </a:solidFill>
              </a:rPr>
              <a:t>I</a:t>
            </a:r>
            <a:r>
              <a:rPr sz="3600" spc="10" dirty="0">
                <a:solidFill>
                  <a:schemeClr val="tx2">
                    <a:lumMod val="50000"/>
                  </a:schemeClr>
                </a:solidFill>
              </a:rPr>
              <a:t>O</a:t>
            </a:r>
            <a:r>
              <a:rPr sz="3600" dirty="0">
                <a:solidFill>
                  <a:schemeClr val="tx2">
                    <a:lumMod val="50000"/>
                  </a:schemeClr>
                </a:solidFill>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116899" y="6681355"/>
            <a:ext cx="2143125" cy="200025"/>
          </a:xfrm>
          <a:prstGeom prst="rect">
            <a:avLst/>
          </a:prstGeom>
        </p:spPr>
      </p:pic>
      <p:sp>
        <p:nvSpPr>
          <p:cNvPr id="10" name="TextBox 9">
            <a:extLst>
              <a:ext uri="{FF2B5EF4-FFF2-40B4-BE49-F238E27FC236}">
                <a16:creationId xmlns:a16="http://schemas.microsoft.com/office/drawing/2014/main" id="{0E2E8465-C4D2-1817-84F8-90D26D98FAD0}"/>
              </a:ext>
            </a:extLst>
          </p:cNvPr>
          <p:cNvSpPr txBox="1"/>
          <p:nvPr/>
        </p:nvSpPr>
        <p:spPr>
          <a:xfrm>
            <a:off x="3490122" y="2106632"/>
            <a:ext cx="4749255" cy="3970318"/>
          </a:xfrm>
          <a:prstGeom prst="rect">
            <a:avLst/>
          </a:prstGeom>
          <a:noFill/>
        </p:spPr>
        <p:txBody>
          <a:bodyPr wrap="square">
            <a:spAutoFit/>
          </a:bodyPr>
          <a:lstStyle/>
          <a:p>
            <a:r>
              <a:rPr lang="en-IN" sz="2800" dirty="0"/>
              <a:t>We have provided solution for function and formula by providing for around 20 employees their salary is calculated by using formula and arranging them to provide solution to the concerned management of the company </a:t>
            </a:r>
          </a:p>
          <a:p>
            <a:endParaRPr lang="en-US" sz="2800" dirty="0"/>
          </a:p>
        </p:txBody>
      </p:sp>
      <p:sp>
        <p:nvSpPr>
          <p:cNvPr id="12" name="TextBox 11">
            <a:extLst>
              <a:ext uri="{FF2B5EF4-FFF2-40B4-BE49-F238E27FC236}">
                <a16:creationId xmlns:a16="http://schemas.microsoft.com/office/drawing/2014/main" id="{639316AC-2242-41FE-0121-09F3CCEA4D39}"/>
              </a:ext>
            </a:extLst>
          </p:cNvPr>
          <p:cNvSpPr txBox="1"/>
          <p:nvPr/>
        </p:nvSpPr>
        <p:spPr>
          <a:xfrm>
            <a:off x="558165" y="-1981199"/>
            <a:ext cx="7061836" cy="1477328"/>
          </a:xfrm>
          <a:prstGeom prst="rect">
            <a:avLst/>
          </a:prstGeom>
          <a:noFill/>
        </p:spPr>
        <p:txBody>
          <a:bodyPr wrap="square">
            <a:spAutoFit/>
          </a:bodyPr>
          <a:lstStyle/>
          <a:p>
            <a:r>
              <a:rPr lang="en-IN" dirty="0" err="1"/>
              <a:t>vided</a:t>
            </a:r>
            <a:r>
              <a:rPr lang="en-IN" dirty="0"/>
              <a:t> solution for function and formula by providing for around 20 employees their salary is calculated by using formula and arranging them to provide solution to the concerned management of the company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914400" y="1219200"/>
            <a:ext cx="10571998" cy="970450"/>
          </a:xfrm>
        </p:spPr>
        <p:txBody>
          <a:bodyPr/>
          <a:lstStyle/>
          <a:p>
            <a:r>
              <a:rPr lang="en-IN" dirty="0"/>
              <a:t>Dataset Description</a:t>
            </a:r>
          </a:p>
        </p:txBody>
      </p:sp>
      <p:sp>
        <p:nvSpPr>
          <p:cNvPr id="4" name="TextBox 3">
            <a:extLst>
              <a:ext uri="{FF2B5EF4-FFF2-40B4-BE49-F238E27FC236}">
                <a16:creationId xmlns:a16="http://schemas.microsoft.com/office/drawing/2014/main" id="{8C97C085-503D-4E32-490E-130D2A17CCF4}"/>
              </a:ext>
            </a:extLst>
          </p:cNvPr>
          <p:cNvSpPr txBox="1"/>
          <p:nvPr/>
        </p:nvSpPr>
        <p:spPr>
          <a:xfrm>
            <a:off x="1676400" y="2819400"/>
            <a:ext cx="7004694" cy="2246769"/>
          </a:xfrm>
          <a:prstGeom prst="rect">
            <a:avLst/>
          </a:prstGeom>
          <a:noFill/>
        </p:spPr>
        <p:txBody>
          <a:bodyPr wrap="square">
            <a:spAutoFit/>
          </a:bodyPr>
          <a:lstStyle/>
          <a:p>
            <a:r>
              <a:rPr lang="en-IN" sz="2800" dirty="0"/>
              <a:t>The dataset consists of name of the employee </a:t>
            </a:r>
            <a:r>
              <a:rPr lang="en-IN" sz="2800" dirty="0" err="1"/>
              <a:t>employee</a:t>
            </a:r>
            <a:r>
              <a:rPr lang="en-IN" sz="2800" dirty="0"/>
              <a:t> id their personal details and the salary is computed to illustrate the final salary to the management to make decisions regarding salary bonus </a:t>
            </a:r>
            <a:r>
              <a:rPr lang="en-IN" sz="2800" dirty="0" err="1"/>
              <a:t>etc</a:t>
            </a: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977582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2">
                    <a:lumMod val="75000"/>
                  </a:schemeClr>
                </a:solidFill>
              </a:rPr>
              <a:t>THE</a:t>
            </a:r>
            <a:r>
              <a:rPr sz="4250" spc="20" dirty="0">
                <a:solidFill>
                  <a:schemeClr val="accent2">
                    <a:lumMod val="75000"/>
                  </a:schemeClr>
                </a:solidFill>
              </a:rPr>
              <a:t> </a:t>
            </a:r>
            <a:r>
              <a:rPr lang="en-US" sz="4250" spc="20" dirty="0">
                <a:solidFill>
                  <a:schemeClr val="accent2">
                    <a:lumMod val="75000"/>
                  </a:schemeClr>
                </a:solidFill>
              </a:rPr>
              <a:t>"</a:t>
            </a:r>
            <a:r>
              <a:rPr sz="4250" spc="10" dirty="0">
                <a:solidFill>
                  <a:schemeClr val="accent2">
                    <a:lumMod val="75000"/>
                  </a:schemeClr>
                </a:solidFill>
              </a:rPr>
              <a:t>WOW</a:t>
            </a:r>
            <a:r>
              <a:rPr lang="en-US" sz="4250" spc="10" dirty="0">
                <a:solidFill>
                  <a:schemeClr val="accent2">
                    <a:lumMod val="75000"/>
                  </a:schemeClr>
                </a:solidFill>
              </a:rPr>
              <a:t>"</a:t>
            </a:r>
            <a:r>
              <a:rPr sz="4250" spc="85" dirty="0">
                <a:solidFill>
                  <a:schemeClr val="accent2">
                    <a:lumMod val="75000"/>
                  </a:schemeClr>
                </a:solidFill>
              </a:rPr>
              <a:t> </a:t>
            </a:r>
            <a:r>
              <a:rPr sz="4250" spc="10" dirty="0">
                <a:solidFill>
                  <a:schemeClr val="accent2">
                    <a:lumMod val="75000"/>
                  </a:schemeClr>
                </a:solidFill>
              </a:rPr>
              <a:t>IN</a:t>
            </a:r>
            <a:r>
              <a:rPr sz="4250" spc="-5" dirty="0">
                <a:solidFill>
                  <a:schemeClr val="accent2">
                    <a:lumMod val="75000"/>
                  </a:schemeClr>
                </a:solidFill>
              </a:rPr>
              <a:t> </a:t>
            </a:r>
            <a:r>
              <a:rPr sz="4250" spc="15" dirty="0">
                <a:solidFill>
                  <a:schemeClr val="accent2">
                    <a:lumMod val="75000"/>
                  </a:schemeClr>
                </a:solidFill>
              </a:rPr>
              <a:t>OUR</a:t>
            </a:r>
            <a:r>
              <a:rPr sz="4250" spc="-10" dirty="0">
                <a:solidFill>
                  <a:schemeClr val="accent2">
                    <a:lumMod val="75000"/>
                  </a:schemeClr>
                </a:solidFill>
              </a:rPr>
              <a:t> </a:t>
            </a:r>
            <a:r>
              <a:rPr sz="4250" spc="20" dirty="0">
                <a:solidFill>
                  <a:schemeClr val="accent2">
                    <a:lumMod val="75000"/>
                  </a:schemeClr>
                </a:solidFill>
              </a:rPr>
              <a:t>SOLUTION</a:t>
            </a:r>
            <a:endParaRPr sz="4250" dirty="0">
              <a:solidFill>
                <a:schemeClr val="accent2">
                  <a:lumMod val="75000"/>
                </a:schemeClr>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89116"/>
            <a:ext cx="9663571" cy="3970318"/>
          </a:xfrm>
          <a:prstGeom prst="rect">
            <a:avLst/>
          </a:prstGeom>
          <a:noFill/>
        </p:spPr>
        <p:txBody>
          <a:bodyPr wrap="square" rtlCol="0">
            <a:spAutoFit/>
          </a:bodyPr>
          <a:lstStyle/>
          <a:p>
            <a:pPr algn="l">
              <a:buFont typeface="Arial" panose="020B0604020202020204" pitchFamily="34" charset="0"/>
              <a:buChar char="•"/>
            </a:pPr>
            <a:r>
              <a:rPr lang="en-IN" sz="2800" b="0" i="0" dirty="0">
                <a:effectLst/>
                <a:latin typeface="Times New Roman" panose="02020603050405020304" pitchFamily="18" charset="0"/>
                <a:cs typeface="Times New Roman" panose="02020603050405020304" pitchFamily="18" charset="0"/>
              </a:rPr>
              <a:t>The WOW in our solution are the metrics used to describe the performance of the employee in their respective work which results in the computation of their salary </a:t>
            </a:r>
          </a:p>
          <a:p>
            <a:pPr algn="l">
              <a:buFont typeface="Arial" panose="020B0604020202020204" pitchFamily="34" charset="0"/>
              <a:buChar char="•"/>
            </a:pPr>
            <a:r>
              <a:rPr lang="en-IN" sz="2800" b="0" i="0" dirty="0">
                <a:effectLst/>
                <a:latin typeface="Times New Roman" panose="02020603050405020304" pitchFamily="18" charset="0"/>
                <a:cs typeface="Times New Roman" panose="02020603050405020304" pitchFamily="18" charset="0"/>
              </a:rPr>
              <a:t>     It involves </a:t>
            </a:r>
          </a:p>
          <a:p>
            <a:pPr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Seniority</a:t>
            </a:r>
            <a:endParaRPr lang="en-IN" sz="2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800" b="0" i="0" dirty="0">
                <a:effectLst/>
                <a:latin typeface="Times New Roman" panose="02020603050405020304" pitchFamily="18" charset="0"/>
                <a:cs typeface="Times New Roman" panose="02020603050405020304" pitchFamily="18" charset="0"/>
              </a:rPr>
              <a:t>     </a:t>
            </a:r>
            <a:r>
              <a:rPr lang="en-IN" sz="2800" b="0" i="0" dirty="0" smtClean="0">
                <a:effectLst/>
                <a:latin typeface="Times New Roman" panose="02020603050405020304" pitchFamily="18" charset="0"/>
                <a:cs typeface="Times New Roman" panose="02020603050405020304" pitchFamily="18" charset="0"/>
              </a:rPr>
              <a:t>Position </a:t>
            </a:r>
            <a:r>
              <a:rPr lang="en-IN" sz="2800" b="0" i="0" dirty="0">
                <a:effectLst/>
                <a:latin typeface="Times New Roman" panose="02020603050405020304" pitchFamily="18" charset="0"/>
                <a:cs typeface="Times New Roman" panose="02020603050405020304" pitchFamily="18" charset="0"/>
              </a:rPr>
              <a:t>in job</a:t>
            </a:r>
          </a:p>
          <a:p>
            <a:pPr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Experience </a:t>
            </a:r>
            <a:r>
              <a:rPr lang="en-IN" sz="2800" dirty="0">
                <a:latin typeface="Times New Roman" panose="02020603050405020304" pitchFamily="18" charset="0"/>
                <a:cs typeface="Times New Roman" panose="02020603050405020304" pitchFamily="18" charset="0"/>
              </a:rPr>
              <a:t>in handling jobs</a:t>
            </a:r>
          </a:p>
          <a:p>
            <a:pPr algn="l">
              <a:buFont typeface="Arial" panose="020B0604020202020204" pitchFamily="34" charset="0"/>
              <a:buChar char="•"/>
            </a:pPr>
            <a:r>
              <a:rPr lang="en-IN" sz="2800" b="0" i="0" dirty="0">
                <a:effectLst/>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Performance </a:t>
            </a:r>
            <a:r>
              <a:rPr lang="en-IN" sz="2800" dirty="0">
                <a:latin typeface="Times New Roman" panose="02020603050405020304" pitchFamily="18" charset="0"/>
                <a:cs typeface="Times New Roman" panose="02020603050405020304" pitchFamily="18" charset="0"/>
              </a:rPr>
              <a:t>metrics</a:t>
            </a:r>
            <a:endParaRPr lang="en-US" sz="2800" b="0" i="0" dirty="0">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199</TotalTime>
  <Words>447</Words>
  <Application>Microsoft Office PowerPoint</Application>
  <PresentationFormat>Widescreen</PresentationFormat>
  <Paragraphs>60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Roboto</vt:lpstr>
      <vt:lpstr>Times New Roman</vt:lpstr>
      <vt:lpstr>Trebuchet MS</vt:lpstr>
      <vt:lpstr>Damask</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Hi</cp:lastModifiedBy>
  <cp:revision>22</cp:revision>
  <dcterms:created xsi:type="dcterms:W3CDTF">2024-03-29T15:07:22Z</dcterms:created>
  <dcterms:modified xsi:type="dcterms:W3CDTF">2024-08-29T15:00:26Z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