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9" r:id="rId6"/>
    <p:sldId id="266" r:id="rId7"/>
    <p:sldId id="265" r:id="rId8"/>
    <p:sldId id="268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3F4-3BDE-490F-ACFD-7646455C2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71549-D9A1-4F01-81DA-52FC9C7D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CA0D-1A5B-40C7-8297-3378DF5E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5CB5-0FD5-41DC-8AF0-FA64BFE8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B17A-4874-45BE-A3AA-855B5F3D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1AE7-11EA-4CF2-BEA0-F72CADE1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7443F-4226-4073-8991-FAA5939F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4678-CCCE-4665-BB42-E7FEE2BD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6C36-7F63-467E-82E5-24E1D593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B7BB-92DF-4652-91B7-AE52B399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8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1EB70-9A19-4DE0-9E98-DC3A1D95B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09804-E1A0-4FEF-9B3C-626FCF4C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8F63-69AE-42C7-8BA1-FD7DFDAA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3BA1-ABBE-41BF-94CF-7F15DC9B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D0D2-A3DC-4162-A359-F948FACC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0689-A4D1-4C87-A53A-2FC227B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AB22-3720-4448-AFC2-66EDB3F9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5F74-EE53-4F44-8028-FA4EFDF2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2873-6257-4E3A-B395-6FAEEA5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7CE8-D631-4E68-8CFF-184EE30B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2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06CA-2F08-4510-ACB9-B4E0F502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BE11-7F7B-46CE-80E0-B232B46E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AACA-660C-4A0E-B53A-810C9E13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4E43-6ACB-4135-9369-CE7DC576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98F9-E0B0-4731-AF48-0E135E4A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8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A74-2DD7-456A-B7A0-1C78BD2C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1CEA-10AE-4BA4-B093-FE838091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AC9FB-7D99-4FEE-BBF0-3C3AA687F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BC61-5B28-4DBC-A558-378EE5AA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7D439-C033-4B2B-8091-8A399369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CA46A-5385-4B9B-9879-E856BE71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8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F786-12C3-4126-BE38-24BB09B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C25F-7B9E-4008-8190-9441779A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45EE-8A71-4CBD-8C6F-D57009FF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AFC5B-E062-4DF2-9F0C-53BE5D631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CF56A-B99D-448B-AC2D-6B3AD3E2A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618D5-40D5-439F-97A9-FA1950F7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A4AD4-AADE-406E-9DE1-6F7736FE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C6F64-4F6B-4163-9B94-D9FEC1AF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6019-3BE8-4152-84A3-82CE1C5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7EE17-726F-4C98-AE51-F43206E3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80A43-D1EB-487F-A77C-E54EDD81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CB11D-7FA1-40FD-8D90-20335160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40945-EC27-460A-B388-58E9FDE4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2F0FE-6F79-420D-8920-B422BDE5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46DE-1334-4483-A0F1-0BAEC17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45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C603-06AC-48C3-96A9-298D6BDC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1B7E-BBC3-45A6-99B8-709176A8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5DD3-7F24-441B-9570-043E6BF9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0F79C-CCEB-4BCF-813E-882389DD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0391F-AE54-43A8-B585-29505368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55EEA-F8CF-4230-8445-FF98A36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C1F-6903-44A0-8598-56E43594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FE760-6D8E-4B32-A527-67CDB23D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5D56B-5E8F-48EE-91E8-D50F0573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51583-EF5D-4B93-B00B-31745346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D6EE-F569-4666-B702-7BE2664B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0BFC-7963-4FD1-9B99-14947B2A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49E37-8100-4DDC-88F6-3F4944D8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6691-235F-41F5-91A4-2EBFC939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621B-3CB3-470C-9EF7-AE8163E37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ACF4-21FA-4A73-8CB7-C20A3418D8D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5357-A866-4B2A-8183-A1EA80BEC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AEA2-72C2-406D-9EB5-451F6F531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lib.net/" TargetMode="External"/><Relationship Id="rId2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DE834D2-68D6-489F-98FD-9C73E1CB5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r="9092" b="438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0BAB85-1FE3-4868-A6B9-7395ECB2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600"/>
              <a:t> About me – Dr Temitope Sam-Odusina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1108A-034A-42AF-9257-7C133F3E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700"/>
              <a:t> BEng Engineering, University of Liverpool, UK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700"/>
              <a:t>PhD Engineering, Liverpool John Moores University (LJMU), UK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700"/>
              <a:t>Computer vision /AI Researcher LJMU, UK</a:t>
            </a:r>
          </a:p>
        </p:txBody>
      </p:sp>
    </p:spTree>
    <p:extLst>
      <p:ext uri="{BB962C8B-B14F-4D97-AF65-F5344CB8AC3E}">
        <p14:creationId xmlns:p14="http://schemas.microsoft.com/office/powerpoint/2010/main" val="230695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2B1A7-69A3-4997-B5D5-07FF1FA69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93B5C44-E31C-44E9-9BBB-0F299A94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" b="1301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171F5-420D-41E6-A1E2-3AF60ADF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1883664"/>
            <a:ext cx="3703782" cy="217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200" dirty="0">
                <a:solidFill>
                  <a:srgbClr val="FFFFFF"/>
                </a:solidFill>
              </a:rPr>
              <a:t>		 Jumping into some code!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768F2337-7E7D-48E1-B5C6-583F7A345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4505" y="1883664"/>
            <a:ext cx="2907792" cy="2615184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39043-D763-4862-B195-9CBE24F3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Face Detection ?</a:t>
            </a:r>
          </a:p>
        </p:txBody>
      </p:sp>
      <p:pic>
        <p:nvPicPr>
          <p:cNvPr id="16" name="Picture 15" descr="A dining room table&#10;&#10;Description automatically generated">
            <a:extLst>
              <a:ext uri="{FF2B5EF4-FFF2-40B4-BE49-F238E27FC236}">
                <a16:creationId xmlns:a16="http://schemas.microsoft.com/office/drawing/2014/main" id="{A7BF00BA-945C-40D3-AB65-085FF54CF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2" r="-1" b="-1"/>
          <a:stretch/>
        </p:blipFill>
        <p:spPr>
          <a:xfrm>
            <a:off x="317635" y="321733"/>
            <a:ext cx="4160452" cy="222249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picture containing person, outdoor, building, person&#10;&#10;Description automatically generated">
            <a:extLst>
              <a:ext uri="{FF2B5EF4-FFF2-40B4-BE49-F238E27FC236}">
                <a16:creationId xmlns:a16="http://schemas.microsoft.com/office/drawing/2014/main" id="{6B3A70E4-2FAB-4B7D-A800-5306BAAF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2" r="20413" b="1"/>
          <a:stretch/>
        </p:blipFill>
        <p:spPr>
          <a:xfrm>
            <a:off x="317635" y="2705099"/>
            <a:ext cx="4160452" cy="3831167"/>
          </a:xfrm>
          <a:prstGeom prst="rect">
            <a:avLst/>
          </a:prstGeom>
        </p:spPr>
      </p:pic>
      <p:pic>
        <p:nvPicPr>
          <p:cNvPr id="8" name="Picture 7" descr="A close up of a speaker&#10;&#10;Description automatically generated">
            <a:extLst>
              <a:ext uri="{FF2B5EF4-FFF2-40B4-BE49-F238E27FC236}">
                <a16:creationId xmlns:a16="http://schemas.microsoft.com/office/drawing/2014/main" id="{AE6A0089-B744-4B0E-8164-D0FA3F30D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r="12234" b="-4"/>
          <a:stretch/>
        </p:blipFill>
        <p:spPr>
          <a:xfrm>
            <a:off x="4638675" y="299364"/>
            <a:ext cx="2775313" cy="3008188"/>
          </a:xfrm>
          <a:prstGeom prst="rect">
            <a:avLst/>
          </a:prstGeom>
        </p:spPr>
      </p:pic>
      <p:pic>
        <p:nvPicPr>
          <p:cNvPr id="14" name="Picture 13" descr="A picture containing accessory, newspaper&#10;&#10;Description automatically generated">
            <a:extLst>
              <a:ext uri="{FF2B5EF4-FFF2-40B4-BE49-F238E27FC236}">
                <a16:creationId xmlns:a16="http://schemas.microsoft.com/office/drawing/2014/main" id="{2CD9ADA8-67F7-40D1-9B0E-5F589D6E47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r="14136" b="3"/>
          <a:stretch/>
        </p:blipFill>
        <p:spPr>
          <a:xfrm>
            <a:off x="7574805" y="299363"/>
            <a:ext cx="4308687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2C09-C027-4C0C-AEA7-21698DEA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GB" sz="3600"/>
              <a:t>Face Detection vs Face Recognition </a:t>
            </a:r>
          </a:p>
        </p:txBody>
      </p:sp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8B3586E9-7978-45FF-88D1-E479DFE83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7" b="2085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CEFB-7A82-42ED-97D8-05A846E9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GB" sz="1800" dirty="0"/>
              <a:t>Face Detection  - Identifying where a face is located in an image</a:t>
            </a:r>
          </a:p>
          <a:p>
            <a:r>
              <a:rPr lang="en-GB" sz="1800" dirty="0"/>
              <a:t>Face Recognition – Given a located face can we identify who the face belongs to 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8925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5B4B-C518-423B-BB4B-D738E331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What is an Image?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dog&#10;&#10;Description automatically generated">
            <a:extLst>
              <a:ext uri="{FF2B5EF4-FFF2-40B4-BE49-F238E27FC236}">
                <a16:creationId xmlns:a16="http://schemas.microsoft.com/office/drawing/2014/main" id="{1EB9F7CB-3C5B-468B-9DFA-8F8A25E37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2" y="1874931"/>
            <a:ext cx="6064660" cy="3108137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86B9-7352-4429-8C85-938FB3A7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/>
              <a:t>Machines see and process everything using numbers, including images and text. </a:t>
            </a:r>
          </a:p>
          <a:p>
            <a:r>
              <a:rPr lang="en-GB" sz="1800"/>
              <a:t>Conversion from images to numbers can be done using pixel values.</a:t>
            </a:r>
          </a:p>
          <a:p>
            <a:r>
              <a:rPr lang="en-GB" sz="1800"/>
              <a:t>Every number represents the pixel intensity at that location.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509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3C58-4ADF-4DAA-BA82-FFB466DF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Differentiating between image 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A5C2-7569-457A-9675-E1482E0D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6057"/>
            <a:ext cx="10515600" cy="1800905"/>
          </a:xfrm>
        </p:spPr>
        <p:txBody>
          <a:bodyPr/>
          <a:lstStyle/>
          <a:p>
            <a:r>
              <a:rPr lang="en-GB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Feature descriptors </a:t>
            </a:r>
            <a:r>
              <a:rPr lang="en-GB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encode interesting information into a series of numbers and act as a sort of numerical “fingerprint” that can be used to differentiate one image from another.</a:t>
            </a:r>
          </a:p>
          <a:p>
            <a:r>
              <a:rPr lang="en-GB" sz="1800" dirty="0">
                <a:solidFill>
                  <a:srgbClr val="24292E"/>
                </a:solidFill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Various techniques exist such 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24292E"/>
                </a:solidFill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Histogram of Oriented gradients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24292E"/>
                </a:solidFill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Convolution Neural Networks (CNN)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24292E"/>
                </a:solidFill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Scale Invariant Feature Transform (SIFT) and many more</a:t>
            </a:r>
          </a:p>
          <a:p>
            <a:pPr marL="457200" lvl="1" indent="0">
              <a:buNone/>
            </a:pPr>
            <a:endParaRPr lang="en-GB" sz="1400" dirty="0">
              <a:solidFill>
                <a:srgbClr val="24292E"/>
              </a:solidFill>
              <a:latin typeface="Segoe UI" panose="020B0502040204020203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24292E"/>
              </a:solidFill>
              <a:latin typeface="Segoe UI" panose="020B0502040204020203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A car parked in a parking lot&#10;&#10;Description automatically generated">
            <a:extLst>
              <a:ext uri="{FF2B5EF4-FFF2-40B4-BE49-F238E27FC236}">
                <a16:creationId xmlns:a16="http://schemas.microsoft.com/office/drawing/2014/main" id="{6B4C9ABB-F8D8-48A9-A063-4006A6BC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5" y="1947466"/>
            <a:ext cx="3388642" cy="1873335"/>
          </a:xfrm>
          <a:prstGeom prst="rect">
            <a:avLst/>
          </a:prstGeom>
        </p:spPr>
      </p:pic>
      <p:pic>
        <p:nvPicPr>
          <p:cNvPr id="19" name="Picture 18" descr="A dog sitting in the grass&#10;&#10;Description automatically generated">
            <a:extLst>
              <a:ext uri="{FF2B5EF4-FFF2-40B4-BE49-F238E27FC236}">
                <a16:creationId xmlns:a16="http://schemas.microsoft.com/office/drawing/2014/main" id="{0B5A5362-B8AE-4E57-8395-24635D7D5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76" y="1947466"/>
            <a:ext cx="3345241" cy="18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6FB5-055B-4BA2-BC58-5F7FFB4C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Face recognition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D204F-54AA-46F6-A9AB-07E1ABF8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recognition library provides useful helper functions for face detection</a:t>
            </a:r>
          </a:p>
          <a:p>
            <a:r>
              <a:rPr lang="en-GB" dirty="0"/>
              <a:t>Image can be loaded using the </a:t>
            </a:r>
            <a:r>
              <a:rPr lang="en-GB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load_image_file</a:t>
            </a:r>
            <a:r>
              <a:rPr lang="en-GB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/>
              <a:t>function call</a:t>
            </a:r>
          </a:p>
          <a:p>
            <a:r>
              <a:rPr lang="en-GB" dirty="0"/>
              <a:t>Based upon </a:t>
            </a:r>
            <a:r>
              <a:rPr lang="en-GB" dirty="0" err="1"/>
              <a:t>dlib’s</a:t>
            </a:r>
            <a:r>
              <a:rPr lang="en-GB" dirty="0"/>
              <a:t> state-of-the art face recognition built with deep learning</a:t>
            </a:r>
          </a:p>
          <a:p>
            <a:r>
              <a:rPr lang="en-GB" dirty="0"/>
              <a:t>Useful links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https://github.com/ageitgey/face_recognition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3"/>
              </a:rPr>
              <a:t>http://dlib.net/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64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47D-8E03-4ABB-9128-182F490B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Helpful utility functions</a:t>
            </a:r>
          </a:p>
        </p:txBody>
      </p:sp>
      <p:pic>
        <p:nvPicPr>
          <p:cNvPr id="5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FBDE79B2-6446-4333-8750-261F5212F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69" y="2503094"/>
            <a:ext cx="1274890" cy="1062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BEBB6-AAAD-4397-8C37-020AC5CFC65E}"/>
              </a:ext>
            </a:extLst>
          </p:cNvPr>
          <p:cNvSpPr txBox="1"/>
          <p:nvPr/>
        </p:nvSpPr>
        <p:spPr>
          <a:xfrm>
            <a:off x="361932" y="2704859"/>
            <a:ext cx="5063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1 . </a:t>
            </a:r>
            <a:r>
              <a:rPr lang="en-GB" sz="1400" dirty="0" err="1"/>
              <a:t>face_locations</a:t>
            </a:r>
            <a:r>
              <a:rPr lang="en-GB" sz="1400" dirty="0"/>
              <a:t>= face_recognition.face_locations(image</a:t>
            </a:r>
            <a:r>
              <a:rPr lang="en-GB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48EE2-493D-49AC-8D8E-46F1AE690929}"/>
              </a:ext>
            </a:extLst>
          </p:cNvPr>
          <p:cNvSpPr txBox="1"/>
          <p:nvPr/>
        </p:nvSpPr>
        <p:spPr>
          <a:xfrm>
            <a:off x="9298415" y="4660412"/>
            <a:ext cx="245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[x</a:t>
            </a:r>
            <a:r>
              <a:rPr lang="en-GB" sz="1000" dirty="0"/>
              <a:t>0</a:t>
            </a:r>
            <a:r>
              <a:rPr lang="en-GB" dirty="0"/>
              <a:t>, x</a:t>
            </a:r>
            <a:r>
              <a:rPr lang="en-GB" sz="1000" dirty="0"/>
              <a:t>1</a:t>
            </a:r>
            <a:r>
              <a:rPr lang="en-GB" dirty="0"/>
              <a:t>, …………..x</a:t>
            </a:r>
            <a:r>
              <a:rPr lang="en-GB" sz="1000" dirty="0"/>
              <a:t>127</a:t>
            </a:r>
            <a:r>
              <a:rPr lang="en-GB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61C06-3DEC-430A-9F11-47A3041A0EE0}"/>
              </a:ext>
            </a:extLst>
          </p:cNvPr>
          <p:cNvSpPr txBox="1"/>
          <p:nvPr/>
        </p:nvSpPr>
        <p:spPr>
          <a:xfrm>
            <a:off x="332164" y="4734693"/>
            <a:ext cx="63505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2.  face_encodings= </a:t>
            </a:r>
            <a:r>
              <a:rPr lang="en-GB" sz="1400" dirty="0" err="1"/>
              <a:t>face_recognition.face_encodings</a:t>
            </a:r>
            <a:r>
              <a:rPr lang="en-GB" sz="1400" dirty="0"/>
              <a:t>(image, </a:t>
            </a:r>
            <a:r>
              <a:rPr lang="en-GB" sz="1400" dirty="0" err="1"/>
              <a:t>face_locations</a:t>
            </a:r>
            <a:r>
              <a:rPr lang="en-GB" sz="1400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B06B61-8A25-425D-9F29-5DB09A679C37}"/>
              </a:ext>
            </a:extLst>
          </p:cNvPr>
          <p:cNvCxnSpPr/>
          <p:nvPr/>
        </p:nvCxnSpPr>
        <p:spPr>
          <a:xfrm>
            <a:off x="6392592" y="2946197"/>
            <a:ext cx="2503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5DB6C-152E-4DF6-A65D-DD974DB4B38F}"/>
              </a:ext>
            </a:extLst>
          </p:cNvPr>
          <p:cNvCxnSpPr/>
          <p:nvPr/>
        </p:nvCxnSpPr>
        <p:spPr>
          <a:xfrm>
            <a:off x="7107245" y="4888581"/>
            <a:ext cx="1731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A909AC-3490-4DC8-A05C-7193B7FD3613}"/>
              </a:ext>
            </a:extLst>
          </p:cNvPr>
          <p:cNvSpPr txBox="1"/>
          <p:nvPr/>
        </p:nvSpPr>
        <p:spPr>
          <a:xfrm>
            <a:off x="6910322" y="2655569"/>
            <a:ext cx="238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Extracting face location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90370-838A-47B5-B891-D01C83759ADD}"/>
              </a:ext>
            </a:extLst>
          </p:cNvPr>
          <p:cNvSpPr txBox="1"/>
          <p:nvPr/>
        </p:nvSpPr>
        <p:spPr>
          <a:xfrm>
            <a:off x="7107245" y="4529607"/>
            <a:ext cx="238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Conversion to 128D vector </a:t>
            </a:r>
          </a:p>
        </p:txBody>
      </p:sp>
    </p:spTree>
    <p:extLst>
      <p:ext uri="{BB962C8B-B14F-4D97-AF65-F5344CB8AC3E}">
        <p14:creationId xmlns:p14="http://schemas.microsoft.com/office/powerpoint/2010/main" val="387138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EE7AE1-74B9-4A46-A192-7032F1B5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116781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Face Recognition</a:t>
            </a:r>
          </a:p>
        </p:txBody>
      </p:sp>
      <p:pic>
        <p:nvPicPr>
          <p:cNvPr id="9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4CB07DE0-AEAC-4D2D-A9D5-619A33A1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71" y="1548647"/>
            <a:ext cx="964720" cy="803934"/>
          </a:xfrm>
        </p:spPr>
      </p:pic>
      <p:pic>
        <p:nvPicPr>
          <p:cNvPr id="10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0B22390C-520F-4041-8F2F-3F30DD00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30" y="1547395"/>
            <a:ext cx="964719" cy="8039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AC1322-D547-45DF-AD61-BE3F9621A840}"/>
              </a:ext>
            </a:extLst>
          </p:cNvPr>
          <p:cNvCxnSpPr/>
          <p:nvPr/>
        </p:nvCxnSpPr>
        <p:spPr>
          <a:xfrm>
            <a:off x="4085046" y="2439498"/>
            <a:ext cx="0" cy="4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16C598-EAA7-4BE9-BBF6-4349E7A041CF}"/>
              </a:ext>
            </a:extLst>
          </p:cNvPr>
          <p:cNvCxnSpPr/>
          <p:nvPr/>
        </p:nvCxnSpPr>
        <p:spPr>
          <a:xfrm>
            <a:off x="6872789" y="2439498"/>
            <a:ext cx="0" cy="4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110608-83A5-4839-9B93-941300B28EF2}"/>
              </a:ext>
            </a:extLst>
          </p:cNvPr>
          <p:cNvSpPr txBox="1"/>
          <p:nvPr/>
        </p:nvSpPr>
        <p:spPr>
          <a:xfrm>
            <a:off x="3059821" y="2887432"/>
            <a:ext cx="2956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128-D Feature descriptors (f)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CAEC4-6493-494F-B65A-FD66DA739C2E}"/>
              </a:ext>
            </a:extLst>
          </p:cNvPr>
          <p:cNvSpPr txBox="1"/>
          <p:nvPr/>
        </p:nvSpPr>
        <p:spPr>
          <a:xfrm>
            <a:off x="6096000" y="2872958"/>
            <a:ext cx="269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128-D Feature descriptors (g)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D4B882-5977-4938-99DA-88FB201EE7F4}"/>
              </a:ext>
            </a:extLst>
          </p:cNvPr>
          <p:cNvCxnSpPr>
            <a:cxnSpLocks/>
          </p:cNvCxnSpPr>
          <p:nvPr/>
        </p:nvCxnSpPr>
        <p:spPr>
          <a:xfrm>
            <a:off x="4092160" y="3196929"/>
            <a:ext cx="359992" cy="4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752C7D-1CB4-4D35-AC2E-CC3778AD46B3}"/>
              </a:ext>
            </a:extLst>
          </p:cNvPr>
          <p:cNvCxnSpPr>
            <a:cxnSpLocks/>
          </p:cNvCxnSpPr>
          <p:nvPr/>
        </p:nvCxnSpPr>
        <p:spPr>
          <a:xfrm flipH="1">
            <a:off x="6122620" y="3276370"/>
            <a:ext cx="535620" cy="35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F94DB8F3-347D-477C-8B4E-DB08D8FC5E08}"/>
              </a:ext>
            </a:extLst>
          </p:cNvPr>
          <p:cNvSpPr/>
          <p:nvPr/>
        </p:nvSpPr>
        <p:spPr>
          <a:xfrm>
            <a:off x="4057537" y="3630967"/>
            <a:ext cx="2459698" cy="132556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compare_faces</a:t>
            </a:r>
            <a:r>
              <a:rPr lang="en-GB" sz="1000" dirty="0"/>
              <a:t>(f, 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2A6727-8F39-4F00-89F5-A7376F8987CD}"/>
              </a:ext>
            </a:extLst>
          </p:cNvPr>
          <p:cNvCxnSpPr/>
          <p:nvPr/>
        </p:nvCxnSpPr>
        <p:spPr>
          <a:xfrm>
            <a:off x="5282214" y="5033639"/>
            <a:ext cx="0" cy="5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8CC2F6-F98F-4410-8DAC-0049E25AC67B}"/>
              </a:ext>
            </a:extLst>
          </p:cNvPr>
          <p:cNvCxnSpPr>
            <a:cxnSpLocks/>
          </p:cNvCxnSpPr>
          <p:nvPr/>
        </p:nvCxnSpPr>
        <p:spPr>
          <a:xfrm>
            <a:off x="6658240" y="4316028"/>
            <a:ext cx="149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F3DA13-DE45-4382-B5C0-CB6A8900EB6C}"/>
              </a:ext>
            </a:extLst>
          </p:cNvPr>
          <p:cNvSpPr txBox="1"/>
          <p:nvPr/>
        </p:nvSpPr>
        <p:spPr>
          <a:xfrm>
            <a:off x="5282215" y="5033639"/>
            <a:ext cx="208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Euclidean distance &lt; threshold 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2CB7BB3F-5EA4-4FDA-9A5A-F4D1C50C98EB}"/>
              </a:ext>
            </a:extLst>
          </p:cNvPr>
          <p:cNvSpPr/>
          <p:nvPr/>
        </p:nvSpPr>
        <p:spPr>
          <a:xfrm>
            <a:off x="4537951" y="5680228"/>
            <a:ext cx="1772829" cy="4570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Yes, face is a match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CEE935-2A1B-4DA6-9534-26E7E1FDF594}"/>
              </a:ext>
            </a:extLst>
          </p:cNvPr>
          <p:cNvSpPr txBox="1"/>
          <p:nvPr/>
        </p:nvSpPr>
        <p:spPr>
          <a:xfrm>
            <a:off x="6517235" y="4077079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Euclidean distance &gt; threshold 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02B85CA0-99A4-4810-A090-76B9D8331E5C}"/>
              </a:ext>
            </a:extLst>
          </p:cNvPr>
          <p:cNvSpPr/>
          <p:nvPr/>
        </p:nvSpPr>
        <p:spPr>
          <a:xfrm>
            <a:off x="8427851" y="4087527"/>
            <a:ext cx="1772829" cy="4570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No, face is not a match</a:t>
            </a:r>
          </a:p>
        </p:txBody>
      </p:sp>
    </p:spTree>
    <p:extLst>
      <p:ext uri="{BB962C8B-B14F-4D97-AF65-F5344CB8AC3E}">
        <p14:creationId xmlns:p14="http://schemas.microsoft.com/office/powerpoint/2010/main" val="362594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7CF9-D69A-4BB4-9923-97996AF8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774944"/>
            <a:ext cx="10476721" cy="915744"/>
          </a:xfrm>
        </p:spPr>
        <p:txBody>
          <a:bodyPr/>
          <a:lstStyle/>
          <a:p>
            <a:pPr algn="ctr"/>
            <a:r>
              <a:rPr lang="en-GB" dirty="0"/>
              <a:t>Face recognition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5C2E6-BF9D-441B-9350-B5B8ED8C7573}"/>
              </a:ext>
            </a:extLst>
          </p:cNvPr>
          <p:cNvSpPr/>
          <p:nvPr/>
        </p:nvSpPr>
        <p:spPr>
          <a:xfrm>
            <a:off x="785272" y="2402024"/>
            <a:ext cx="1791050" cy="922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Query 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7DB064-808B-4115-835F-34868DE040D7}"/>
              </a:ext>
            </a:extLst>
          </p:cNvPr>
          <p:cNvSpPr/>
          <p:nvPr/>
        </p:nvSpPr>
        <p:spPr>
          <a:xfrm>
            <a:off x="3650955" y="2412526"/>
            <a:ext cx="1740256" cy="91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Face detection and Feature extraction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EA3E28-8140-472B-A494-9358F1F746E7}"/>
              </a:ext>
            </a:extLst>
          </p:cNvPr>
          <p:cNvCxnSpPr>
            <a:cxnSpLocks/>
          </p:cNvCxnSpPr>
          <p:nvPr/>
        </p:nvCxnSpPr>
        <p:spPr>
          <a:xfrm flipV="1">
            <a:off x="2695660" y="2863448"/>
            <a:ext cx="835956" cy="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A1054277-94B3-4A1C-AF96-4D7077C40A65}"/>
              </a:ext>
            </a:extLst>
          </p:cNvPr>
          <p:cNvSpPr/>
          <p:nvPr/>
        </p:nvSpPr>
        <p:spPr>
          <a:xfrm>
            <a:off x="662103" y="4701253"/>
            <a:ext cx="1861584" cy="9585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385067-4EBE-4522-A583-970C6260670F}"/>
              </a:ext>
            </a:extLst>
          </p:cNvPr>
          <p:cNvCxnSpPr>
            <a:cxnSpLocks/>
          </p:cNvCxnSpPr>
          <p:nvPr/>
        </p:nvCxnSpPr>
        <p:spPr>
          <a:xfrm>
            <a:off x="2743204" y="5196678"/>
            <a:ext cx="78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86BB9-6305-477B-A9A4-B1C9FAF1DDA6}"/>
              </a:ext>
            </a:extLst>
          </p:cNvPr>
          <p:cNvSpPr/>
          <p:nvPr/>
        </p:nvSpPr>
        <p:spPr>
          <a:xfrm>
            <a:off x="3650955" y="4639006"/>
            <a:ext cx="1740256" cy="88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Face detection and Feature extraction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99288D-31D7-4094-9DDC-9E7BE7F80580}"/>
              </a:ext>
            </a:extLst>
          </p:cNvPr>
          <p:cNvCxnSpPr>
            <a:cxnSpLocks/>
          </p:cNvCxnSpPr>
          <p:nvPr/>
        </p:nvCxnSpPr>
        <p:spPr>
          <a:xfrm>
            <a:off x="5691649" y="2830294"/>
            <a:ext cx="718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81A3CB-1949-4239-9563-68DA83A3BA52}"/>
              </a:ext>
            </a:extLst>
          </p:cNvPr>
          <p:cNvCxnSpPr>
            <a:cxnSpLocks/>
          </p:cNvCxnSpPr>
          <p:nvPr/>
        </p:nvCxnSpPr>
        <p:spPr>
          <a:xfrm>
            <a:off x="6401695" y="2843864"/>
            <a:ext cx="0" cy="236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1F99-BF1C-4B26-8710-978CB52EB995}"/>
              </a:ext>
            </a:extLst>
          </p:cNvPr>
          <p:cNvCxnSpPr>
            <a:cxnSpLocks/>
          </p:cNvCxnSpPr>
          <p:nvPr/>
        </p:nvCxnSpPr>
        <p:spPr>
          <a:xfrm flipH="1">
            <a:off x="5691649" y="5196678"/>
            <a:ext cx="710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6C499E-48B3-40D2-A9A6-4FE177065EF8}"/>
              </a:ext>
            </a:extLst>
          </p:cNvPr>
          <p:cNvCxnSpPr>
            <a:cxnSpLocks/>
          </p:cNvCxnSpPr>
          <p:nvPr/>
        </p:nvCxnSpPr>
        <p:spPr>
          <a:xfrm>
            <a:off x="6538768" y="4119420"/>
            <a:ext cx="73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CC55565-4DE1-4444-B857-EC03A6CB058E}"/>
              </a:ext>
            </a:extLst>
          </p:cNvPr>
          <p:cNvSpPr/>
          <p:nvPr/>
        </p:nvSpPr>
        <p:spPr>
          <a:xfrm>
            <a:off x="7616233" y="2661219"/>
            <a:ext cx="1607126" cy="286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Comparison between feature vectors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44DED-DA5F-4BD0-BCE8-D1CA2A63DA1C}"/>
              </a:ext>
            </a:extLst>
          </p:cNvPr>
          <p:cNvCxnSpPr>
            <a:cxnSpLocks/>
          </p:cNvCxnSpPr>
          <p:nvPr/>
        </p:nvCxnSpPr>
        <p:spPr>
          <a:xfrm>
            <a:off x="9351240" y="4124040"/>
            <a:ext cx="73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53D802F-4790-49FA-B713-8E4411C0A85C}"/>
              </a:ext>
            </a:extLst>
          </p:cNvPr>
          <p:cNvSpPr/>
          <p:nvPr/>
        </p:nvSpPr>
        <p:spPr>
          <a:xfrm>
            <a:off x="10215418" y="3676073"/>
            <a:ext cx="1607127" cy="89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680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Wingdings</vt:lpstr>
      <vt:lpstr>Office Theme</vt:lpstr>
      <vt:lpstr> About me – Dr Temitope Sam-Odusina</vt:lpstr>
      <vt:lpstr>Why Face Detection ?</vt:lpstr>
      <vt:lpstr>Face Detection vs Face Recognition </vt:lpstr>
      <vt:lpstr>What is an Image?</vt:lpstr>
      <vt:lpstr>Differentiating between image content</vt:lpstr>
      <vt:lpstr>Face recognition library</vt:lpstr>
      <vt:lpstr>Helpful utility functions</vt:lpstr>
      <vt:lpstr>Face Recognition</vt:lpstr>
      <vt:lpstr>Face recognition pipeline</vt:lpstr>
      <vt:lpstr>   Jumping into some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About me – Dr Temitope Sam-Odusina</dc:title>
  <dc:creator>Adeayo Sotayo (Staff)</dc:creator>
  <cp:lastModifiedBy>Adeayo Sotayo (Staff)</cp:lastModifiedBy>
  <cp:revision>4</cp:revision>
  <dcterms:created xsi:type="dcterms:W3CDTF">2020-08-16T01:25:22Z</dcterms:created>
  <dcterms:modified xsi:type="dcterms:W3CDTF">2020-08-16T01:46:30Z</dcterms:modified>
</cp:coreProperties>
</file>