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3F4-3BDE-490F-ACFD-7646455C2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1549-D9A1-4F01-81DA-52FC9C7D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CA0D-1A5B-40C7-8297-3378DF5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CB5-0FD5-41DC-8AF0-FA64BFE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B17A-4874-45BE-A3AA-855B5F3D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AE7-11EA-4CF2-BEA0-F72CADE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443F-4226-4073-8991-FAA5939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4678-CCCE-4665-BB42-E7FEE2BD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6C36-7F63-467E-82E5-24E1D59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B7BB-92DF-4652-91B7-AE52B399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1EB70-9A19-4DE0-9E98-DC3A1D95B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9804-E1A0-4FEF-9B3C-626FCF4C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8F63-69AE-42C7-8BA1-FD7DFDA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3BA1-ABBE-41BF-94CF-7F15DC9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D0D2-A3DC-4162-A359-F948FAC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689-A4D1-4C87-A53A-2FC227B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AB22-3720-4448-AFC2-66EDB3F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5F74-EE53-4F44-8028-FA4EFDF2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2873-6257-4E3A-B395-6FAEEA5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7CE8-D631-4E68-8CFF-184EE30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2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06CA-2F08-4510-ACB9-B4E0F502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BE11-7F7B-46CE-80E0-B232B46E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AACA-660C-4A0E-B53A-810C9E1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4E43-6ACB-4135-9369-CE7DC576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98F9-E0B0-4731-AF48-0E135E4A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A74-2DD7-456A-B7A0-1C78BD2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CEA-10AE-4BA4-B093-FE838091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AC9FB-7D99-4FEE-BBF0-3C3AA687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BC61-5B28-4DBC-A558-378EE5A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D439-C033-4B2B-8091-8A39936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A46A-5385-4B9B-9879-E856BE71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F786-12C3-4126-BE38-24BB09B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C25F-7B9E-4008-8190-9441779A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45EE-8A71-4CBD-8C6F-D57009FF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AFC5B-E062-4DF2-9F0C-53BE5D631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F56A-B99D-448B-AC2D-6B3AD3E2A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618D5-40D5-439F-97A9-FA1950F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4AD4-AADE-406E-9DE1-6F7736F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C6F64-4F6B-4163-9B94-D9FEC1A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019-3BE8-4152-84A3-82CE1C5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7EE17-726F-4C98-AE51-F43206E3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80A43-D1EB-487F-A77C-E54EDD81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CB11D-7FA1-40FD-8D90-20335160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0945-EC27-460A-B388-58E9FDE4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2F0FE-6F79-420D-8920-B422BDE5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46DE-1334-4483-A0F1-0BAEC17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5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603-06AC-48C3-96A9-298D6BDC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1B7E-BBC3-45A6-99B8-709176A8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5DD3-7F24-441B-9570-043E6BF9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F79C-CCEB-4BCF-813E-882389D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391F-AE54-43A8-B585-29505368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5EEA-F8CF-4230-8445-FF98A36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C1F-6903-44A0-8598-56E43594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FE760-6D8E-4B32-A527-67CDB23D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D56B-5E8F-48EE-91E8-D50F0573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1583-EF5D-4B93-B00B-31745346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D6EE-F569-4666-B702-7BE2664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BFC-7963-4FD1-9B99-14947B2A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49E37-8100-4DDC-88F6-3F4944D8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6691-235F-41F5-91A4-2EBFC939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621B-3CB3-470C-9EF7-AE8163E37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ACF4-21FA-4A73-8CB7-C20A3418D8DE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5357-A866-4B2A-8183-A1EA80BEC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AEA2-72C2-406D-9EB5-451F6F53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BAB85-1FE3-4868-A6B9-7395ECB2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About me – Dr Temitope Sam-Odusina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1108A-034A-42AF-9257-7C133F3E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BEng Engineering, University of Liverpool,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PhD Engineering, Liverpool John </a:t>
            </a:r>
            <a:r>
              <a:rPr lang="en-GB" dirty="0" err="1"/>
              <a:t>Moores</a:t>
            </a:r>
            <a:r>
              <a:rPr lang="en-GB" dirty="0"/>
              <a:t> University,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Computer vision /AI Researcher LJMU, UK</a:t>
            </a:r>
          </a:p>
        </p:txBody>
      </p:sp>
    </p:spTree>
    <p:extLst>
      <p:ext uri="{BB962C8B-B14F-4D97-AF65-F5344CB8AC3E}">
        <p14:creationId xmlns:p14="http://schemas.microsoft.com/office/powerpoint/2010/main" val="23069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C3B92F-0401-422C-A16D-03F2FB348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7" r="3414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05B4B-C518-423B-BB4B-D738E331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38808"/>
            <a:ext cx="3438906" cy="647192"/>
          </a:xfrm>
        </p:spPr>
        <p:txBody>
          <a:bodyPr anchor="b">
            <a:normAutofit/>
          </a:bodyPr>
          <a:lstStyle/>
          <a:p>
            <a:r>
              <a:rPr lang="en-GB" sz="2800" dirty="0"/>
              <a:t>Image Interpretation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86B9-7352-4429-8C85-938FB3A7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Machines see and process everything using numbers, including images and text. </a:t>
            </a:r>
          </a:p>
          <a:p>
            <a:r>
              <a:rPr lang="en-GB" sz="1700"/>
              <a:t>Conversion from images to numbers can be done using pixel values.</a:t>
            </a:r>
          </a:p>
          <a:p>
            <a:r>
              <a:rPr lang="en-GB" sz="1700"/>
              <a:t>Every number represents the pixel intensity at that location.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165099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39043-D763-4862-B195-9CBE24F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Face Detection ?</a:t>
            </a:r>
          </a:p>
        </p:txBody>
      </p:sp>
      <p:pic>
        <p:nvPicPr>
          <p:cNvPr id="16" name="Picture 15" descr="A dining room table&#10;&#10;Description automatically generated">
            <a:extLst>
              <a:ext uri="{FF2B5EF4-FFF2-40B4-BE49-F238E27FC236}">
                <a16:creationId xmlns:a16="http://schemas.microsoft.com/office/drawing/2014/main" id="{A7BF00BA-945C-40D3-AB65-085FF54CF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r="-1" b="-1"/>
          <a:stretch/>
        </p:blipFill>
        <p:spPr>
          <a:xfrm>
            <a:off x="317635" y="321733"/>
            <a:ext cx="4160452" cy="222249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B3A70E4-2FAB-4B7D-A800-5306BAAF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20413" b="1"/>
          <a:stretch/>
        </p:blipFill>
        <p:spPr>
          <a:xfrm>
            <a:off x="317635" y="2705099"/>
            <a:ext cx="4160452" cy="3831167"/>
          </a:xfrm>
          <a:prstGeom prst="rect">
            <a:avLst/>
          </a:prstGeom>
        </p:spPr>
      </p:pic>
      <p:pic>
        <p:nvPicPr>
          <p:cNvPr id="8" name="Picture 7" descr="A close up of a speaker&#10;&#10;Description automatically generated">
            <a:extLst>
              <a:ext uri="{FF2B5EF4-FFF2-40B4-BE49-F238E27FC236}">
                <a16:creationId xmlns:a16="http://schemas.microsoft.com/office/drawing/2014/main" id="{AE6A0089-B744-4B0E-8164-D0FA3F30D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12234" b="-4"/>
          <a:stretch/>
        </p:blipFill>
        <p:spPr>
          <a:xfrm>
            <a:off x="4638675" y="299364"/>
            <a:ext cx="2775313" cy="3008188"/>
          </a:xfrm>
          <a:prstGeom prst="rect">
            <a:avLst/>
          </a:prstGeom>
        </p:spPr>
      </p:pic>
      <p:pic>
        <p:nvPicPr>
          <p:cNvPr id="14" name="Picture 13" descr="A picture containing accessory, newspaper&#10;&#10;Description automatically generated">
            <a:extLst>
              <a:ext uri="{FF2B5EF4-FFF2-40B4-BE49-F238E27FC236}">
                <a16:creationId xmlns:a16="http://schemas.microsoft.com/office/drawing/2014/main" id="{2CD9ADA8-67F7-40D1-9B0E-5F589D6E4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r="14136" b="3"/>
          <a:stretch/>
        </p:blipFill>
        <p:spPr>
          <a:xfrm>
            <a:off x="7574805" y="299363"/>
            <a:ext cx="4308687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3FBEA929-E6A3-4EF2-AC8C-EB83E93235E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 r="-1" b="52830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60" name="Rectangle 5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12C09-C027-4C0C-AEA7-21698DEA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GB" sz="2600">
                <a:solidFill>
                  <a:schemeClr val="bg1"/>
                </a:solidFill>
              </a:rPr>
              <a:t>Face Detection vs Face Recognition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EFB-7A82-42ED-97D8-05A846E9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1" y="5223506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Face Detection  - Locating and localizing one or more faces in an image</a:t>
            </a:r>
          </a:p>
          <a:p>
            <a:r>
              <a:rPr lang="en-GB" sz="1700" dirty="0">
                <a:solidFill>
                  <a:schemeClr val="bg1"/>
                </a:solidFill>
              </a:rPr>
              <a:t>Face Recognition – Given  a Region of Interest belonging to a face can we identify who the face belong to ?</a:t>
            </a:r>
          </a:p>
          <a:p>
            <a:pPr marL="0" indent="0">
              <a:buNone/>
            </a:pPr>
            <a:endParaRPr lang="en-GB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5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7CF9-D69A-4BB4-9923-97996AF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8" y="725055"/>
            <a:ext cx="10513291" cy="965633"/>
          </a:xfrm>
        </p:spPr>
        <p:txBody>
          <a:bodyPr/>
          <a:lstStyle/>
          <a:p>
            <a:pPr algn="ctr"/>
            <a:r>
              <a:rPr lang="en-GB" dirty="0"/>
              <a:t>Face recognition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5C2E6-BF9D-441B-9350-B5B8ED8C7573}"/>
              </a:ext>
            </a:extLst>
          </p:cNvPr>
          <p:cNvSpPr/>
          <p:nvPr/>
        </p:nvSpPr>
        <p:spPr>
          <a:xfrm>
            <a:off x="785272" y="2402024"/>
            <a:ext cx="1791050" cy="92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DB064-808B-4115-835F-34868DE040D7}"/>
              </a:ext>
            </a:extLst>
          </p:cNvPr>
          <p:cNvSpPr/>
          <p:nvPr/>
        </p:nvSpPr>
        <p:spPr>
          <a:xfrm>
            <a:off x="3650955" y="2412526"/>
            <a:ext cx="1740256" cy="91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EA3E28-8140-472B-A494-9358F1F746E7}"/>
              </a:ext>
            </a:extLst>
          </p:cNvPr>
          <p:cNvCxnSpPr>
            <a:cxnSpLocks/>
          </p:cNvCxnSpPr>
          <p:nvPr/>
        </p:nvCxnSpPr>
        <p:spPr>
          <a:xfrm flipV="1">
            <a:off x="2695660" y="2863448"/>
            <a:ext cx="835956" cy="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A1054277-94B3-4A1C-AF96-4D7077C40A65}"/>
              </a:ext>
            </a:extLst>
          </p:cNvPr>
          <p:cNvSpPr/>
          <p:nvPr/>
        </p:nvSpPr>
        <p:spPr>
          <a:xfrm>
            <a:off x="662103" y="4701253"/>
            <a:ext cx="1861584" cy="9585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85067-4EBE-4522-A583-970C6260670F}"/>
              </a:ext>
            </a:extLst>
          </p:cNvPr>
          <p:cNvCxnSpPr>
            <a:cxnSpLocks/>
          </p:cNvCxnSpPr>
          <p:nvPr/>
        </p:nvCxnSpPr>
        <p:spPr>
          <a:xfrm>
            <a:off x="2743204" y="5196678"/>
            <a:ext cx="78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86BB9-6305-477B-A9A4-B1C9FAF1DDA6}"/>
              </a:ext>
            </a:extLst>
          </p:cNvPr>
          <p:cNvSpPr/>
          <p:nvPr/>
        </p:nvSpPr>
        <p:spPr>
          <a:xfrm>
            <a:off x="3650955" y="4639006"/>
            <a:ext cx="1740256" cy="8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99288D-31D7-4094-9DDC-9E7BE7F80580}"/>
              </a:ext>
            </a:extLst>
          </p:cNvPr>
          <p:cNvCxnSpPr>
            <a:cxnSpLocks/>
          </p:cNvCxnSpPr>
          <p:nvPr/>
        </p:nvCxnSpPr>
        <p:spPr>
          <a:xfrm>
            <a:off x="5691649" y="2830294"/>
            <a:ext cx="71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81A3CB-1949-4239-9563-68DA83A3BA52}"/>
              </a:ext>
            </a:extLst>
          </p:cNvPr>
          <p:cNvCxnSpPr>
            <a:cxnSpLocks/>
          </p:cNvCxnSpPr>
          <p:nvPr/>
        </p:nvCxnSpPr>
        <p:spPr>
          <a:xfrm>
            <a:off x="6401695" y="2843864"/>
            <a:ext cx="0" cy="23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1F99-BF1C-4B26-8710-978CB52EB995}"/>
              </a:ext>
            </a:extLst>
          </p:cNvPr>
          <p:cNvCxnSpPr>
            <a:cxnSpLocks/>
          </p:cNvCxnSpPr>
          <p:nvPr/>
        </p:nvCxnSpPr>
        <p:spPr>
          <a:xfrm flipH="1">
            <a:off x="5691649" y="5196678"/>
            <a:ext cx="710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C499E-48B3-40D2-A9A6-4FE177065EF8}"/>
              </a:ext>
            </a:extLst>
          </p:cNvPr>
          <p:cNvCxnSpPr>
            <a:cxnSpLocks/>
          </p:cNvCxnSpPr>
          <p:nvPr/>
        </p:nvCxnSpPr>
        <p:spPr>
          <a:xfrm>
            <a:off x="6538768" y="411942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CC55565-4DE1-4444-B857-EC03A6CB058E}"/>
              </a:ext>
            </a:extLst>
          </p:cNvPr>
          <p:cNvSpPr/>
          <p:nvPr/>
        </p:nvSpPr>
        <p:spPr>
          <a:xfrm>
            <a:off x="7701244" y="2586196"/>
            <a:ext cx="1442756" cy="286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matching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44DED-DA5F-4BD0-BCE8-D1CA2A63DA1C}"/>
              </a:ext>
            </a:extLst>
          </p:cNvPr>
          <p:cNvCxnSpPr>
            <a:cxnSpLocks/>
          </p:cNvCxnSpPr>
          <p:nvPr/>
        </p:nvCxnSpPr>
        <p:spPr>
          <a:xfrm>
            <a:off x="9351240" y="412404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53D802F-4790-49FA-B713-8E4411C0A85C}"/>
              </a:ext>
            </a:extLst>
          </p:cNvPr>
          <p:cNvSpPr/>
          <p:nvPr/>
        </p:nvSpPr>
        <p:spPr>
          <a:xfrm>
            <a:off x="10215418" y="3676073"/>
            <a:ext cx="1607127" cy="89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Retrieved Images</a:t>
            </a:r>
          </a:p>
        </p:txBody>
      </p:sp>
    </p:spTree>
    <p:extLst>
      <p:ext uri="{BB962C8B-B14F-4D97-AF65-F5344CB8AC3E}">
        <p14:creationId xmlns:p14="http://schemas.microsoft.com/office/powerpoint/2010/main" val="24680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2D0BA-1093-4879-812F-E8120243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46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5EAE4-36D2-469B-8E11-63176FDE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Finding Features in an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55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12D44-61C7-44FF-B1FC-D1D94C6B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7" y="5091762"/>
            <a:ext cx="7170254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Feature extraction – Histogram of Oriented Gradients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01A4CB7E-D552-4022-BDBC-FA4AFD979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5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A77-8385-4A4D-9A3B-C92FF238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872"/>
            <a:ext cx="10515600" cy="1256579"/>
          </a:xfrm>
        </p:spPr>
        <p:txBody>
          <a:bodyPr/>
          <a:lstStyle/>
          <a:p>
            <a:pPr algn="ctr"/>
            <a:r>
              <a:rPr lang="en-GB" dirty="0"/>
              <a:t>Feature Matching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CD35B7-4910-4F21-93E0-08CB07AC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65480"/>
              </p:ext>
            </p:extLst>
          </p:nvPr>
        </p:nvGraphicFramePr>
        <p:xfrm>
          <a:off x="1152237" y="2198255"/>
          <a:ext cx="3890818" cy="322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818">
                  <a:extLst>
                    <a:ext uri="{9D8B030D-6E8A-4147-A177-3AD203B41FA5}">
                      <a16:colId xmlns:a16="http://schemas.microsoft.com/office/drawing/2014/main" val="2137704911"/>
                    </a:ext>
                  </a:extLst>
                </a:gridCol>
              </a:tblGrid>
              <a:tr h="4465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Query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61881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7958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9629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710"/>
                  </a:ext>
                </a:extLst>
              </a:tr>
              <a:tr h="6101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7461"/>
                  </a:ext>
                </a:extLst>
              </a:tr>
              <a:tr h="7409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406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2E1B1FE-0208-45BB-A25A-177C2E8C3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289655"/>
              </p:ext>
            </p:extLst>
          </p:nvPr>
        </p:nvGraphicFramePr>
        <p:xfrm>
          <a:off x="7760855" y="2207492"/>
          <a:ext cx="3890818" cy="322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818">
                  <a:extLst>
                    <a:ext uri="{9D8B030D-6E8A-4147-A177-3AD203B41FA5}">
                      <a16:colId xmlns:a16="http://schemas.microsoft.com/office/drawing/2014/main" val="2137704911"/>
                    </a:ext>
                  </a:extLst>
                </a:gridCol>
              </a:tblGrid>
              <a:tr h="4465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61881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7958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9629"/>
                  </a:ext>
                </a:extLst>
              </a:tr>
              <a:tr h="466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4710"/>
                  </a:ext>
                </a:extLst>
              </a:tr>
              <a:tr h="6101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7461"/>
                  </a:ext>
                </a:extLst>
              </a:tr>
              <a:tr h="7409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GB" sz="11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40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7CC80D-524B-4B43-9711-84A9D06C2B8A}"/>
              </a:ext>
            </a:extLst>
          </p:cNvPr>
          <p:cNvCxnSpPr/>
          <p:nvPr/>
        </p:nvCxnSpPr>
        <p:spPr>
          <a:xfrm>
            <a:off x="5043055" y="3879273"/>
            <a:ext cx="253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4918BE-0A74-4202-995F-11245987477F}"/>
              </a:ext>
            </a:extLst>
          </p:cNvPr>
          <p:cNvSpPr txBox="1"/>
          <p:nvPr/>
        </p:nvSpPr>
        <p:spPr>
          <a:xfrm>
            <a:off x="5329382" y="3011055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 Euclidean distance between vectors</a:t>
            </a:r>
          </a:p>
        </p:txBody>
      </p:sp>
    </p:spTree>
    <p:extLst>
      <p:ext uri="{BB962C8B-B14F-4D97-AF65-F5344CB8AC3E}">
        <p14:creationId xmlns:p14="http://schemas.microsoft.com/office/powerpoint/2010/main" val="140744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2B1A7-69A3-4997-B5D5-07FF1FA69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93B5C44-E31C-44E9-9BBB-0F299A94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 b="1301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171F5-420D-41E6-A1E2-3AF60ADF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1883664"/>
            <a:ext cx="3703782" cy="217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200" dirty="0">
                <a:solidFill>
                  <a:srgbClr val="FFFFFF"/>
                </a:solidFill>
              </a:rPr>
              <a:t>		 Jumping into some code!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68F2337-7E7D-48E1-B5C6-583F7A345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505" y="1883664"/>
            <a:ext cx="2907792" cy="261518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About me – Dr Temitope Sam-Odusina</vt:lpstr>
      <vt:lpstr>Image Interpretation</vt:lpstr>
      <vt:lpstr>Why Face Detection ?</vt:lpstr>
      <vt:lpstr>Face Detection vs Face Recognition </vt:lpstr>
      <vt:lpstr>Face recognition pipeline</vt:lpstr>
      <vt:lpstr>Finding Features in an Image</vt:lpstr>
      <vt:lpstr>Feature extraction – Histogram of Oriented Gradients</vt:lpstr>
      <vt:lpstr>Feature Matching</vt:lpstr>
      <vt:lpstr>   Jumping into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McAree, Owen</dc:creator>
  <cp:lastModifiedBy>McAree, Owen</cp:lastModifiedBy>
  <cp:revision>4</cp:revision>
  <dcterms:created xsi:type="dcterms:W3CDTF">2020-07-20T16:44:16Z</dcterms:created>
  <dcterms:modified xsi:type="dcterms:W3CDTF">2020-07-20T17:47:17Z</dcterms:modified>
</cp:coreProperties>
</file>