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84" r:id="rId3"/>
    <p:sldId id="285" r:id="rId4"/>
    <p:sldId id="287" r:id="rId5"/>
    <p:sldId id="286" r:id="rId6"/>
    <p:sldId id="274" r:id="rId7"/>
    <p:sldId id="275" r:id="rId8"/>
    <p:sldId id="276" r:id="rId9"/>
    <p:sldId id="279" r:id="rId10"/>
    <p:sldId id="278" r:id="rId11"/>
    <p:sldId id="280" r:id="rId12"/>
    <p:sldId id="281" r:id="rId13"/>
    <p:sldId id="282" r:id="rId14"/>
    <p:sldId id="283"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Abbasinasab" initials="AA" lastIdx="0" clrIdx="0">
    <p:extLst>
      <p:ext uri="{19B8F6BF-5375-455C-9EA6-DF929625EA0E}">
        <p15:presenceInfo xmlns:p15="http://schemas.microsoft.com/office/powerpoint/2012/main" userId="S::ali@umail.ucsb.edu::a9d14fe3-7068-4c8e-afa0-8531baf38d9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72537"/>
  </p:normalViewPr>
  <p:slideViewPr>
    <p:cSldViewPr snapToGrid="0" snapToObjects="1">
      <p:cViewPr>
        <p:scale>
          <a:sx n="66" d="100"/>
          <a:sy n="66" d="100"/>
        </p:scale>
        <p:origin x="1668" y="4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266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6929C-6F42-E14A-B781-B98799A09CFB}" type="datetimeFigureOut">
              <a:rPr lang="en-US" smtClean="0"/>
              <a:t>12/16/2018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83498-1C4B-9544-A55A-EDD7E3ECC78F}" type="slidenum">
              <a:rPr lang="en-US" smtClean="0"/>
              <a:t>‹#›</a:t>
            </a:fld>
            <a:endParaRPr lang="en-US"/>
          </a:p>
        </p:txBody>
      </p:sp>
    </p:spTree>
    <p:extLst>
      <p:ext uri="{BB962C8B-B14F-4D97-AF65-F5344CB8AC3E}">
        <p14:creationId xmlns:p14="http://schemas.microsoft.com/office/powerpoint/2010/main" val="3227879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pleasure meeting with you. </a:t>
            </a:r>
          </a:p>
          <a:p>
            <a:r>
              <a:rPr lang="en-US" dirty="0"/>
              <a:t>Thank you for for scheduling this time to meet</a:t>
            </a:r>
          </a:p>
        </p:txBody>
      </p:sp>
      <p:sp>
        <p:nvSpPr>
          <p:cNvPr id="4" name="Slide Number Placeholder 3"/>
          <p:cNvSpPr>
            <a:spLocks noGrp="1"/>
          </p:cNvSpPr>
          <p:nvPr>
            <p:ph type="sldNum" sz="quarter" idx="10"/>
          </p:nvPr>
        </p:nvSpPr>
        <p:spPr/>
        <p:txBody>
          <a:bodyPr/>
          <a:lstStyle/>
          <a:p>
            <a:fld id="{25D83498-1C4B-9544-A55A-EDD7E3ECC78F}" type="slidenum">
              <a:rPr lang="en-US" smtClean="0"/>
              <a:t>1</a:t>
            </a:fld>
            <a:endParaRPr lang="en-US"/>
          </a:p>
        </p:txBody>
      </p:sp>
    </p:spTree>
    <p:extLst>
      <p:ext uri="{BB962C8B-B14F-4D97-AF65-F5344CB8AC3E}">
        <p14:creationId xmlns:p14="http://schemas.microsoft.com/office/powerpoint/2010/main" val="159274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83498-1C4B-9544-A55A-EDD7E3ECC78F}" type="slidenum">
              <a:rPr lang="en-US" smtClean="0"/>
              <a:t>13</a:t>
            </a:fld>
            <a:endParaRPr lang="en-US"/>
          </a:p>
        </p:txBody>
      </p:sp>
    </p:spTree>
    <p:extLst>
      <p:ext uri="{BB962C8B-B14F-4D97-AF65-F5344CB8AC3E}">
        <p14:creationId xmlns:p14="http://schemas.microsoft.com/office/powerpoint/2010/main" val="1610526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83498-1C4B-9544-A55A-EDD7E3ECC78F}" type="slidenum">
              <a:rPr lang="en-US" smtClean="0"/>
              <a:t>14</a:t>
            </a:fld>
            <a:endParaRPr lang="en-US"/>
          </a:p>
        </p:txBody>
      </p:sp>
    </p:spTree>
    <p:extLst>
      <p:ext uri="{BB962C8B-B14F-4D97-AF65-F5344CB8AC3E}">
        <p14:creationId xmlns:p14="http://schemas.microsoft.com/office/powerpoint/2010/main" val="154985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83498-1C4B-9544-A55A-EDD7E3ECC78F}" type="slidenum">
              <a:rPr lang="en-US" smtClean="0"/>
              <a:t>15</a:t>
            </a:fld>
            <a:endParaRPr lang="en-US"/>
          </a:p>
        </p:txBody>
      </p:sp>
    </p:spTree>
    <p:extLst>
      <p:ext uri="{BB962C8B-B14F-4D97-AF65-F5344CB8AC3E}">
        <p14:creationId xmlns:p14="http://schemas.microsoft.com/office/powerpoint/2010/main" val="1870809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Hi Martin,</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Thanks for your email and sorry for my tardiness in response. It's been chaotic last two weeks -- have been traveling multiple times to the bay area for interviews.</a:t>
            </a:r>
          </a:p>
          <a:p>
            <a:r>
              <a:rPr lang="en-US" sz="1200" b="0" i="0" kern="1200" dirty="0">
                <a:solidFill>
                  <a:schemeClr val="tx1"/>
                </a:solidFill>
                <a:effectLst/>
                <a:latin typeface="+mn-lt"/>
                <a:ea typeface="+mn-ea"/>
                <a:cs typeface="+mn-cs"/>
              </a:rPr>
              <a:t>To update you regarding my job status, I have not accepted any of my offers yet. I have three upcoming interviews tomorrow, Friday and next Monday. So, coming to LA on Thursday doesn't seem to be practical. Can we meet sometime next week?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the way, I really enjoyed our first online meeting. While we discussed in details what your team currently need, I would like to take some time and go through the skills you listed in the postings. I think juxtaposing these skills with those of mine will give us, better mutual expectations before our meeting.</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College degree</a:t>
            </a:r>
          </a:p>
          <a:p>
            <a:r>
              <a:rPr lang="en-US" sz="1200" b="0" i="0" kern="1200" dirty="0">
                <a:solidFill>
                  <a:schemeClr val="tx1"/>
                </a:solidFill>
                <a:effectLst/>
                <a:latin typeface="+mn-lt"/>
                <a:ea typeface="+mn-ea"/>
                <a:cs typeface="+mn-cs"/>
              </a:rPr>
              <a:t>§ Independently scoping problems, understanding dependencies, and connecting task breakdowns to overall strategy.</a:t>
            </a:r>
          </a:p>
          <a:p>
            <a:r>
              <a:rPr lang="en-US" sz="1200" b="0" i="0" kern="1200" dirty="0">
                <a:solidFill>
                  <a:schemeClr val="tx1"/>
                </a:solidFill>
                <a:effectLst/>
                <a:latin typeface="+mn-lt"/>
                <a:ea typeface="+mn-ea"/>
                <a:cs typeface="+mn-cs"/>
              </a:rPr>
              <a:t>§ Working collaboratively with the team to improve internal development practices and procedures.</a:t>
            </a:r>
          </a:p>
          <a:p>
            <a:r>
              <a:rPr lang="en-US" sz="1200" b="0" i="0" kern="1200" dirty="0">
                <a:solidFill>
                  <a:schemeClr val="tx1"/>
                </a:solidFill>
                <a:effectLst/>
                <a:latin typeface="+mn-lt"/>
                <a:ea typeface="+mn-ea"/>
                <a:cs typeface="+mn-cs"/>
              </a:rPr>
              <a:t>- I bundle these skills to shorten my email. I believe that throughout my Ph.D. and internships I must have naturally built all those skills.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Python: 2+ years on larger projects </a:t>
            </a:r>
          </a:p>
          <a:p>
            <a:r>
              <a:rPr lang="en-US" sz="1200" b="0" i="0" kern="1200" dirty="0">
                <a:solidFill>
                  <a:schemeClr val="tx1"/>
                </a:solidFill>
                <a:effectLst/>
                <a:latin typeface="+mn-lt"/>
                <a:ea typeface="+mn-ea"/>
                <a:cs typeface="+mn-cs"/>
              </a:rPr>
              <a:t>I have experience working with python on several projects for more than 2 years. However, I should let you know that the most recent experience of mine with Python (that I can consider as a large project) will go back to 2014 when I was with Apple. Not to mention, that I used python and many of its libraries constantly for developing my own utility tools during my Ph.D. (from implementing algorithms, computational methods, data representations to data analysis). While these projects were parts of a big software that I ultimately offered in my thesis, I don't think they are qualified for being extremely large projects.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Programming the frontend and backend (full stack) of our web service and analytics platform, using Python, Django, Python-RQ, MongoDB, Angular and other related languages and tools.</a:t>
            </a:r>
          </a:p>
          <a:p>
            <a:r>
              <a:rPr lang="en-US" sz="1200" b="0" i="0" kern="1200" dirty="0">
                <a:solidFill>
                  <a:schemeClr val="tx1"/>
                </a:solidFill>
                <a:effectLst/>
                <a:latin typeface="+mn-lt"/>
                <a:ea typeface="+mn-ea"/>
                <a:cs typeface="+mn-cs"/>
              </a:rPr>
              <a:t>§ JavaScript; Angular or react: 2+ years on larger projects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love web applications. I have built two large web/mobile cross-platform apps where I was in charge of backend, frontend, diagnose, build and deployment. One of them gratefully led me to form my own small startup in 2015. Throughout developing those apps, I gained experience working with different stacks (MEAN, MERN, and Ruby on Rails). But, I do not myself consider an expert in any of those technologies. Regarding JavaScript, I know JS and have used angular 1 (in </a:t>
            </a:r>
            <a:r>
              <a:rPr lang="en-US" sz="1200" b="0" i="0" kern="1200" dirty="0" err="1">
                <a:solidFill>
                  <a:schemeClr val="tx1"/>
                </a:solidFill>
                <a:effectLst/>
                <a:latin typeface="+mn-lt"/>
                <a:ea typeface="+mn-ea"/>
                <a:cs typeface="+mn-cs"/>
              </a:rPr>
              <a:t>Naregni</a:t>
            </a:r>
            <a:r>
              <a:rPr lang="en-US" sz="1200" b="0" i="0" kern="1200" dirty="0">
                <a:solidFill>
                  <a:schemeClr val="tx1"/>
                </a:solidFill>
                <a:effectLst/>
                <a:latin typeface="+mn-lt"/>
                <a:ea typeface="+mn-ea"/>
                <a:cs typeface="+mn-cs"/>
              </a:rPr>
              <a:t> app) and react (in </a:t>
            </a:r>
            <a:r>
              <a:rPr lang="en-US" sz="1200" b="0" i="0" kern="1200" dirty="0" err="1">
                <a:solidFill>
                  <a:schemeClr val="tx1"/>
                </a:solidFill>
                <a:effectLst/>
                <a:latin typeface="+mn-lt"/>
                <a:ea typeface="+mn-ea"/>
                <a:cs typeface="+mn-cs"/>
              </a:rPr>
              <a:t>Boomernag</a:t>
            </a:r>
            <a:r>
              <a:rPr lang="en-US" sz="1200" b="0" i="0" kern="1200" dirty="0">
                <a:solidFill>
                  <a:schemeClr val="tx1"/>
                </a:solidFill>
                <a:effectLst/>
                <a:latin typeface="+mn-lt"/>
                <a:ea typeface="+mn-ea"/>
                <a:cs typeface="+mn-cs"/>
              </a:rPr>
              <a:t> app). I, however, do not consider myself a frontend guru either. I have used node to serve a million chat requests at once, provide real-time metrics to a dashboard and etc. I have also picked Ruby on Rail as a backend when node was not a good idea, for example when I would have to crunch a lot of numbers (e.g. you may google PayPal problem with </a:t>
            </a:r>
            <a:r>
              <a:rPr lang="en-US" sz="1200" b="0" i="0" kern="1200" dirty="0" err="1">
                <a:solidFill>
                  <a:schemeClr val="tx1"/>
                </a:solidFill>
                <a:effectLst/>
                <a:latin typeface="+mn-lt"/>
                <a:ea typeface="+mn-ea"/>
                <a:cs typeface="+mn-cs"/>
              </a:rPr>
              <a:t>nodejs</a:t>
            </a:r>
            <a:r>
              <a:rPr lang="en-US" sz="1200" b="0" i="0" kern="1200" dirty="0">
                <a:solidFill>
                  <a:schemeClr val="tx1"/>
                </a:solidFill>
                <a:effectLst/>
                <a:latin typeface="+mn-lt"/>
                <a:ea typeface="+mn-ea"/>
                <a:cs typeface="+mn-cs"/>
              </a:rPr>
              <a:t>). I also have picked </a:t>
            </a:r>
            <a:r>
              <a:rPr lang="en-US" sz="1200" b="0" i="0" kern="1200" dirty="0" err="1">
                <a:solidFill>
                  <a:schemeClr val="tx1"/>
                </a:solidFill>
                <a:effectLst/>
                <a:latin typeface="+mn-lt"/>
                <a:ea typeface="+mn-ea"/>
                <a:cs typeface="+mn-cs"/>
              </a:rPr>
              <a:t>Php</a:t>
            </a:r>
            <a:r>
              <a:rPr lang="en-US" sz="1200" b="0" i="0" kern="1200" dirty="0">
                <a:solidFill>
                  <a:schemeClr val="tx1"/>
                </a:solidFill>
                <a:effectLst/>
                <a:latin typeface="+mn-lt"/>
                <a:ea typeface="+mn-ea"/>
                <a:cs typeface="+mn-cs"/>
              </a:rPr>
              <a:t> many times for some hit-and-run projects where I wanted to practice my bad programming habits! I think I gave up on PHP a few years ago as its maintenance usually cause serious brain damage on me :) Regarding Django, I would like to be extremely clear that I never had a professional experience working with it. But I have created some great REST API's and built some simple apps for some courses and small gigs. While I've been always a big fan and constant user of Python, I think I never picked Django because maybe it was too monolithic especially for small apps, or because of its tricky routing or its ORM limitations. Nevertheless, curiously, I just gave Django a fresh try today before sending you this email. I brought up a simple web app using basic Django Admin to make sure that I can still get something quickly done using Django. I created some simple models and views, wrote some simple routers and controllers and performed some basic database migrations. While it's been a while since the last time I touched Django, it did not take long to launch a complete app. (I absolutely used google to recall the commands). In very short, it was not a monster at all and I can definitely educate myself more before our meeting, but due to the interviews I most likely will show up with my current level of expertise.</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Relevant experience deploying features of the backend and frontend into production on Linux based systems.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Experience with using AWS.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Linux is my default OS unless I want to play video-games. I have experience working with multiple deployment tools including Jenkin, Firebase, Heroku and AWS. Regarding AWS, in particular, I have deployed two large web apps (not Django) using EC2 where I used the AWS console to create an Elastic Beanstalk environment, used S3 bucket and finally deployed with EB CLI. I am also confident about my knowledge in making web apps highly scalable via AWS load balancer, vertical and horizontal scaling techniques. I am also familiar with other fancy-yet-useful AWS services such as CloudWatch alarms. I'm not sure if they have any use case in your current projects though.</a:t>
            </a:r>
          </a:p>
          <a:p>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Growing to a position of architecting and owning major components in the system. </a:t>
            </a:r>
          </a:p>
          <a:p>
            <a:r>
              <a:rPr lang="en-US" sz="1200" b="0" i="0" kern="1200" dirty="0">
                <a:solidFill>
                  <a:schemeClr val="tx1"/>
                </a:solidFill>
                <a:effectLst/>
                <a:latin typeface="+mn-lt"/>
                <a:ea typeface="+mn-ea"/>
                <a:cs typeface="+mn-cs"/>
              </a:rPr>
              <a:t>§ Basic data processing and analysis experience.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Building my own startup may, to some extent, endorse my skills in this regard where I was in full charge of technical strategic planning, translating requirements into specifications, R&amp;D on technologies and architecting application. Data analysis and machine learning is a completely different universe and I invite you to discuss it further in another conversation if you're interested. In short, I have dealt with a massive amount of data every day during my last three years of my Ph.D. and also during my internships. This made me to build a solid background in using data pattern recognition and learning methods to extract insights from data whenever needed.</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Experience working with nonprofit organizations.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have none, but that is one of the main reason that I'm interested in </a:t>
            </a:r>
            <a:r>
              <a:rPr lang="en-US" sz="1200" b="0" i="0" kern="1200" dirty="0" err="1">
                <a:solidFill>
                  <a:schemeClr val="tx1"/>
                </a:solidFill>
                <a:effectLst/>
                <a:latin typeface="+mn-lt"/>
                <a:ea typeface="+mn-ea"/>
                <a:cs typeface="+mn-cs"/>
              </a:rPr>
              <a:t>Nexleaf</a:t>
            </a:r>
            <a:r>
              <a:rPr lang="en-US" sz="1200" b="0" i="0" kern="1200" dirty="0">
                <a:solidFill>
                  <a:schemeClr val="tx1"/>
                </a:solidFill>
                <a:effectLst/>
                <a:latin typeface="+mn-lt"/>
                <a:ea typeface="+mn-ea"/>
                <a:cs typeface="+mn-cs"/>
              </a:rPr>
              <a:t>.</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OMG, what a long email! I hope you do not hate me for my verbose email. </a:t>
            </a:r>
            <a:r>
              <a:rPr lang="en-US" sz="1200" b="0" i="0" kern="1200" dirty="0" err="1">
                <a:solidFill>
                  <a:schemeClr val="tx1"/>
                </a:solidFill>
                <a:effectLst/>
                <a:latin typeface="+mn-lt"/>
                <a:ea typeface="+mn-ea"/>
                <a:cs typeface="+mn-cs"/>
              </a:rPr>
              <a:t>Nexleaf</a:t>
            </a:r>
            <a:r>
              <a:rPr lang="en-US" sz="1200" b="0" i="0" kern="1200" dirty="0">
                <a:solidFill>
                  <a:schemeClr val="tx1"/>
                </a:solidFill>
                <a:effectLst/>
                <a:latin typeface="+mn-lt"/>
                <a:ea typeface="+mn-ea"/>
                <a:cs typeface="+mn-cs"/>
              </a:rPr>
              <a:t> is very different from my other possible job opportunities (currents offers from Amazon, Apple, Twitter, and Oracle) in terms of size as well as the type of responsibilities. So, I felt I need to write to you in very details. My interest in joining </a:t>
            </a:r>
            <a:r>
              <a:rPr lang="en-US" sz="1200" b="0" i="0" kern="1200" dirty="0" err="1">
                <a:solidFill>
                  <a:schemeClr val="tx1"/>
                </a:solidFill>
                <a:effectLst/>
                <a:latin typeface="+mn-lt"/>
                <a:ea typeface="+mn-ea"/>
                <a:cs typeface="+mn-cs"/>
              </a:rPr>
              <a:t>Nexleaf</a:t>
            </a:r>
            <a:r>
              <a:rPr lang="en-US" sz="1200" b="0" i="0" kern="1200" dirty="0">
                <a:solidFill>
                  <a:schemeClr val="tx1"/>
                </a:solidFill>
                <a:effectLst/>
                <a:latin typeface="+mn-lt"/>
                <a:ea typeface="+mn-ea"/>
                <a:cs typeface="+mn-cs"/>
              </a:rPr>
              <a:t> comes from two sources. First, I like </a:t>
            </a:r>
            <a:r>
              <a:rPr lang="en-US" sz="1200" b="0" i="0" kern="1200" dirty="0" err="1">
                <a:solidFill>
                  <a:schemeClr val="tx1"/>
                </a:solidFill>
                <a:effectLst/>
                <a:latin typeface="+mn-lt"/>
                <a:ea typeface="+mn-ea"/>
                <a:cs typeface="+mn-cs"/>
              </a:rPr>
              <a:t>Nextleaf's</a:t>
            </a:r>
            <a:r>
              <a:rPr lang="en-US" sz="1200" b="0" i="0" kern="1200" dirty="0">
                <a:solidFill>
                  <a:schemeClr val="tx1"/>
                </a:solidFill>
                <a:effectLst/>
                <a:latin typeface="+mn-lt"/>
                <a:ea typeface="+mn-ea"/>
                <a:cs typeface="+mn-cs"/>
              </a:rPr>
              <a:t> mission and I like having visible impacts. Second, since joining </a:t>
            </a:r>
            <a:r>
              <a:rPr lang="en-US" sz="1200" b="0" i="0" kern="1200" dirty="0" err="1">
                <a:solidFill>
                  <a:schemeClr val="tx1"/>
                </a:solidFill>
                <a:effectLst/>
                <a:latin typeface="+mn-lt"/>
                <a:ea typeface="+mn-ea"/>
                <a:cs typeface="+mn-cs"/>
              </a:rPr>
              <a:t>Nexleaf</a:t>
            </a:r>
            <a:r>
              <a:rPr lang="en-US" sz="1200" b="0" i="0" kern="1200" dirty="0">
                <a:solidFill>
                  <a:schemeClr val="tx1"/>
                </a:solidFill>
                <a:effectLst/>
                <a:latin typeface="+mn-lt"/>
                <a:ea typeface="+mn-ea"/>
                <a:cs typeface="+mn-cs"/>
              </a:rPr>
              <a:t> requires me to be in charge of many things, I assume that this role may give me an opportunity to extend my skills beyond what I have right now and utilize them desirably in developing your web apps. So, I think if you are looking for an absolute pro web developer whose background is extremely laser-focused on Django or expecting him to be in full charge of the entire full-stack development urgently and immediately (which I guess it might be a little bit unrealistic), I would not be the right candidate. However, if you are looking for a long-term investment in a new person on your team with a solid background in computer science which allows him to comfortably pick up new technologies and integrate into a team with a gentle learning curve, I'm a right candidate!</a:t>
            </a:r>
          </a:p>
          <a:p>
            <a:endParaRPr lang="en-US" dirty="0"/>
          </a:p>
        </p:txBody>
      </p:sp>
      <p:sp>
        <p:nvSpPr>
          <p:cNvPr id="4" name="Slide Number Placeholder 3"/>
          <p:cNvSpPr>
            <a:spLocks noGrp="1"/>
          </p:cNvSpPr>
          <p:nvPr>
            <p:ph type="sldNum" sz="quarter" idx="10"/>
          </p:nvPr>
        </p:nvSpPr>
        <p:spPr/>
        <p:txBody>
          <a:bodyPr/>
          <a:lstStyle/>
          <a:p>
            <a:fld id="{25D83498-1C4B-9544-A55A-EDD7E3ECC78F}" type="slidenum">
              <a:rPr lang="en-US" smtClean="0"/>
              <a:t>4</a:t>
            </a:fld>
            <a:endParaRPr lang="en-US"/>
          </a:p>
        </p:txBody>
      </p:sp>
    </p:spTree>
    <p:extLst>
      <p:ext uri="{BB962C8B-B14F-4D97-AF65-F5344CB8AC3E}">
        <p14:creationId xmlns:p14="http://schemas.microsoft.com/office/powerpoint/2010/main" val="3255186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Hi Martin,</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Thanks for your email and sorry for my tardiness in response. It's been chaotic last two weeks -- have been traveling multiple times to the bay area for interviews.</a:t>
            </a:r>
          </a:p>
          <a:p>
            <a:r>
              <a:rPr lang="en-US" sz="1200" b="0" i="0" kern="1200" dirty="0">
                <a:solidFill>
                  <a:schemeClr val="tx1"/>
                </a:solidFill>
                <a:effectLst/>
                <a:latin typeface="+mn-lt"/>
                <a:ea typeface="+mn-ea"/>
                <a:cs typeface="+mn-cs"/>
              </a:rPr>
              <a:t>To update you regarding my job status, I have not accepted any of my offers yet. I have three upcoming interviews tomorrow, Friday and next Monday. So, coming to LA on Thursday doesn't seem to be practical. Can we meet sometime next week?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the way, I really enjoyed our first online meeting. While we discussed in details what your team currently need, I would like to take some time and go through the skills you listed in the postings. I think juxtaposing these skills with those of mine will give us, better mutual expectations before our meeting.</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College degree</a:t>
            </a:r>
          </a:p>
          <a:p>
            <a:r>
              <a:rPr lang="en-US" sz="1200" b="0" i="0" kern="1200" dirty="0">
                <a:solidFill>
                  <a:schemeClr val="tx1"/>
                </a:solidFill>
                <a:effectLst/>
                <a:latin typeface="+mn-lt"/>
                <a:ea typeface="+mn-ea"/>
                <a:cs typeface="+mn-cs"/>
              </a:rPr>
              <a:t>§ Independently scoping problems, understanding dependencies, and connecting task breakdowns to overall strategy.</a:t>
            </a:r>
          </a:p>
          <a:p>
            <a:r>
              <a:rPr lang="en-US" sz="1200" b="0" i="0" kern="1200" dirty="0">
                <a:solidFill>
                  <a:schemeClr val="tx1"/>
                </a:solidFill>
                <a:effectLst/>
                <a:latin typeface="+mn-lt"/>
                <a:ea typeface="+mn-ea"/>
                <a:cs typeface="+mn-cs"/>
              </a:rPr>
              <a:t>§ Working collaboratively with the team to improve internal development practices and procedures.</a:t>
            </a:r>
          </a:p>
          <a:p>
            <a:r>
              <a:rPr lang="en-US" sz="1200" b="0" i="0" kern="1200" dirty="0">
                <a:solidFill>
                  <a:schemeClr val="tx1"/>
                </a:solidFill>
                <a:effectLst/>
                <a:latin typeface="+mn-lt"/>
                <a:ea typeface="+mn-ea"/>
                <a:cs typeface="+mn-cs"/>
              </a:rPr>
              <a:t>- I bundle these skills to shorten my email. I believe that throughout my Ph.D. and internships I must have naturally built all those skills.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Python: 2+ years on larger projects </a:t>
            </a:r>
          </a:p>
          <a:p>
            <a:r>
              <a:rPr lang="en-US" sz="1200" b="0" i="0" kern="1200" dirty="0">
                <a:solidFill>
                  <a:schemeClr val="tx1"/>
                </a:solidFill>
                <a:effectLst/>
                <a:latin typeface="+mn-lt"/>
                <a:ea typeface="+mn-ea"/>
                <a:cs typeface="+mn-cs"/>
              </a:rPr>
              <a:t>I have experience working with python on several projects for more than 2 years. However, I should let you know that the most recent experience of mine with Python (that I can consider as a large project) will go back to 2014 when I was with Apple. Not to mention, that I used python and many of its libraries constantly for developing my own utility tools during my Ph.D. (from implementing algorithms, computational methods, data representations to data analysis). While these projects were parts of a big software that I ultimately offered in my thesis, I don't think they are qualified for being extremely large projects.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Programming the frontend and backend (full stack) of our web service and analytics platform, using Python, Django, Python-RQ, MongoDB, Angular and other related languages and tools.</a:t>
            </a:r>
          </a:p>
          <a:p>
            <a:r>
              <a:rPr lang="en-US" sz="1200" b="0" i="0" kern="1200" dirty="0">
                <a:solidFill>
                  <a:schemeClr val="tx1"/>
                </a:solidFill>
                <a:effectLst/>
                <a:latin typeface="+mn-lt"/>
                <a:ea typeface="+mn-ea"/>
                <a:cs typeface="+mn-cs"/>
              </a:rPr>
              <a:t>§ JavaScript; Angular or react: 2+ years on larger projects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love web applications. I have built two large web/mobile cross-platform apps where I was in charge of backend, frontend, diagnose, build and deployment. One of them gratefully led me to form my own small startup in 2015. Throughout developing those apps, I gained experience working with different stacks (MEAN, MERN, and Ruby on Rails). But, I do not myself consider an expert in any of those technologies. Regarding JavaScript, I know JS and have used angular 1 (in </a:t>
            </a:r>
            <a:r>
              <a:rPr lang="en-US" sz="1200" b="0" i="0" kern="1200" dirty="0" err="1">
                <a:solidFill>
                  <a:schemeClr val="tx1"/>
                </a:solidFill>
                <a:effectLst/>
                <a:latin typeface="+mn-lt"/>
                <a:ea typeface="+mn-ea"/>
                <a:cs typeface="+mn-cs"/>
              </a:rPr>
              <a:t>Naregni</a:t>
            </a:r>
            <a:r>
              <a:rPr lang="en-US" sz="1200" b="0" i="0" kern="1200" dirty="0">
                <a:solidFill>
                  <a:schemeClr val="tx1"/>
                </a:solidFill>
                <a:effectLst/>
                <a:latin typeface="+mn-lt"/>
                <a:ea typeface="+mn-ea"/>
                <a:cs typeface="+mn-cs"/>
              </a:rPr>
              <a:t> app) and react (in </a:t>
            </a:r>
            <a:r>
              <a:rPr lang="en-US" sz="1200" b="0" i="0" kern="1200" dirty="0" err="1">
                <a:solidFill>
                  <a:schemeClr val="tx1"/>
                </a:solidFill>
                <a:effectLst/>
                <a:latin typeface="+mn-lt"/>
                <a:ea typeface="+mn-ea"/>
                <a:cs typeface="+mn-cs"/>
              </a:rPr>
              <a:t>Boomernag</a:t>
            </a:r>
            <a:r>
              <a:rPr lang="en-US" sz="1200" b="0" i="0" kern="1200" dirty="0">
                <a:solidFill>
                  <a:schemeClr val="tx1"/>
                </a:solidFill>
                <a:effectLst/>
                <a:latin typeface="+mn-lt"/>
                <a:ea typeface="+mn-ea"/>
                <a:cs typeface="+mn-cs"/>
              </a:rPr>
              <a:t> app). I, however, do not consider myself a frontend guru either. I have used node to serve a million chat requests at once, provide real-time metrics to a dashboard and etc. I have also picked Ruby on Rail as a backend when node was not a good idea, for example when I would have to crunch a lot of numbers (e.g. you may google PayPal problem with </a:t>
            </a:r>
            <a:r>
              <a:rPr lang="en-US" sz="1200" b="0" i="0" kern="1200" dirty="0" err="1">
                <a:solidFill>
                  <a:schemeClr val="tx1"/>
                </a:solidFill>
                <a:effectLst/>
                <a:latin typeface="+mn-lt"/>
                <a:ea typeface="+mn-ea"/>
                <a:cs typeface="+mn-cs"/>
              </a:rPr>
              <a:t>nodejs</a:t>
            </a:r>
            <a:r>
              <a:rPr lang="en-US" sz="1200" b="0" i="0" kern="1200" dirty="0">
                <a:solidFill>
                  <a:schemeClr val="tx1"/>
                </a:solidFill>
                <a:effectLst/>
                <a:latin typeface="+mn-lt"/>
                <a:ea typeface="+mn-ea"/>
                <a:cs typeface="+mn-cs"/>
              </a:rPr>
              <a:t>). I also have picked </a:t>
            </a:r>
            <a:r>
              <a:rPr lang="en-US" sz="1200" b="0" i="0" kern="1200" dirty="0" err="1">
                <a:solidFill>
                  <a:schemeClr val="tx1"/>
                </a:solidFill>
                <a:effectLst/>
                <a:latin typeface="+mn-lt"/>
                <a:ea typeface="+mn-ea"/>
                <a:cs typeface="+mn-cs"/>
              </a:rPr>
              <a:t>Php</a:t>
            </a:r>
            <a:r>
              <a:rPr lang="en-US" sz="1200" b="0" i="0" kern="1200" dirty="0">
                <a:solidFill>
                  <a:schemeClr val="tx1"/>
                </a:solidFill>
                <a:effectLst/>
                <a:latin typeface="+mn-lt"/>
                <a:ea typeface="+mn-ea"/>
                <a:cs typeface="+mn-cs"/>
              </a:rPr>
              <a:t> many times for some hit-and-run projects where I wanted to practice my bad programming habits! I think I gave up on PHP a few years ago as its maintenance usually cause serious brain damage on me :) Regarding Django, I would like to be extremely clear that I never had a professional experience working with it. But I have created some great REST API's and built some simple apps for some courses and small gigs. While I've been always a big fan and constant user of Python, I think I never picked Django because maybe it was too monolithic especially for small apps, or because of its tricky routing or its ORM limitations. Nevertheless, curiously, I just gave Django a fresh try today before sending you this email. I brought up a simple web app using basic Django Admin to make sure that I can still get something quickly done using Django. I created some simple models and views, wrote some simple routers and controllers and performed some basic database migrations. While it's been a while since the last time I touched Django, it did not take long to launch a complete app. (I absolutely used google to recall the commands). In very short, it was not a monster at all and I can definitely educate myself more before our meeting, but due to the interviews I most likely will show up with my current level of expertise.</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Relevant experience deploying features of the backend and frontend into production on Linux based systems.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Experience with using AWS.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Linux is my default OS unless I want to play video-games. I have experience working with multiple deployment tools including Jenkin, Firebase, Heroku and AWS. Regarding AWS, in particular, I have deployed two large web apps (not Django) using EC2 where I used the AWS console to create an Elastic Beanstalk environment, used S3 bucket and finally deployed with EB CLI. I am also confident about my knowledge in making web apps highly scalable via AWS load balancer, vertical and horizontal scaling techniques. I am also familiar with other fancy-yet-useful AWS services such as CloudWatch alarms. I'm not sure if they have any use case in your current projects though.</a:t>
            </a:r>
          </a:p>
          <a:p>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Growing to a position of architecting and owning major components in the system. </a:t>
            </a:r>
          </a:p>
          <a:p>
            <a:r>
              <a:rPr lang="en-US" sz="1200" b="0" i="0" kern="1200" dirty="0">
                <a:solidFill>
                  <a:schemeClr val="tx1"/>
                </a:solidFill>
                <a:effectLst/>
                <a:latin typeface="+mn-lt"/>
                <a:ea typeface="+mn-ea"/>
                <a:cs typeface="+mn-cs"/>
              </a:rPr>
              <a:t>§ Basic data processing and analysis experience.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Building my own startup may, to some extent, endorse my skills in this regard where I was in full charge of technical strategic planning, translating requirements into specifications, R&amp;D on technologies and architecting application. Data analysis and machine learning is a completely different universe and I invite you to discuss it further in another conversation if you're interested. In short, I have dealt with a massive amount of data every day during my last three years of my Ph.D. and also during my internships. This made me to build a solid background in using data pattern recognition and learning methods to extract insights from data whenever needed.</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Experience working with nonprofit organizations.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have none, but that is one of the main reason that I'm interested in </a:t>
            </a:r>
            <a:r>
              <a:rPr lang="en-US" sz="1200" b="0" i="0" kern="1200" dirty="0" err="1">
                <a:solidFill>
                  <a:schemeClr val="tx1"/>
                </a:solidFill>
                <a:effectLst/>
                <a:latin typeface="+mn-lt"/>
                <a:ea typeface="+mn-ea"/>
                <a:cs typeface="+mn-cs"/>
              </a:rPr>
              <a:t>Nexleaf</a:t>
            </a:r>
            <a:r>
              <a:rPr lang="en-US" sz="1200" b="0" i="0" kern="1200" dirty="0">
                <a:solidFill>
                  <a:schemeClr val="tx1"/>
                </a:solidFill>
                <a:effectLst/>
                <a:latin typeface="+mn-lt"/>
                <a:ea typeface="+mn-ea"/>
                <a:cs typeface="+mn-cs"/>
              </a:rPr>
              <a:t>.</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OMG, what a long email! I hope you do not hate me for my verbose email. </a:t>
            </a:r>
            <a:r>
              <a:rPr lang="en-US" sz="1200" b="0" i="0" kern="1200" dirty="0" err="1">
                <a:solidFill>
                  <a:schemeClr val="tx1"/>
                </a:solidFill>
                <a:effectLst/>
                <a:latin typeface="+mn-lt"/>
                <a:ea typeface="+mn-ea"/>
                <a:cs typeface="+mn-cs"/>
              </a:rPr>
              <a:t>Nexleaf</a:t>
            </a:r>
            <a:r>
              <a:rPr lang="en-US" sz="1200" b="0" i="0" kern="1200" dirty="0">
                <a:solidFill>
                  <a:schemeClr val="tx1"/>
                </a:solidFill>
                <a:effectLst/>
                <a:latin typeface="+mn-lt"/>
                <a:ea typeface="+mn-ea"/>
                <a:cs typeface="+mn-cs"/>
              </a:rPr>
              <a:t> is very different from my other possible job opportunities (currents offers from Amazon, Apple, Twitter, and Oracle) in terms of size as well as the type of responsibilities. So, I felt I need to write to you in very details. My interest in joining </a:t>
            </a:r>
            <a:r>
              <a:rPr lang="en-US" sz="1200" b="0" i="0" kern="1200" dirty="0" err="1">
                <a:solidFill>
                  <a:schemeClr val="tx1"/>
                </a:solidFill>
                <a:effectLst/>
                <a:latin typeface="+mn-lt"/>
                <a:ea typeface="+mn-ea"/>
                <a:cs typeface="+mn-cs"/>
              </a:rPr>
              <a:t>Nexleaf</a:t>
            </a:r>
            <a:r>
              <a:rPr lang="en-US" sz="1200" b="0" i="0" kern="1200" dirty="0">
                <a:solidFill>
                  <a:schemeClr val="tx1"/>
                </a:solidFill>
                <a:effectLst/>
                <a:latin typeface="+mn-lt"/>
                <a:ea typeface="+mn-ea"/>
                <a:cs typeface="+mn-cs"/>
              </a:rPr>
              <a:t> comes from two sources. First, I like </a:t>
            </a:r>
            <a:r>
              <a:rPr lang="en-US" sz="1200" b="0" i="0" kern="1200" dirty="0" err="1">
                <a:solidFill>
                  <a:schemeClr val="tx1"/>
                </a:solidFill>
                <a:effectLst/>
                <a:latin typeface="+mn-lt"/>
                <a:ea typeface="+mn-ea"/>
                <a:cs typeface="+mn-cs"/>
              </a:rPr>
              <a:t>Nextleaf's</a:t>
            </a:r>
            <a:r>
              <a:rPr lang="en-US" sz="1200" b="0" i="0" kern="1200" dirty="0">
                <a:solidFill>
                  <a:schemeClr val="tx1"/>
                </a:solidFill>
                <a:effectLst/>
                <a:latin typeface="+mn-lt"/>
                <a:ea typeface="+mn-ea"/>
                <a:cs typeface="+mn-cs"/>
              </a:rPr>
              <a:t> mission and I like having visible impacts. Second, since joining </a:t>
            </a:r>
            <a:r>
              <a:rPr lang="en-US" sz="1200" b="0" i="0" kern="1200" dirty="0" err="1">
                <a:solidFill>
                  <a:schemeClr val="tx1"/>
                </a:solidFill>
                <a:effectLst/>
                <a:latin typeface="+mn-lt"/>
                <a:ea typeface="+mn-ea"/>
                <a:cs typeface="+mn-cs"/>
              </a:rPr>
              <a:t>Nexleaf</a:t>
            </a:r>
            <a:r>
              <a:rPr lang="en-US" sz="1200" b="0" i="0" kern="1200" dirty="0">
                <a:solidFill>
                  <a:schemeClr val="tx1"/>
                </a:solidFill>
                <a:effectLst/>
                <a:latin typeface="+mn-lt"/>
                <a:ea typeface="+mn-ea"/>
                <a:cs typeface="+mn-cs"/>
              </a:rPr>
              <a:t> requires me to be in charge of many things, I assume that this role may give me an opportunity to extend my skills beyond what I have right now and utilize them desirably in developing your web apps. So, I think if you are looking for an absolute pro web developer whose background is extremely laser-focused on Django or expecting him to be in full charge of the entire full-stack development urgently and immediately (which I guess it might be a little bit unrealistic), I would not be the right candidate. However, if you are looking for a long-term investment in a new person on your team with a solid background in computer science which allows him to comfortably pick up new technologies and integrate into a team with a gentle learning curve, I'm a right candidate!</a:t>
            </a:r>
          </a:p>
          <a:p>
            <a:endParaRPr lang="en-US" dirty="0"/>
          </a:p>
        </p:txBody>
      </p:sp>
      <p:sp>
        <p:nvSpPr>
          <p:cNvPr id="4" name="Slide Number Placeholder 3"/>
          <p:cNvSpPr>
            <a:spLocks noGrp="1"/>
          </p:cNvSpPr>
          <p:nvPr>
            <p:ph type="sldNum" sz="quarter" idx="10"/>
          </p:nvPr>
        </p:nvSpPr>
        <p:spPr/>
        <p:txBody>
          <a:bodyPr/>
          <a:lstStyle/>
          <a:p>
            <a:fld id="{25D83498-1C4B-9544-A55A-EDD7E3ECC78F}" type="slidenum">
              <a:rPr lang="en-US" smtClean="0"/>
              <a:t>6</a:t>
            </a:fld>
            <a:endParaRPr lang="en-US"/>
          </a:p>
        </p:txBody>
      </p:sp>
    </p:spTree>
    <p:extLst>
      <p:ext uri="{BB962C8B-B14F-4D97-AF65-F5344CB8AC3E}">
        <p14:creationId xmlns:p14="http://schemas.microsoft.com/office/powerpoint/2010/main" val="688396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83498-1C4B-9544-A55A-EDD7E3ECC78F}" type="slidenum">
              <a:rPr lang="en-US" smtClean="0"/>
              <a:t>7</a:t>
            </a:fld>
            <a:endParaRPr lang="en-US"/>
          </a:p>
        </p:txBody>
      </p:sp>
    </p:spTree>
    <p:extLst>
      <p:ext uri="{BB962C8B-B14F-4D97-AF65-F5344CB8AC3E}">
        <p14:creationId xmlns:p14="http://schemas.microsoft.com/office/powerpoint/2010/main" val="39695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83498-1C4B-9544-A55A-EDD7E3ECC78F}" type="slidenum">
              <a:rPr lang="en-US" smtClean="0"/>
              <a:t>8</a:t>
            </a:fld>
            <a:endParaRPr lang="en-US"/>
          </a:p>
        </p:txBody>
      </p:sp>
    </p:spTree>
    <p:extLst>
      <p:ext uri="{BB962C8B-B14F-4D97-AF65-F5344CB8AC3E}">
        <p14:creationId xmlns:p14="http://schemas.microsoft.com/office/powerpoint/2010/main" val="3684108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Hi Martin,</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Thanks for your email and sorry for my tardiness in response. It's been chaotic last two weeks -- have been traveling multiple times to the bay area for interviews.</a:t>
            </a:r>
          </a:p>
          <a:p>
            <a:r>
              <a:rPr lang="en-US" sz="1200" b="0" i="0" kern="1200" dirty="0">
                <a:solidFill>
                  <a:schemeClr val="tx1"/>
                </a:solidFill>
                <a:effectLst/>
                <a:latin typeface="+mn-lt"/>
                <a:ea typeface="+mn-ea"/>
                <a:cs typeface="+mn-cs"/>
              </a:rPr>
              <a:t>To update you regarding my job status, I have not accepted any of my offers yet. I have three upcoming interviews tomorrow, Friday and next Monday. So, coming to LA on Thursday doesn't seem to be practical. Can we meet sometime next week?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the way, I really enjoyed our first online meeting. While we discussed in details what your team currently need, I would like to take some time and go through the skills you listed in the postings. I think juxtaposing these skills with those of mine will give us, better mutual expectations before our meeting.</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College degree</a:t>
            </a:r>
          </a:p>
          <a:p>
            <a:r>
              <a:rPr lang="en-US" sz="1200" b="0" i="0" kern="1200" dirty="0">
                <a:solidFill>
                  <a:schemeClr val="tx1"/>
                </a:solidFill>
                <a:effectLst/>
                <a:latin typeface="+mn-lt"/>
                <a:ea typeface="+mn-ea"/>
                <a:cs typeface="+mn-cs"/>
              </a:rPr>
              <a:t>§ Independently scoping problems, understanding dependencies, and connecting task breakdowns to overall strategy.</a:t>
            </a:r>
          </a:p>
          <a:p>
            <a:r>
              <a:rPr lang="en-US" sz="1200" b="0" i="0" kern="1200" dirty="0">
                <a:solidFill>
                  <a:schemeClr val="tx1"/>
                </a:solidFill>
                <a:effectLst/>
                <a:latin typeface="+mn-lt"/>
                <a:ea typeface="+mn-ea"/>
                <a:cs typeface="+mn-cs"/>
              </a:rPr>
              <a:t>§ Working collaboratively with the team to improve internal development practices and procedures.</a:t>
            </a:r>
          </a:p>
          <a:p>
            <a:r>
              <a:rPr lang="en-US" sz="1200" b="0" i="0" kern="1200" dirty="0">
                <a:solidFill>
                  <a:schemeClr val="tx1"/>
                </a:solidFill>
                <a:effectLst/>
                <a:latin typeface="+mn-lt"/>
                <a:ea typeface="+mn-ea"/>
                <a:cs typeface="+mn-cs"/>
              </a:rPr>
              <a:t>- I bundle these skills to shorten my email. I believe that throughout my Ph.D. and internships I must have naturally built all those skills.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Python: 2+ years on larger projects </a:t>
            </a:r>
          </a:p>
          <a:p>
            <a:r>
              <a:rPr lang="en-US" sz="1200" b="0" i="0" kern="1200" dirty="0">
                <a:solidFill>
                  <a:schemeClr val="tx1"/>
                </a:solidFill>
                <a:effectLst/>
                <a:latin typeface="+mn-lt"/>
                <a:ea typeface="+mn-ea"/>
                <a:cs typeface="+mn-cs"/>
              </a:rPr>
              <a:t>I have experience working with python on several projects for more than 2 years. However, I should let you know that the most recent experience of mine with Python (that I can consider as a large project) will go back to 2014 when I was with Apple. Not to mention, that I used python and many of its libraries constantly for developing my own utility tools during my Ph.D. (from implementing algorithms, computational methods, data representations to data analysis). While these projects were parts of a big software that I ultimately offered in my thesis, I don't think they are qualified for being extremely large projects.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Programming the frontend and backend (full stack) of our web service and analytics platform, using Python, Django, Python-RQ, MongoDB, Angular and other related languages and tools.</a:t>
            </a:r>
          </a:p>
          <a:p>
            <a:r>
              <a:rPr lang="en-US" sz="1200" b="0" i="0" kern="1200" dirty="0">
                <a:solidFill>
                  <a:schemeClr val="tx1"/>
                </a:solidFill>
                <a:effectLst/>
                <a:latin typeface="+mn-lt"/>
                <a:ea typeface="+mn-ea"/>
                <a:cs typeface="+mn-cs"/>
              </a:rPr>
              <a:t>§ JavaScript; Angular or react: 2+ years on larger projects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love web applications. I have built two large web/mobile cross-platform apps where I was in charge of backend, frontend, diagnose, build and deployment. One of them gratefully led me to form my own small startup in 2015. Throughout developing those apps, I gained experience working with different stacks (MEAN, MERN, and Ruby on Rails). But, I do not myself consider an expert in any of those technologies. Regarding JavaScript, I know JS and have used angular 1 (in </a:t>
            </a:r>
            <a:r>
              <a:rPr lang="en-US" sz="1200" b="0" i="0" kern="1200" dirty="0" err="1">
                <a:solidFill>
                  <a:schemeClr val="tx1"/>
                </a:solidFill>
                <a:effectLst/>
                <a:latin typeface="+mn-lt"/>
                <a:ea typeface="+mn-ea"/>
                <a:cs typeface="+mn-cs"/>
              </a:rPr>
              <a:t>Naregni</a:t>
            </a:r>
            <a:r>
              <a:rPr lang="en-US" sz="1200" b="0" i="0" kern="1200" dirty="0">
                <a:solidFill>
                  <a:schemeClr val="tx1"/>
                </a:solidFill>
                <a:effectLst/>
                <a:latin typeface="+mn-lt"/>
                <a:ea typeface="+mn-ea"/>
                <a:cs typeface="+mn-cs"/>
              </a:rPr>
              <a:t> app) and react (in </a:t>
            </a:r>
            <a:r>
              <a:rPr lang="en-US" sz="1200" b="0" i="0" kern="1200" dirty="0" err="1">
                <a:solidFill>
                  <a:schemeClr val="tx1"/>
                </a:solidFill>
                <a:effectLst/>
                <a:latin typeface="+mn-lt"/>
                <a:ea typeface="+mn-ea"/>
                <a:cs typeface="+mn-cs"/>
              </a:rPr>
              <a:t>Boomernag</a:t>
            </a:r>
            <a:r>
              <a:rPr lang="en-US" sz="1200" b="0" i="0" kern="1200" dirty="0">
                <a:solidFill>
                  <a:schemeClr val="tx1"/>
                </a:solidFill>
                <a:effectLst/>
                <a:latin typeface="+mn-lt"/>
                <a:ea typeface="+mn-ea"/>
                <a:cs typeface="+mn-cs"/>
              </a:rPr>
              <a:t> app). I, however, do not consider myself a frontend guru either. I have used node to serve a million chat requests at once, provide real-time metrics to a dashboard and etc. I have also picked Ruby on Rail as a backend when node was not a good idea, for example when I would have to crunch a lot of numbers (e.g. you may google PayPal problem with </a:t>
            </a:r>
            <a:r>
              <a:rPr lang="en-US" sz="1200" b="0" i="0" kern="1200" dirty="0" err="1">
                <a:solidFill>
                  <a:schemeClr val="tx1"/>
                </a:solidFill>
                <a:effectLst/>
                <a:latin typeface="+mn-lt"/>
                <a:ea typeface="+mn-ea"/>
                <a:cs typeface="+mn-cs"/>
              </a:rPr>
              <a:t>nodejs</a:t>
            </a:r>
            <a:r>
              <a:rPr lang="en-US" sz="1200" b="0" i="0" kern="1200" dirty="0">
                <a:solidFill>
                  <a:schemeClr val="tx1"/>
                </a:solidFill>
                <a:effectLst/>
                <a:latin typeface="+mn-lt"/>
                <a:ea typeface="+mn-ea"/>
                <a:cs typeface="+mn-cs"/>
              </a:rPr>
              <a:t>). I also have picked </a:t>
            </a:r>
            <a:r>
              <a:rPr lang="en-US" sz="1200" b="0" i="0" kern="1200" dirty="0" err="1">
                <a:solidFill>
                  <a:schemeClr val="tx1"/>
                </a:solidFill>
                <a:effectLst/>
                <a:latin typeface="+mn-lt"/>
                <a:ea typeface="+mn-ea"/>
                <a:cs typeface="+mn-cs"/>
              </a:rPr>
              <a:t>Php</a:t>
            </a:r>
            <a:r>
              <a:rPr lang="en-US" sz="1200" b="0" i="0" kern="1200" dirty="0">
                <a:solidFill>
                  <a:schemeClr val="tx1"/>
                </a:solidFill>
                <a:effectLst/>
                <a:latin typeface="+mn-lt"/>
                <a:ea typeface="+mn-ea"/>
                <a:cs typeface="+mn-cs"/>
              </a:rPr>
              <a:t> many times for some hit-and-run projects where I wanted to practice my bad programming habits! I think I gave up on PHP a few years ago as its maintenance usually cause serious brain damage on me :) Regarding Django, I would like to be extremely clear that I never had a professional experience working with it. But I have created some great REST API's and built some simple apps for some courses and small gigs. While I've been always a big fan and constant user of Python, I think I never picked Django because maybe it was too monolithic especially for small apps, or because of its tricky routing or its ORM limitations. Nevertheless, curiously, I just gave Django a fresh try today before sending you this email. I brought up a simple web app using basic Django Admin to make sure that I can still get something quickly done using Django. I created some simple models and views, wrote some simple routers and controllers and performed some basic database migrations. While it's been a while since the last time I touched Django, it did not take long to launch a complete app. (I absolutely used google to recall the commands). In very short, it was not a monster at all and I can definitely educate myself more before our meeting, but due to the interviews I most likely will show up with my current level of expertise.</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Relevant experience deploying features of the backend and frontend into production on Linux based systems.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Experience with using AWS.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Linux is my default OS unless I want to play video-games. I have experience working with multiple deployment tools including Jenkin, Firebase, Heroku and AWS. Regarding AWS, in particular, I have deployed two large web apps (not Django) using EC2 where I used the AWS console to create an Elastic Beanstalk environment, used S3 bucket and finally deployed with EB CLI. I am also confident about my knowledge in making web apps highly scalable via AWS load balancer, vertical and horizontal scaling techniques. I am also familiar with other fancy-yet-useful AWS services such as CloudWatch alarms. I'm not sure if they have any use case in your current projects though.</a:t>
            </a:r>
          </a:p>
          <a:p>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Growing to a position of architecting and owning major components in the system. </a:t>
            </a:r>
          </a:p>
          <a:p>
            <a:r>
              <a:rPr lang="en-US" sz="1200" b="0" i="0" kern="1200" dirty="0">
                <a:solidFill>
                  <a:schemeClr val="tx1"/>
                </a:solidFill>
                <a:effectLst/>
                <a:latin typeface="+mn-lt"/>
                <a:ea typeface="+mn-ea"/>
                <a:cs typeface="+mn-cs"/>
              </a:rPr>
              <a:t>§ Basic data processing and analysis experience.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Building my own startup may, to some extent, endorse my skills in this regard where I was in full charge of technical strategic planning, translating requirements into specifications, R&amp;D on technologies and architecting application. Data analysis and machine learning is a completely different universe and I invite you to discuss it further in another conversation if you're interested. In short, I have dealt with a massive amount of data every day during my last three years of my Ph.D. and also during my internships. This made me to build a solid background in using data pattern recognition and learning methods to extract insights from data whenever needed.</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Experience working with nonprofit organizations.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have none, but that is one of the main reason that I'm interested in </a:t>
            </a:r>
            <a:r>
              <a:rPr lang="en-US" sz="1200" b="0" i="0" kern="1200" dirty="0" err="1">
                <a:solidFill>
                  <a:schemeClr val="tx1"/>
                </a:solidFill>
                <a:effectLst/>
                <a:latin typeface="+mn-lt"/>
                <a:ea typeface="+mn-ea"/>
                <a:cs typeface="+mn-cs"/>
              </a:rPr>
              <a:t>Nexleaf</a:t>
            </a:r>
            <a:r>
              <a:rPr lang="en-US" sz="1200" b="0" i="0" kern="1200" dirty="0">
                <a:solidFill>
                  <a:schemeClr val="tx1"/>
                </a:solidFill>
                <a:effectLst/>
                <a:latin typeface="+mn-lt"/>
                <a:ea typeface="+mn-ea"/>
                <a:cs typeface="+mn-cs"/>
              </a:rPr>
              <a:t>.</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OMG, what a long email! I hope you do not hate me for my verbose email. </a:t>
            </a:r>
            <a:r>
              <a:rPr lang="en-US" sz="1200" b="0" i="0" kern="1200" dirty="0" err="1">
                <a:solidFill>
                  <a:schemeClr val="tx1"/>
                </a:solidFill>
                <a:effectLst/>
                <a:latin typeface="+mn-lt"/>
                <a:ea typeface="+mn-ea"/>
                <a:cs typeface="+mn-cs"/>
              </a:rPr>
              <a:t>Nexleaf</a:t>
            </a:r>
            <a:r>
              <a:rPr lang="en-US" sz="1200" b="0" i="0" kern="1200" dirty="0">
                <a:solidFill>
                  <a:schemeClr val="tx1"/>
                </a:solidFill>
                <a:effectLst/>
                <a:latin typeface="+mn-lt"/>
                <a:ea typeface="+mn-ea"/>
                <a:cs typeface="+mn-cs"/>
              </a:rPr>
              <a:t> is very different from my other possible job opportunities (currents offers from Amazon, Apple, Twitter, and Oracle) in terms of size as well as the type of responsibilities. So, I felt I need to write to you in very details. My interest in joining </a:t>
            </a:r>
            <a:r>
              <a:rPr lang="en-US" sz="1200" b="0" i="0" kern="1200" dirty="0" err="1">
                <a:solidFill>
                  <a:schemeClr val="tx1"/>
                </a:solidFill>
                <a:effectLst/>
                <a:latin typeface="+mn-lt"/>
                <a:ea typeface="+mn-ea"/>
                <a:cs typeface="+mn-cs"/>
              </a:rPr>
              <a:t>Nexleaf</a:t>
            </a:r>
            <a:r>
              <a:rPr lang="en-US" sz="1200" b="0" i="0" kern="1200" dirty="0">
                <a:solidFill>
                  <a:schemeClr val="tx1"/>
                </a:solidFill>
                <a:effectLst/>
                <a:latin typeface="+mn-lt"/>
                <a:ea typeface="+mn-ea"/>
                <a:cs typeface="+mn-cs"/>
              </a:rPr>
              <a:t> comes from two sources. First, I like </a:t>
            </a:r>
            <a:r>
              <a:rPr lang="en-US" sz="1200" b="0" i="0" kern="1200" dirty="0" err="1">
                <a:solidFill>
                  <a:schemeClr val="tx1"/>
                </a:solidFill>
                <a:effectLst/>
                <a:latin typeface="+mn-lt"/>
                <a:ea typeface="+mn-ea"/>
                <a:cs typeface="+mn-cs"/>
              </a:rPr>
              <a:t>Nextleaf's</a:t>
            </a:r>
            <a:r>
              <a:rPr lang="en-US" sz="1200" b="0" i="0" kern="1200" dirty="0">
                <a:solidFill>
                  <a:schemeClr val="tx1"/>
                </a:solidFill>
                <a:effectLst/>
                <a:latin typeface="+mn-lt"/>
                <a:ea typeface="+mn-ea"/>
                <a:cs typeface="+mn-cs"/>
              </a:rPr>
              <a:t> mission and I like having visible impacts. Second, since joining </a:t>
            </a:r>
            <a:r>
              <a:rPr lang="en-US" sz="1200" b="0" i="0" kern="1200" dirty="0" err="1">
                <a:solidFill>
                  <a:schemeClr val="tx1"/>
                </a:solidFill>
                <a:effectLst/>
                <a:latin typeface="+mn-lt"/>
                <a:ea typeface="+mn-ea"/>
                <a:cs typeface="+mn-cs"/>
              </a:rPr>
              <a:t>Nexleaf</a:t>
            </a:r>
            <a:r>
              <a:rPr lang="en-US" sz="1200" b="0" i="0" kern="1200" dirty="0">
                <a:solidFill>
                  <a:schemeClr val="tx1"/>
                </a:solidFill>
                <a:effectLst/>
                <a:latin typeface="+mn-lt"/>
                <a:ea typeface="+mn-ea"/>
                <a:cs typeface="+mn-cs"/>
              </a:rPr>
              <a:t> requires me to be in charge of many things, I assume that this role may give me an opportunity to extend my skills beyond what I have right now and utilize them desirably in developing your web apps. So, I think if you are looking for an absolute pro web developer whose background is extremely laser-focused on Django or expecting him to be in full charge of the entire full-stack development urgently and immediately (which I guess it might be a little bit unrealistic), I would not be the right candidate. However, if you are looking for a long-term investment in a new person on your team with a solid background in computer science which allows him to comfortably pick up new technologies and integrate into a team with a gentle learning curve, I'm a right candidate!</a:t>
            </a:r>
          </a:p>
          <a:p>
            <a:endParaRPr lang="en-US" dirty="0"/>
          </a:p>
        </p:txBody>
      </p:sp>
      <p:sp>
        <p:nvSpPr>
          <p:cNvPr id="4" name="Slide Number Placeholder 3"/>
          <p:cNvSpPr>
            <a:spLocks noGrp="1"/>
          </p:cNvSpPr>
          <p:nvPr>
            <p:ph type="sldNum" sz="quarter" idx="10"/>
          </p:nvPr>
        </p:nvSpPr>
        <p:spPr/>
        <p:txBody>
          <a:bodyPr/>
          <a:lstStyle/>
          <a:p>
            <a:fld id="{25D83498-1C4B-9544-A55A-EDD7E3ECC78F}" type="slidenum">
              <a:rPr lang="en-US" smtClean="0"/>
              <a:t>9</a:t>
            </a:fld>
            <a:endParaRPr lang="en-US"/>
          </a:p>
        </p:txBody>
      </p:sp>
    </p:spTree>
    <p:extLst>
      <p:ext uri="{BB962C8B-B14F-4D97-AF65-F5344CB8AC3E}">
        <p14:creationId xmlns:p14="http://schemas.microsoft.com/office/powerpoint/2010/main" val="1992496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83498-1C4B-9544-A55A-EDD7E3ECC78F}" type="slidenum">
              <a:rPr lang="en-US" smtClean="0"/>
              <a:t>10</a:t>
            </a:fld>
            <a:endParaRPr lang="en-US"/>
          </a:p>
        </p:txBody>
      </p:sp>
    </p:spTree>
    <p:extLst>
      <p:ext uri="{BB962C8B-B14F-4D97-AF65-F5344CB8AC3E}">
        <p14:creationId xmlns:p14="http://schemas.microsoft.com/office/powerpoint/2010/main" val="377422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83498-1C4B-9544-A55A-EDD7E3ECC78F}" type="slidenum">
              <a:rPr lang="en-US" smtClean="0"/>
              <a:t>11</a:t>
            </a:fld>
            <a:endParaRPr lang="en-US"/>
          </a:p>
        </p:txBody>
      </p:sp>
    </p:spTree>
    <p:extLst>
      <p:ext uri="{BB962C8B-B14F-4D97-AF65-F5344CB8AC3E}">
        <p14:creationId xmlns:p14="http://schemas.microsoft.com/office/powerpoint/2010/main" val="1009842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83498-1C4B-9544-A55A-EDD7E3ECC78F}" type="slidenum">
              <a:rPr lang="en-US" smtClean="0"/>
              <a:t>12</a:t>
            </a:fld>
            <a:endParaRPr lang="en-US"/>
          </a:p>
        </p:txBody>
      </p:sp>
    </p:spTree>
    <p:extLst>
      <p:ext uri="{BB962C8B-B14F-4D97-AF65-F5344CB8AC3E}">
        <p14:creationId xmlns:p14="http://schemas.microsoft.com/office/powerpoint/2010/main" val="2021301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7977-E455-1948-BE58-822ACD6E01E5}"/>
              </a:ext>
            </a:extLst>
          </p:cNvPr>
          <p:cNvSpPr>
            <a:spLocks noGrp="1"/>
          </p:cNvSpPr>
          <p:nvPr>
            <p:ph type="ctrTitle"/>
          </p:nvPr>
        </p:nvSpPr>
        <p:spPr/>
        <p:txBody>
          <a:bodyPr/>
          <a:lstStyle/>
          <a:p>
            <a:r>
              <a:rPr lang="en-US" dirty="0"/>
              <a:t>Ali Abbasinasab</a:t>
            </a:r>
          </a:p>
        </p:txBody>
      </p:sp>
      <p:sp>
        <p:nvSpPr>
          <p:cNvPr id="3" name="Subtitle 2">
            <a:extLst>
              <a:ext uri="{FF2B5EF4-FFF2-40B4-BE49-F238E27FC236}">
                <a16:creationId xmlns:a16="http://schemas.microsoft.com/office/drawing/2014/main" id="{87473BA6-91F8-EC48-96D1-7C6B5493D841}"/>
              </a:ext>
            </a:extLst>
          </p:cNvPr>
          <p:cNvSpPr>
            <a:spLocks noGrp="1"/>
          </p:cNvSpPr>
          <p:nvPr>
            <p:ph type="subTitle" idx="1"/>
          </p:nvPr>
        </p:nvSpPr>
        <p:spPr/>
        <p:txBody>
          <a:bodyPr/>
          <a:lstStyle/>
          <a:p>
            <a:r>
              <a:rPr lang="en-US" dirty="0"/>
              <a:t>Practical Data</a:t>
            </a:r>
          </a:p>
        </p:txBody>
      </p:sp>
    </p:spTree>
    <p:extLst>
      <p:ext uri="{BB962C8B-B14F-4D97-AF65-F5344CB8AC3E}">
        <p14:creationId xmlns:p14="http://schemas.microsoft.com/office/powerpoint/2010/main" val="426023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4853-40AA-0C48-A582-7BA4AA19D51B}"/>
              </a:ext>
            </a:extLst>
          </p:cNvPr>
          <p:cNvSpPr>
            <a:spLocks noGrp="1"/>
          </p:cNvSpPr>
          <p:nvPr>
            <p:ph type="title"/>
          </p:nvPr>
        </p:nvSpPr>
        <p:spPr>
          <a:xfrm>
            <a:off x="1141412" y="28575"/>
            <a:ext cx="9905998" cy="1071563"/>
          </a:xfrm>
        </p:spPr>
        <p:txBody>
          <a:bodyPr/>
          <a:lstStyle/>
          <a:p>
            <a:r>
              <a:rPr lang="en-US" dirty="0"/>
              <a:t>Big DATA: NEW</a:t>
            </a:r>
          </a:p>
        </p:txBody>
      </p:sp>
      <p:pic>
        <p:nvPicPr>
          <p:cNvPr id="7" name="Content Placeholder 6">
            <a:extLst>
              <a:ext uri="{FF2B5EF4-FFF2-40B4-BE49-F238E27FC236}">
                <a16:creationId xmlns:a16="http://schemas.microsoft.com/office/drawing/2014/main" id="{61896072-1868-41D6-BB40-6BAC92324D6A}"/>
              </a:ext>
            </a:extLst>
          </p:cNvPr>
          <p:cNvPicPr>
            <a:picLocks noGrp="1"/>
          </p:cNvPicPr>
          <p:nvPr>
            <p:ph idx="1"/>
          </p:nvPr>
        </p:nvPicPr>
        <p:blipFill>
          <a:blip r:embed="rId3"/>
          <a:stretch>
            <a:fillRect/>
          </a:stretch>
        </p:blipFill>
        <p:spPr>
          <a:xfrm>
            <a:off x="1874460" y="1738538"/>
            <a:ext cx="8439902" cy="4325257"/>
          </a:xfrm>
          <a:prstGeom prst="rect">
            <a:avLst/>
          </a:prstGeom>
        </p:spPr>
      </p:pic>
      <p:sp>
        <p:nvSpPr>
          <p:cNvPr id="8" name="Rectangle 7">
            <a:extLst>
              <a:ext uri="{FF2B5EF4-FFF2-40B4-BE49-F238E27FC236}">
                <a16:creationId xmlns:a16="http://schemas.microsoft.com/office/drawing/2014/main" id="{9AD866F7-0E0F-4374-8625-4347A4EB8548}"/>
              </a:ext>
            </a:extLst>
          </p:cNvPr>
          <p:cNvSpPr/>
          <p:nvPr/>
        </p:nvSpPr>
        <p:spPr>
          <a:xfrm>
            <a:off x="986971" y="1159364"/>
            <a:ext cx="10363200" cy="702372"/>
          </a:xfrm>
          <a:prstGeom prst="rect">
            <a:avLst/>
          </a:prstGeom>
        </p:spPr>
        <p:txBody>
          <a:bodyPr wrap="square">
            <a:spAutoFit/>
          </a:bodyPr>
          <a:lstStyle/>
          <a:p>
            <a:pPr>
              <a:lnSpc>
                <a:spcPct val="115000"/>
              </a:lnSpc>
            </a:pPr>
            <a:r>
              <a:rPr lang="en-US" dirty="0">
                <a:latin typeface="Arial" panose="020B0604020202020204" pitchFamily="34" charset="0"/>
                <a:ea typeface="Arial" panose="020B0604020202020204" pitchFamily="34" charset="0"/>
              </a:rPr>
              <a:t>General Idea: Distributed Data and Process:</a:t>
            </a:r>
          </a:p>
          <a:p>
            <a:pPr>
              <a:lnSpc>
                <a:spcPct val="115000"/>
              </a:lnSpc>
            </a:pPr>
            <a:r>
              <a:rPr lang="en-US" dirty="0">
                <a:latin typeface="Arial" panose="020B0604020202020204" pitchFamily="34" charset="0"/>
                <a:ea typeface="Arial" panose="020B0604020202020204" pitchFamily="34" charset="0"/>
              </a:rPr>
              <a:t>Multiple food shelves(HDF), Multiple chefs with diff tasks (Map) + Multiple Head Chefs (Reduce) </a:t>
            </a:r>
          </a:p>
        </p:txBody>
      </p:sp>
      <p:sp>
        <p:nvSpPr>
          <p:cNvPr id="9" name="Rectangle 8">
            <a:extLst>
              <a:ext uri="{FF2B5EF4-FFF2-40B4-BE49-F238E27FC236}">
                <a16:creationId xmlns:a16="http://schemas.microsoft.com/office/drawing/2014/main" id="{AB3148BE-6C13-4CD6-AD3C-203084CEF7FD}"/>
              </a:ext>
            </a:extLst>
          </p:cNvPr>
          <p:cNvSpPr/>
          <p:nvPr/>
        </p:nvSpPr>
        <p:spPr>
          <a:xfrm>
            <a:off x="3324274" y="6302274"/>
            <a:ext cx="4933851" cy="369332"/>
          </a:xfrm>
          <a:prstGeom prst="rect">
            <a:avLst/>
          </a:prstGeom>
        </p:spPr>
        <p:txBody>
          <a:bodyPr wrap="none">
            <a:spAutoFit/>
          </a:bodyPr>
          <a:lstStyle/>
          <a:p>
            <a:r>
              <a:rPr lang="en-US" dirty="0">
                <a:latin typeface="Arial" panose="020B0604020202020204" pitchFamily="34" charset="0"/>
                <a:ea typeface="Arial" panose="020B0604020202020204" pitchFamily="34" charset="0"/>
              </a:rPr>
              <a:t>Two main data analytics: Batch and Real-Time</a:t>
            </a:r>
            <a:endParaRPr lang="en-US" dirty="0"/>
          </a:p>
        </p:txBody>
      </p:sp>
    </p:spTree>
    <p:extLst>
      <p:ext uri="{BB962C8B-B14F-4D97-AF65-F5344CB8AC3E}">
        <p14:creationId xmlns:p14="http://schemas.microsoft.com/office/powerpoint/2010/main" val="3680436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4853-40AA-0C48-A582-7BA4AA19D51B}"/>
              </a:ext>
            </a:extLst>
          </p:cNvPr>
          <p:cNvSpPr>
            <a:spLocks noGrp="1"/>
          </p:cNvSpPr>
          <p:nvPr>
            <p:ph type="title"/>
          </p:nvPr>
        </p:nvSpPr>
        <p:spPr>
          <a:xfrm>
            <a:off x="1141412" y="28575"/>
            <a:ext cx="9905998" cy="1071563"/>
          </a:xfrm>
        </p:spPr>
        <p:txBody>
          <a:bodyPr/>
          <a:lstStyle/>
          <a:p>
            <a:r>
              <a:rPr lang="en-US" dirty="0"/>
              <a:t>BIG DATA: BATCH</a:t>
            </a:r>
          </a:p>
        </p:txBody>
      </p:sp>
      <p:pic>
        <p:nvPicPr>
          <p:cNvPr id="4" name="Content Placeholder 3">
            <a:extLst>
              <a:ext uri="{FF2B5EF4-FFF2-40B4-BE49-F238E27FC236}">
                <a16:creationId xmlns:a16="http://schemas.microsoft.com/office/drawing/2014/main" id="{32EDA713-EEA5-420B-8543-81ECACCC1103}"/>
              </a:ext>
            </a:extLst>
          </p:cNvPr>
          <p:cNvPicPr>
            <a:picLocks noGrp="1"/>
          </p:cNvPicPr>
          <p:nvPr>
            <p:ph idx="1"/>
          </p:nvPr>
        </p:nvPicPr>
        <p:blipFill>
          <a:blip r:embed="rId3"/>
          <a:stretch>
            <a:fillRect/>
          </a:stretch>
        </p:blipFill>
        <p:spPr>
          <a:xfrm>
            <a:off x="2765381" y="2565174"/>
            <a:ext cx="6661237" cy="3284083"/>
          </a:xfrm>
          <a:prstGeom prst="rect">
            <a:avLst/>
          </a:prstGeom>
        </p:spPr>
      </p:pic>
      <p:sp>
        <p:nvSpPr>
          <p:cNvPr id="5" name="Rectangle 4">
            <a:extLst>
              <a:ext uri="{FF2B5EF4-FFF2-40B4-BE49-F238E27FC236}">
                <a16:creationId xmlns:a16="http://schemas.microsoft.com/office/drawing/2014/main" id="{9C709472-9AE8-4260-9740-14837475DCEC}"/>
              </a:ext>
            </a:extLst>
          </p:cNvPr>
          <p:cNvSpPr/>
          <p:nvPr/>
        </p:nvSpPr>
        <p:spPr>
          <a:xfrm>
            <a:off x="1141411" y="1380252"/>
            <a:ext cx="10165217" cy="702372"/>
          </a:xfrm>
          <a:prstGeom prst="rect">
            <a:avLst/>
          </a:prstGeom>
        </p:spPr>
        <p:txBody>
          <a:bodyPr wrap="square">
            <a:spAutoFit/>
          </a:bodyPr>
          <a:lstStyle/>
          <a:p>
            <a:pPr>
              <a:lnSpc>
                <a:spcPct val="115000"/>
              </a:lnSpc>
            </a:pPr>
            <a:r>
              <a:rPr lang="en-US" dirty="0" err="1">
                <a:latin typeface="Arial" panose="020B0604020202020204" pitchFamily="34" charset="0"/>
                <a:ea typeface="Arial" panose="020B0604020202020204" pitchFamily="34" charset="0"/>
              </a:rPr>
              <a:t>Alanlytics</a:t>
            </a:r>
            <a:r>
              <a:rPr lang="en-US" dirty="0">
                <a:latin typeface="Arial" panose="020B0604020202020204" pitchFamily="34" charset="0"/>
                <a:ea typeface="Arial" panose="020B0604020202020204" pitchFamily="34" charset="0"/>
              </a:rPr>
              <a:t> based on the data collected over a period of time.</a:t>
            </a:r>
          </a:p>
          <a:p>
            <a:pPr>
              <a:lnSpc>
                <a:spcPct val="115000"/>
              </a:lnSpc>
            </a:pPr>
            <a:r>
              <a:rPr lang="en-US" dirty="0">
                <a:latin typeface="Arial" panose="020B0604020202020204" pitchFamily="34" charset="0"/>
                <a:ea typeface="Arial" panose="020B0604020202020204" pitchFamily="34" charset="0"/>
              </a:rPr>
              <a:t>Ex: Laundry: you collect dirty clothes and wash all ( you don’t wash </a:t>
            </a:r>
            <a:r>
              <a:rPr lang="en-US" dirty="0" err="1">
                <a:latin typeface="Arial" panose="020B0604020202020204" pitchFamily="34" charset="0"/>
                <a:ea typeface="Arial" panose="020B0604020202020204" pitchFamily="34" charset="0"/>
              </a:rPr>
              <a:t>evertime</a:t>
            </a:r>
            <a:r>
              <a:rPr lang="en-US" dirty="0">
                <a:latin typeface="Arial" panose="020B0604020202020204" pitchFamily="34" charset="0"/>
                <a:ea typeface="Arial" panose="020B0604020202020204" pitchFamily="34" charset="0"/>
              </a:rPr>
              <a:t> a clothe is dirty)</a:t>
            </a:r>
          </a:p>
        </p:txBody>
      </p:sp>
    </p:spTree>
    <p:extLst>
      <p:ext uri="{BB962C8B-B14F-4D97-AF65-F5344CB8AC3E}">
        <p14:creationId xmlns:p14="http://schemas.microsoft.com/office/powerpoint/2010/main" val="2438764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4853-40AA-0C48-A582-7BA4AA19D51B}"/>
              </a:ext>
            </a:extLst>
          </p:cNvPr>
          <p:cNvSpPr>
            <a:spLocks noGrp="1"/>
          </p:cNvSpPr>
          <p:nvPr>
            <p:ph type="title"/>
          </p:nvPr>
        </p:nvSpPr>
        <p:spPr>
          <a:xfrm>
            <a:off x="1141412" y="28575"/>
            <a:ext cx="9905998" cy="1071563"/>
          </a:xfrm>
        </p:spPr>
        <p:txBody>
          <a:bodyPr/>
          <a:lstStyle/>
          <a:p>
            <a:r>
              <a:rPr lang="en-US" dirty="0"/>
              <a:t>BIT DATA: REAL-TIME</a:t>
            </a:r>
          </a:p>
        </p:txBody>
      </p:sp>
      <p:pic>
        <p:nvPicPr>
          <p:cNvPr id="4" name="Content Placeholder 3">
            <a:extLst>
              <a:ext uri="{FF2B5EF4-FFF2-40B4-BE49-F238E27FC236}">
                <a16:creationId xmlns:a16="http://schemas.microsoft.com/office/drawing/2014/main" id="{114FF5C1-454B-4AA1-A504-E83970483D61}"/>
              </a:ext>
            </a:extLst>
          </p:cNvPr>
          <p:cNvPicPr>
            <a:picLocks noGrp="1"/>
          </p:cNvPicPr>
          <p:nvPr>
            <p:ph idx="1"/>
          </p:nvPr>
        </p:nvPicPr>
        <p:blipFill>
          <a:blip r:embed="rId3"/>
          <a:stretch>
            <a:fillRect/>
          </a:stretch>
        </p:blipFill>
        <p:spPr>
          <a:xfrm>
            <a:off x="3338286" y="2688318"/>
            <a:ext cx="6555695" cy="2914196"/>
          </a:xfrm>
          <a:prstGeom prst="rect">
            <a:avLst/>
          </a:prstGeom>
        </p:spPr>
      </p:pic>
      <p:sp>
        <p:nvSpPr>
          <p:cNvPr id="5" name="Rectangle 4">
            <a:extLst>
              <a:ext uri="{FF2B5EF4-FFF2-40B4-BE49-F238E27FC236}">
                <a16:creationId xmlns:a16="http://schemas.microsoft.com/office/drawing/2014/main" id="{8B531441-9B61-4181-AA49-89922A667CCB}"/>
              </a:ext>
            </a:extLst>
          </p:cNvPr>
          <p:cNvSpPr/>
          <p:nvPr/>
        </p:nvSpPr>
        <p:spPr>
          <a:xfrm>
            <a:off x="957943" y="1100138"/>
            <a:ext cx="11234057" cy="1339469"/>
          </a:xfrm>
          <a:prstGeom prst="rect">
            <a:avLst/>
          </a:prstGeom>
        </p:spPr>
        <p:txBody>
          <a:bodyPr wrap="square">
            <a:spAutoFit/>
          </a:bodyPr>
          <a:lstStyle/>
          <a:p>
            <a:pPr>
              <a:lnSpc>
                <a:spcPct val="115000"/>
              </a:lnSpc>
            </a:pPr>
            <a:r>
              <a:rPr lang="en-US" dirty="0">
                <a:latin typeface="Arial" panose="020B0604020202020204" pitchFamily="34" charset="0"/>
                <a:ea typeface="Arial" panose="020B0604020202020204" pitchFamily="34" charset="0"/>
              </a:rPr>
              <a:t>Analytics based on immediate data (stream) for instant result</a:t>
            </a:r>
          </a:p>
          <a:p>
            <a:pPr>
              <a:lnSpc>
                <a:spcPct val="115000"/>
              </a:lnSpc>
            </a:pPr>
            <a:r>
              <a:rPr lang="en-US" dirty="0">
                <a:latin typeface="Arial" panose="020B0604020202020204" pitchFamily="34" charset="0"/>
                <a:ea typeface="Arial" panose="020B0604020202020204" pitchFamily="34" charset="0"/>
              </a:rPr>
              <a:t>Ex: Credit Card: living in SB, and if your card is used in NY, as soon as bank process and check (they don’t let all happen and then process 10 transactions, no!), </a:t>
            </a:r>
          </a:p>
          <a:p>
            <a:pPr>
              <a:lnSpc>
                <a:spcPct val="115000"/>
              </a:lnSpc>
            </a:pPr>
            <a:r>
              <a:rPr lang="en-US" dirty="0">
                <a:latin typeface="Arial" panose="020B0604020202020204" pitchFamily="34" charset="0"/>
                <a:ea typeface="Arial" panose="020B0604020202020204" pitchFamily="34" charset="0"/>
              </a:rPr>
              <a:t>Ex: ML + Realtime: Stock market: Prediction </a:t>
            </a:r>
            <a:r>
              <a:rPr lang="en-US" dirty="0" err="1">
                <a:latin typeface="Arial" panose="020B0604020202020204" pitchFamily="34" charset="0"/>
                <a:ea typeface="Arial" panose="020B0604020202020204" pitchFamily="34" charset="0"/>
              </a:rPr>
              <a:t>Algo</a:t>
            </a:r>
            <a:r>
              <a:rPr lang="en-US" dirty="0">
                <a:latin typeface="Arial" panose="020B0604020202020204" pitchFamily="34" charset="0"/>
                <a:ea typeface="Arial" panose="020B0604020202020204" pitchFamily="34" charset="0"/>
              </a:rPr>
              <a:t> (ML) if an unusual events: down: they limit, up: buy more</a:t>
            </a:r>
          </a:p>
        </p:txBody>
      </p:sp>
    </p:spTree>
    <p:extLst>
      <p:ext uri="{BB962C8B-B14F-4D97-AF65-F5344CB8AC3E}">
        <p14:creationId xmlns:p14="http://schemas.microsoft.com/office/powerpoint/2010/main" val="655351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4853-40AA-0C48-A582-7BA4AA19D51B}"/>
              </a:ext>
            </a:extLst>
          </p:cNvPr>
          <p:cNvSpPr>
            <a:spLocks noGrp="1"/>
          </p:cNvSpPr>
          <p:nvPr>
            <p:ph type="title"/>
          </p:nvPr>
        </p:nvSpPr>
        <p:spPr>
          <a:xfrm>
            <a:off x="1141412" y="28575"/>
            <a:ext cx="9905998" cy="1071563"/>
          </a:xfrm>
        </p:spPr>
        <p:txBody>
          <a:bodyPr/>
          <a:lstStyle/>
          <a:p>
            <a:r>
              <a:rPr lang="en-US" dirty="0"/>
              <a:t>BIG DATA: REAL-TIME: HADOOP</a:t>
            </a:r>
          </a:p>
        </p:txBody>
      </p:sp>
      <p:pic>
        <p:nvPicPr>
          <p:cNvPr id="4" name="Content Placeholder 3">
            <a:extLst>
              <a:ext uri="{FF2B5EF4-FFF2-40B4-BE49-F238E27FC236}">
                <a16:creationId xmlns:a16="http://schemas.microsoft.com/office/drawing/2014/main" id="{E8455B84-1740-4349-9C2E-AF8975D78751}"/>
              </a:ext>
            </a:extLst>
          </p:cNvPr>
          <p:cNvPicPr>
            <a:picLocks noGrp="1"/>
          </p:cNvPicPr>
          <p:nvPr>
            <p:ph idx="1"/>
          </p:nvPr>
        </p:nvPicPr>
        <p:blipFill>
          <a:blip r:embed="rId3"/>
          <a:stretch>
            <a:fillRect/>
          </a:stretch>
        </p:blipFill>
        <p:spPr>
          <a:xfrm>
            <a:off x="1141413" y="1627789"/>
            <a:ext cx="9906000" cy="4459673"/>
          </a:xfrm>
          <a:prstGeom prst="rect">
            <a:avLst/>
          </a:prstGeom>
        </p:spPr>
      </p:pic>
      <p:sp>
        <p:nvSpPr>
          <p:cNvPr id="5" name="Rectangle 4">
            <a:extLst>
              <a:ext uri="{FF2B5EF4-FFF2-40B4-BE49-F238E27FC236}">
                <a16:creationId xmlns:a16="http://schemas.microsoft.com/office/drawing/2014/main" id="{43D77B1A-1EAE-4502-9298-A5D8C7BB32CB}"/>
              </a:ext>
            </a:extLst>
          </p:cNvPr>
          <p:cNvSpPr/>
          <p:nvPr/>
        </p:nvSpPr>
        <p:spPr>
          <a:xfrm>
            <a:off x="1348239" y="6074116"/>
            <a:ext cx="9492343" cy="702372"/>
          </a:xfrm>
          <a:prstGeom prst="rect">
            <a:avLst/>
          </a:prstGeom>
        </p:spPr>
        <p:txBody>
          <a:bodyPr wrap="square">
            <a:spAutoFit/>
          </a:bodyPr>
          <a:lstStyle/>
          <a:p>
            <a:pPr>
              <a:lnSpc>
                <a:spcPct val="115000"/>
              </a:lnSpc>
            </a:pPr>
            <a:r>
              <a:rPr lang="en-US" dirty="0">
                <a:latin typeface="Arial" panose="020B0604020202020204" pitchFamily="34" charset="0"/>
                <a:ea typeface="Arial" panose="020B0604020202020204" pitchFamily="34" charset="0"/>
              </a:rPr>
              <a:t>MapReduce can suffer from many I/O operations in each steps (mapping, </a:t>
            </a:r>
            <a:r>
              <a:rPr lang="en-US" dirty="0" err="1">
                <a:latin typeface="Arial" panose="020B0604020202020204" pitchFamily="34" charset="0"/>
                <a:ea typeface="Arial" panose="020B0604020202020204" pitchFamily="34" charset="0"/>
              </a:rPr>
              <a:t>sort&amp;shuffle</a:t>
            </a:r>
            <a:r>
              <a:rPr lang="en-US" dirty="0">
                <a:latin typeface="Arial" panose="020B0604020202020204" pitchFamily="34" charset="0"/>
                <a:ea typeface="Arial" panose="020B0604020202020204" pitchFamily="34" charset="0"/>
              </a:rPr>
              <a:t> and reduce) when reads input and store/write output</a:t>
            </a:r>
          </a:p>
        </p:txBody>
      </p:sp>
    </p:spTree>
    <p:extLst>
      <p:ext uri="{BB962C8B-B14F-4D97-AF65-F5344CB8AC3E}">
        <p14:creationId xmlns:p14="http://schemas.microsoft.com/office/powerpoint/2010/main" val="363569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4853-40AA-0C48-A582-7BA4AA19D51B}"/>
              </a:ext>
            </a:extLst>
          </p:cNvPr>
          <p:cNvSpPr>
            <a:spLocks noGrp="1"/>
          </p:cNvSpPr>
          <p:nvPr>
            <p:ph type="title"/>
          </p:nvPr>
        </p:nvSpPr>
        <p:spPr>
          <a:xfrm>
            <a:off x="1141412" y="28575"/>
            <a:ext cx="9905998" cy="1071563"/>
          </a:xfrm>
        </p:spPr>
        <p:txBody>
          <a:bodyPr/>
          <a:lstStyle/>
          <a:p>
            <a:r>
              <a:rPr lang="en-US" dirty="0"/>
              <a:t>BIG DATA: REAL-TIME: Spark</a:t>
            </a:r>
          </a:p>
        </p:txBody>
      </p:sp>
      <p:pic>
        <p:nvPicPr>
          <p:cNvPr id="4" name="Content Placeholder 3">
            <a:extLst>
              <a:ext uri="{FF2B5EF4-FFF2-40B4-BE49-F238E27FC236}">
                <a16:creationId xmlns:a16="http://schemas.microsoft.com/office/drawing/2014/main" id="{AA9DE7D2-F2B6-472B-BC19-682420DB9059}"/>
              </a:ext>
            </a:extLst>
          </p:cNvPr>
          <p:cNvPicPr>
            <a:picLocks noGrp="1"/>
          </p:cNvPicPr>
          <p:nvPr>
            <p:ph idx="1"/>
          </p:nvPr>
        </p:nvPicPr>
        <p:blipFill>
          <a:blip r:embed="rId3"/>
          <a:stretch>
            <a:fillRect/>
          </a:stretch>
        </p:blipFill>
        <p:spPr>
          <a:xfrm>
            <a:off x="1141413" y="1609630"/>
            <a:ext cx="9906000" cy="4495990"/>
          </a:xfrm>
          <a:prstGeom prst="rect">
            <a:avLst/>
          </a:prstGeom>
        </p:spPr>
      </p:pic>
    </p:spTree>
    <p:extLst>
      <p:ext uri="{BB962C8B-B14F-4D97-AF65-F5344CB8AC3E}">
        <p14:creationId xmlns:p14="http://schemas.microsoft.com/office/powerpoint/2010/main" val="2823406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4853-40AA-0C48-A582-7BA4AA19D51B}"/>
              </a:ext>
            </a:extLst>
          </p:cNvPr>
          <p:cNvSpPr>
            <a:spLocks noGrp="1"/>
          </p:cNvSpPr>
          <p:nvPr>
            <p:ph type="title"/>
          </p:nvPr>
        </p:nvSpPr>
        <p:spPr>
          <a:xfrm>
            <a:off x="1141412" y="28575"/>
            <a:ext cx="9905998" cy="1071563"/>
          </a:xfrm>
        </p:spPr>
        <p:txBody>
          <a:bodyPr/>
          <a:lstStyle/>
          <a:p>
            <a:r>
              <a:rPr lang="en-US" dirty="0"/>
              <a:t>Data Science &amp; Machine learning </a:t>
            </a:r>
          </a:p>
        </p:txBody>
      </p:sp>
      <p:sp>
        <p:nvSpPr>
          <p:cNvPr id="3" name="Content Placeholder 2">
            <a:extLst>
              <a:ext uri="{FF2B5EF4-FFF2-40B4-BE49-F238E27FC236}">
                <a16:creationId xmlns:a16="http://schemas.microsoft.com/office/drawing/2014/main" id="{BF088480-84F9-0348-8ACC-93E5F8F2C136}"/>
              </a:ext>
            </a:extLst>
          </p:cNvPr>
          <p:cNvSpPr>
            <a:spLocks noGrp="1"/>
          </p:cNvSpPr>
          <p:nvPr>
            <p:ph idx="1"/>
          </p:nvPr>
        </p:nvSpPr>
        <p:spPr>
          <a:xfrm>
            <a:off x="1141412" y="1100138"/>
            <a:ext cx="9905999" cy="5514975"/>
          </a:xfrm>
        </p:spPr>
        <p:txBody>
          <a:bodyPr>
            <a:normAutofit/>
          </a:bodyPr>
          <a:lstStyle/>
          <a:p>
            <a:pPr algn="just"/>
            <a:r>
              <a:rPr lang="en-US" b="1" dirty="0">
                <a:solidFill>
                  <a:schemeClr val="accent1"/>
                </a:solidFill>
              </a:rPr>
              <a:t>Supervised</a:t>
            </a:r>
            <a:r>
              <a:rPr lang="en-US" dirty="0">
                <a:solidFill>
                  <a:schemeClr val="accent1"/>
                </a:solidFill>
              </a:rPr>
              <a:t>: </a:t>
            </a:r>
            <a:r>
              <a:rPr lang="en-US" dirty="0"/>
              <a:t>if need to train models to make a prediction</a:t>
            </a:r>
          </a:p>
          <a:p>
            <a:pPr lvl="1" algn="just"/>
            <a:r>
              <a:rPr lang="en-US" b="1" dirty="0"/>
              <a:t>Classification: </a:t>
            </a:r>
            <a:r>
              <a:rPr lang="en-US" dirty="0"/>
              <a:t>discrete (0,1,2): spam emails, med </a:t>
            </a:r>
            <a:r>
              <a:rPr lang="en-US" dirty="0" err="1"/>
              <a:t>img</a:t>
            </a:r>
            <a:r>
              <a:rPr lang="en-US" dirty="0"/>
              <a:t>, cancerous tumors, speech rec, credit score: </a:t>
            </a:r>
            <a:r>
              <a:rPr lang="en-US" u="sng" dirty="0"/>
              <a:t>Logistics Regression, KNN, SVM, NN</a:t>
            </a:r>
          </a:p>
          <a:p>
            <a:pPr lvl="1" algn="just"/>
            <a:r>
              <a:rPr lang="en-US" b="1" dirty="0"/>
              <a:t>Regression</a:t>
            </a:r>
            <a:r>
              <a:rPr lang="en-US" dirty="0"/>
              <a:t>: range (real </a:t>
            </a:r>
            <a:r>
              <a:rPr lang="en-US" dirty="0" err="1"/>
              <a:t>nums</a:t>
            </a:r>
            <a:r>
              <a:rPr lang="en-US" dirty="0"/>
              <a:t>): Temperature, Equipment TTF, Stock: </a:t>
            </a:r>
            <a:r>
              <a:rPr lang="en-US" u="sng" dirty="0"/>
              <a:t>[non]Linear (GD)</a:t>
            </a:r>
          </a:p>
          <a:p>
            <a:pPr algn="just"/>
            <a:r>
              <a:rPr lang="en-US" b="1" dirty="0">
                <a:solidFill>
                  <a:schemeClr val="accent1"/>
                </a:solidFill>
              </a:rPr>
              <a:t>Unsupervised</a:t>
            </a:r>
            <a:r>
              <a:rPr lang="en-US" dirty="0">
                <a:solidFill>
                  <a:schemeClr val="accent1"/>
                </a:solidFill>
              </a:rPr>
              <a:t>: </a:t>
            </a:r>
            <a:r>
              <a:rPr lang="en-US" dirty="0"/>
              <a:t>if need to train models to explore data and extract insights</a:t>
            </a:r>
          </a:p>
          <a:p>
            <a:pPr lvl="1" algn="just"/>
            <a:r>
              <a:rPr lang="en-US" b="1" dirty="0"/>
              <a:t>Clustering: </a:t>
            </a:r>
            <a:r>
              <a:rPr lang="en-US" dirty="0"/>
              <a:t>Gene sequence, market research, object rec: </a:t>
            </a:r>
            <a:r>
              <a:rPr lang="en-US" u="sng" dirty="0"/>
              <a:t>k-mean, Hidden Markov Model</a:t>
            </a:r>
          </a:p>
          <a:p>
            <a:pPr algn="just"/>
            <a:r>
              <a:rPr lang="en-US" dirty="0"/>
              <a:t>Other Analysis: </a:t>
            </a:r>
          </a:p>
          <a:p>
            <a:pPr lvl="1" algn="just"/>
            <a:r>
              <a:rPr lang="en-US" dirty="0"/>
              <a:t>Finding Extrema: Lagrange Multiplier (Optimization, Cost </a:t>
            </a:r>
            <a:r>
              <a:rPr lang="en-US" dirty="0" err="1"/>
              <a:t>Func</a:t>
            </a:r>
            <a:r>
              <a:rPr lang="en-US" dirty="0"/>
              <a:t>, Classifiers e.g. SVM)</a:t>
            </a:r>
          </a:p>
          <a:p>
            <a:pPr lvl="1" algn="just"/>
            <a:r>
              <a:rPr lang="en-US" dirty="0"/>
              <a:t>Outlier test: P-value (Regression)</a:t>
            </a:r>
          </a:p>
          <a:p>
            <a:pPr lvl="1" algn="just"/>
            <a:r>
              <a:rPr lang="en-US" dirty="0"/>
              <a:t>Dimension Reduction: PCA</a:t>
            </a:r>
          </a:p>
          <a:p>
            <a:pPr lvl="1" algn="just"/>
            <a:r>
              <a:rPr lang="en-US" dirty="0"/>
              <a:t>Param Tuning: </a:t>
            </a:r>
            <a:r>
              <a:rPr lang="en-US" dirty="0" err="1"/>
              <a:t>CrossValidation</a:t>
            </a:r>
            <a:r>
              <a:rPr lang="en-US" dirty="0"/>
              <a:t> (K-fold KNN), Bias-Variance Trade-off (Linear vs Squiggle)</a:t>
            </a:r>
          </a:p>
        </p:txBody>
      </p:sp>
    </p:spTree>
    <p:extLst>
      <p:ext uri="{BB962C8B-B14F-4D97-AF65-F5344CB8AC3E}">
        <p14:creationId xmlns:p14="http://schemas.microsoft.com/office/powerpoint/2010/main" val="203067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40D9-F611-463A-9BE1-DD5B3041AA3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585A7AD-F99E-474B-BEBB-53D35BBAB8C0}"/>
              </a:ext>
            </a:extLst>
          </p:cNvPr>
          <p:cNvSpPr>
            <a:spLocks noGrp="1"/>
          </p:cNvSpPr>
          <p:nvPr>
            <p:ph idx="1"/>
          </p:nvPr>
        </p:nvSpPr>
        <p:spPr/>
        <p:txBody>
          <a:bodyPr/>
          <a:lstStyle/>
          <a:p>
            <a:r>
              <a:rPr lang="en-US" dirty="0"/>
              <a:t>Data Science</a:t>
            </a:r>
          </a:p>
          <a:p>
            <a:pPr lvl="1"/>
            <a:r>
              <a:rPr lang="en-US" dirty="0"/>
              <a:t>Statistics:</a:t>
            </a:r>
          </a:p>
          <a:p>
            <a:pPr lvl="1"/>
            <a:r>
              <a:rPr lang="en-US" dirty="0"/>
              <a:t>Machine Learning: Sci-kit / MLLIB</a:t>
            </a:r>
          </a:p>
          <a:p>
            <a:pPr lvl="1"/>
            <a:r>
              <a:rPr lang="en-US" dirty="0"/>
              <a:t>Software: Pandas (Python) / Spark (Scala)</a:t>
            </a:r>
          </a:p>
          <a:p>
            <a:endParaRPr lang="en-US" dirty="0"/>
          </a:p>
          <a:p>
            <a:r>
              <a:rPr lang="en-US" dirty="0"/>
              <a:t>Porotype your ML (sci-kit) on small data (panda DF in ram)</a:t>
            </a:r>
          </a:p>
          <a:p>
            <a:r>
              <a:rPr lang="en-US" dirty="0"/>
              <a:t>Perform your ML (</a:t>
            </a:r>
            <a:r>
              <a:rPr lang="en-US" dirty="0" err="1"/>
              <a:t>mllib</a:t>
            </a:r>
            <a:r>
              <a:rPr lang="en-US" dirty="0"/>
              <a:t>) on big data (spark DF in clusters)</a:t>
            </a:r>
          </a:p>
          <a:p>
            <a:endParaRPr lang="en-US" dirty="0"/>
          </a:p>
        </p:txBody>
      </p:sp>
      <p:pic>
        <p:nvPicPr>
          <p:cNvPr id="1026" name="Picture 2" descr="Related image">
            <a:extLst>
              <a:ext uri="{FF2B5EF4-FFF2-40B4-BE49-F238E27FC236}">
                <a16:creationId xmlns:a16="http://schemas.microsoft.com/office/drawing/2014/main" id="{D72A0E7E-7B38-40BD-B640-B438C9DFB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2947" y="533510"/>
            <a:ext cx="3618139" cy="3279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84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40D9-F611-463A-9BE1-DD5B3041AA34}"/>
              </a:ext>
            </a:extLst>
          </p:cNvPr>
          <p:cNvSpPr>
            <a:spLocks noGrp="1"/>
          </p:cNvSpPr>
          <p:nvPr>
            <p:ph type="title"/>
          </p:nvPr>
        </p:nvSpPr>
        <p:spPr>
          <a:xfrm>
            <a:off x="1143001" y="2689715"/>
            <a:ext cx="9905998" cy="1478570"/>
          </a:xfrm>
        </p:spPr>
        <p:txBody>
          <a:bodyPr/>
          <a:lstStyle/>
          <a:p>
            <a:pPr algn="ctr"/>
            <a:r>
              <a:rPr lang="en-US" dirty="0"/>
              <a:t>Statistics</a:t>
            </a:r>
          </a:p>
        </p:txBody>
      </p:sp>
    </p:spTree>
    <p:extLst>
      <p:ext uri="{BB962C8B-B14F-4D97-AF65-F5344CB8AC3E}">
        <p14:creationId xmlns:p14="http://schemas.microsoft.com/office/powerpoint/2010/main" val="287906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4853-40AA-0C48-A582-7BA4AA19D51B}"/>
              </a:ext>
            </a:extLst>
          </p:cNvPr>
          <p:cNvSpPr>
            <a:spLocks noGrp="1"/>
          </p:cNvSpPr>
          <p:nvPr>
            <p:ph type="title"/>
          </p:nvPr>
        </p:nvSpPr>
        <p:spPr>
          <a:xfrm>
            <a:off x="1141412" y="28575"/>
            <a:ext cx="9905998" cy="1071563"/>
          </a:xfrm>
        </p:spPr>
        <p:txBody>
          <a:bodyPr/>
          <a:lstStyle/>
          <a:p>
            <a:r>
              <a:rPr lang="en-US" dirty="0"/>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088480-84F9-0348-8ACC-93E5F8F2C136}"/>
                  </a:ext>
                </a:extLst>
              </p:cNvPr>
              <p:cNvSpPr>
                <a:spLocks noGrp="1"/>
              </p:cNvSpPr>
              <p:nvPr>
                <p:ph idx="1"/>
              </p:nvPr>
            </p:nvSpPr>
            <p:spPr>
              <a:xfrm>
                <a:off x="1141412" y="1100138"/>
                <a:ext cx="9905999" cy="5514975"/>
              </a:xfrm>
            </p:spPr>
            <p:txBody>
              <a:bodyPr>
                <a:normAutofit/>
              </a:bodyPr>
              <a:lstStyle/>
              <a:p>
                <a:pPr algn="just"/>
                <a:r>
                  <a:rPr lang="en-US" dirty="0"/>
                  <a:t>Linear predictor: y=</a:t>
                </a:r>
                <a:r>
                  <a:rPr lang="en-US" dirty="0" err="1"/>
                  <a:t>mx+b</a:t>
                </a:r>
                <a:r>
                  <a:rPr lang="en-US" dirty="0"/>
                  <a:t> </a:t>
                </a:r>
                <a:r>
                  <a:rPr lang="en-US" dirty="0">
                    <a:sym typeface="Wingdings" panose="05000000000000000000" pitchFamily="2" charset="2"/>
                  </a:rPr>
                  <a:t> m, b?</a:t>
                </a:r>
              </a:p>
              <a:p>
                <a:pPr algn="just"/>
                <a:r>
                  <a:rPr lang="en-US" dirty="0">
                    <a:sym typeface="Wingdings" panose="05000000000000000000" pitchFamily="2" charset="2"/>
                  </a:rPr>
                  <a:t>Error function: least squares:  </a:t>
                </a:r>
                <a14:m>
                  <m:oMath xmlns:m="http://schemas.openxmlformats.org/officeDocument/2006/math">
                    <m:r>
                      <m:rPr>
                        <m:sty m:val="p"/>
                      </m:rPr>
                      <a:rPr lang="en-US" b="0" i="0" smtClean="0">
                        <a:latin typeface="Cambria Math" panose="02040503050406030204" pitchFamily="18" charset="0"/>
                        <a:sym typeface="Wingdings" panose="05000000000000000000" pitchFamily="2" charset="2"/>
                      </a:rPr>
                      <m:t>e</m:t>
                    </m:r>
                    <m:r>
                      <a:rPr lang="pt-BR" i="1" smtClean="0">
                        <a:latin typeface="Cambria Math" panose="02040503050406030204" pitchFamily="18" charset="0"/>
                        <a:sym typeface="Wingdings" panose="05000000000000000000" pitchFamily="2" charset="2"/>
                      </a:rPr>
                      <m:t>=</m:t>
                    </m:r>
                    <m:sSup>
                      <m:sSupPr>
                        <m:ctrlPr>
                          <a:rPr lang="en-US" b="0" i="1" smtClean="0">
                            <a:latin typeface="Cambria Math" panose="02040503050406030204" pitchFamily="18" charset="0"/>
                            <a:sym typeface="Wingdings" panose="05000000000000000000" pitchFamily="2" charset="2"/>
                          </a:rPr>
                        </m:ctrlPr>
                      </m:sSupPr>
                      <m:e>
                        <m:nary>
                          <m:naryPr>
                            <m:chr m:val="∑"/>
                            <m:ctrlPr>
                              <a:rPr lang="pt-BR" i="1" smtClean="0">
                                <a:latin typeface="Cambria Math" panose="02040503050406030204" pitchFamily="18" charset="0"/>
                                <a:sym typeface="Wingdings" panose="05000000000000000000" pitchFamily="2" charset="2"/>
                              </a:rPr>
                            </m:ctrlPr>
                          </m:naryPr>
                          <m:sub>
                            <m:r>
                              <m:rPr>
                                <m:brk m:alnAt="23"/>
                              </m:rPr>
                              <a:rPr lang="en-US" b="0" i="1" smtClean="0">
                                <a:latin typeface="Cambria Math" panose="02040503050406030204" pitchFamily="18" charset="0"/>
                                <a:sym typeface="Wingdings" panose="05000000000000000000" pitchFamily="2" charset="2"/>
                              </a:rPr>
                              <m:t>𝑡</m:t>
                            </m:r>
                            <m:r>
                              <a:rPr lang="pt-BR"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1</m:t>
                            </m:r>
                          </m:sub>
                          <m:sup>
                            <m:r>
                              <a:rPr lang="pt-BR" i="1" smtClean="0">
                                <a:latin typeface="Cambria Math" panose="02040503050406030204" pitchFamily="18" charset="0"/>
                                <a:sym typeface="Wingdings" panose="05000000000000000000" pitchFamily="2" charset="2"/>
                              </a:rPr>
                              <m:t>𝑛</m:t>
                            </m:r>
                          </m:sup>
                          <m:e>
                            <m:d>
                              <m:dPr>
                                <m:ctrlPr>
                                  <a:rPr lang="en-US" b="0" i="1" smtClean="0">
                                    <a:latin typeface="Cambria Math" panose="02040503050406030204" pitchFamily="18" charset="0"/>
                                    <a:sym typeface="Wingdings" panose="05000000000000000000" pitchFamily="2" charset="2"/>
                                  </a:rPr>
                                </m:ctrlPr>
                              </m:dPr>
                              <m:e>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𝑦</m:t>
                                    </m:r>
                                  </m:e>
                                  <m:sub>
                                    <m:r>
                                      <a:rPr lang="en-US" b="0" i="1" smtClean="0">
                                        <a:latin typeface="Cambria Math" panose="02040503050406030204" pitchFamily="18" charset="0"/>
                                        <a:sym typeface="Wingdings" panose="05000000000000000000" pitchFamily="2" charset="2"/>
                                      </a:rPr>
                                      <m:t>𝑡</m:t>
                                    </m:r>
                                  </m:sub>
                                </m:sSub>
                                <m:r>
                                  <a:rPr lang="en-US" b="0" i="1" smtClean="0">
                                    <a:latin typeface="Cambria Math" panose="02040503050406030204" pitchFamily="18" charset="0"/>
                                    <a:sym typeface="Wingdings" panose="05000000000000000000" pitchFamily="2" charset="2"/>
                                  </a:rPr>
                                  <m:t>−</m:t>
                                </m:r>
                                <m:acc>
                                  <m:accPr>
                                    <m:chr m:val="̂"/>
                                    <m:ctrlPr>
                                      <a:rPr lang="en-US" b="0" i="1" smtClean="0">
                                        <a:latin typeface="Cambria Math" panose="02040503050406030204" pitchFamily="18" charset="0"/>
                                        <a:sym typeface="Wingdings" panose="05000000000000000000" pitchFamily="2" charset="2"/>
                                      </a:rPr>
                                    </m:ctrlPr>
                                  </m:accPr>
                                  <m:e>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𝑦</m:t>
                                        </m:r>
                                      </m:e>
                                      <m:sub>
                                        <m:r>
                                          <a:rPr lang="en-US" b="0" i="1" smtClean="0">
                                            <a:latin typeface="Cambria Math" panose="02040503050406030204" pitchFamily="18" charset="0"/>
                                            <a:sym typeface="Wingdings" panose="05000000000000000000" pitchFamily="2" charset="2"/>
                                          </a:rPr>
                                          <m:t>𝑡</m:t>
                                        </m:r>
                                      </m:sub>
                                    </m:sSub>
                                  </m:e>
                                </m:acc>
                              </m:e>
                            </m:d>
                          </m:e>
                        </m:nary>
                      </m:e>
                      <m:sup>
                        <m:r>
                          <a:rPr lang="en-US" b="0" i="1" smtClean="0">
                            <a:latin typeface="Cambria Math" panose="02040503050406030204" pitchFamily="18" charset="0"/>
                            <a:sym typeface="Wingdings" panose="05000000000000000000" pitchFamily="2" charset="2"/>
                          </a:rPr>
                          <m:t>2</m:t>
                        </m:r>
                      </m:sup>
                    </m:sSup>
                  </m:oMath>
                </a14:m>
                <a:endParaRPr lang="en-US" dirty="0"/>
              </a:p>
              <a:p>
                <a:pPr algn="just"/>
                <a:endParaRPr lang="en-US" dirty="0"/>
              </a:p>
            </p:txBody>
          </p:sp>
        </mc:Choice>
        <mc:Fallback>
          <p:sp>
            <p:nvSpPr>
              <p:cNvPr id="3" name="Content Placeholder 2">
                <a:extLst>
                  <a:ext uri="{FF2B5EF4-FFF2-40B4-BE49-F238E27FC236}">
                    <a16:creationId xmlns:a16="http://schemas.microsoft.com/office/drawing/2014/main" id="{BF088480-84F9-0348-8ACC-93E5F8F2C136}"/>
                  </a:ext>
                </a:extLst>
              </p:cNvPr>
              <p:cNvSpPr>
                <a:spLocks noGrp="1" noRot="1" noChangeAspect="1" noMove="1" noResize="1" noEditPoints="1" noAdjustHandles="1" noChangeArrowheads="1" noChangeShapeType="1" noTextEdit="1"/>
              </p:cNvSpPr>
              <p:nvPr>
                <p:ph idx="1"/>
              </p:nvPr>
            </p:nvSpPr>
            <p:spPr>
              <a:xfrm>
                <a:off x="1141412" y="1100138"/>
                <a:ext cx="9905999" cy="5514975"/>
              </a:xfrm>
              <a:blipFill>
                <a:blip r:embed="rId3"/>
                <a:stretch>
                  <a:fillRect l="-1231" t="-143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5154DBF-696E-4848-B535-A604C8F4AFD5}"/>
              </a:ext>
            </a:extLst>
          </p:cNvPr>
          <p:cNvPicPr>
            <a:picLocks noChangeAspect="1"/>
          </p:cNvPicPr>
          <p:nvPr/>
        </p:nvPicPr>
        <p:blipFill>
          <a:blip r:embed="rId4"/>
          <a:stretch>
            <a:fillRect/>
          </a:stretch>
        </p:blipFill>
        <p:spPr>
          <a:xfrm>
            <a:off x="7440774" y="2554513"/>
            <a:ext cx="3480771" cy="3059793"/>
          </a:xfrm>
          <a:prstGeom prst="rect">
            <a:avLst/>
          </a:prstGeom>
        </p:spPr>
      </p:pic>
      <p:sp>
        <p:nvSpPr>
          <p:cNvPr id="5" name="TextBox 4">
            <a:extLst>
              <a:ext uri="{FF2B5EF4-FFF2-40B4-BE49-F238E27FC236}">
                <a16:creationId xmlns:a16="http://schemas.microsoft.com/office/drawing/2014/main" id="{418226B6-3966-4BA9-951B-441B39575698}"/>
              </a:ext>
            </a:extLst>
          </p:cNvPr>
          <p:cNvSpPr txBox="1"/>
          <p:nvPr/>
        </p:nvSpPr>
        <p:spPr>
          <a:xfrm>
            <a:off x="10191068" y="5560711"/>
            <a:ext cx="338554" cy="369332"/>
          </a:xfrm>
          <a:prstGeom prst="rect">
            <a:avLst/>
          </a:prstGeom>
          <a:noFill/>
        </p:spPr>
        <p:txBody>
          <a:bodyPr wrap="none" rtlCol="0">
            <a:spAutoFit/>
          </a:bodyPr>
          <a:lstStyle/>
          <a:p>
            <a:r>
              <a:rPr lang="en-US" dirty="0"/>
              <a:t>m</a:t>
            </a:r>
          </a:p>
        </p:txBody>
      </p:sp>
      <p:sp>
        <p:nvSpPr>
          <p:cNvPr id="6" name="TextBox 5">
            <a:extLst>
              <a:ext uri="{FF2B5EF4-FFF2-40B4-BE49-F238E27FC236}">
                <a16:creationId xmlns:a16="http://schemas.microsoft.com/office/drawing/2014/main" id="{2DFEF9A3-4EC6-4D62-AC6F-9362F3DC0DD0}"/>
              </a:ext>
            </a:extLst>
          </p:cNvPr>
          <p:cNvSpPr txBox="1"/>
          <p:nvPr/>
        </p:nvSpPr>
        <p:spPr>
          <a:xfrm>
            <a:off x="10976860" y="4377797"/>
            <a:ext cx="311304" cy="369332"/>
          </a:xfrm>
          <a:prstGeom prst="rect">
            <a:avLst/>
          </a:prstGeom>
          <a:noFill/>
        </p:spPr>
        <p:txBody>
          <a:bodyPr wrap="none" rtlCol="0">
            <a:spAutoFit/>
          </a:bodyPr>
          <a:lstStyle/>
          <a:p>
            <a:r>
              <a:rPr lang="en-US" dirty="0"/>
              <a:t>b</a:t>
            </a:r>
          </a:p>
        </p:txBody>
      </p:sp>
      <p:sp>
        <p:nvSpPr>
          <p:cNvPr id="7" name="TextBox 6">
            <a:extLst>
              <a:ext uri="{FF2B5EF4-FFF2-40B4-BE49-F238E27FC236}">
                <a16:creationId xmlns:a16="http://schemas.microsoft.com/office/drawing/2014/main" id="{9B1077E7-85EA-4832-8BE6-2CE4F5AD1A28}"/>
              </a:ext>
            </a:extLst>
          </p:cNvPr>
          <p:cNvSpPr txBox="1"/>
          <p:nvPr/>
        </p:nvSpPr>
        <p:spPr>
          <a:xfrm>
            <a:off x="7102220" y="2679625"/>
            <a:ext cx="300082" cy="369332"/>
          </a:xfrm>
          <a:prstGeom prst="rect">
            <a:avLst/>
          </a:prstGeom>
          <a:noFill/>
        </p:spPr>
        <p:txBody>
          <a:bodyPr wrap="none" rtlCol="0">
            <a:spAutoFit/>
          </a:bodyPr>
          <a:lstStyle/>
          <a:p>
            <a:r>
              <a:rPr lang="en-US" dirty="0"/>
              <a:t>e</a:t>
            </a:r>
          </a:p>
        </p:txBody>
      </p:sp>
    </p:spTree>
    <p:extLst>
      <p:ext uri="{BB962C8B-B14F-4D97-AF65-F5344CB8AC3E}">
        <p14:creationId xmlns:p14="http://schemas.microsoft.com/office/powerpoint/2010/main" val="232661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40D9-F611-463A-9BE1-DD5B3041AA34}"/>
              </a:ext>
            </a:extLst>
          </p:cNvPr>
          <p:cNvSpPr>
            <a:spLocks noGrp="1"/>
          </p:cNvSpPr>
          <p:nvPr>
            <p:ph type="title"/>
          </p:nvPr>
        </p:nvSpPr>
        <p:spPr>
          <a:xfrm>
            <a:off x="1143001" y="2689715"/>
            <a:ext cx="9905998" cy="1478570"/>
          </a:xfrm>
        </p:spPr>
        <p:txBody>
          <a:bodyPr/>
          <a:lstStyle/>
          <a:p>
            <a:pPr algn="ctr"/>
            <a:r>
              <a:rPr lang="en-US" dirty="0"/>
              <a:t>Machine Learning</a:t>
            </a:r>
          </a:p>
        </p:txBody>
      </p:sp>
    </p:spTree>
    <p:extLst>
      <p:ext uri="{BB962C8B-B14F-4D97-AF65-F5344CB8AC3E}">
        <p14:creationId xmlns:p14="http://schemas.microsoft.com/office/powerpoint/2010/main" val="235152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4853-40AA-0C48-A582-7BA4AA19D51B}"/>
              </a:ext>
            </a:extLst>
          </p:cNvPr>
          <p:cNvSpPr>
            <a:spLocks noGrp="1"/>
          </p:cNvSpPr>
          <p:nvPr>
            <p:ph type="title"/>
          </p:nvPr>
        </p:nvSpPr>
        <p:spPr>
          <a:xfrm>
            <a:off x="1141412" y="28575"/>
            <a:ext cx="9905998" cy="1071563"/>
          </a:xfrm>
        </p:spPr>
        <p:txBody>
          <a:bodyPr/>
          <a:lstStyle/>
          <a:p>
            <a:r>
              <a:rPr lang="en-US" dirty="0"/>
              <a:t>Statistics vs Machine learning </a:t>
            </a:r>
          </a:p>
        </p:txBody>
      </p:sp>
      <p:sp>
        <p:nvSpPr>
          <p:cNvPr id="3" name="Content Placeholder 2">
            <a:extLst>
              <a:ext uri="{FF2B5EF4-FFF2-40B4-BE49-F238E27FC236}">
                <a16:creationId xmlns:a16="http://schemas.microsoft.com/office/drawing/2014/main" id="{BF088480-84F9-0348-8ACC-93E5F8F2C136}"/>
              </a:ext>
            </a:extLst>
          </p:cNvPr>
          <p:cNvSpPr>
            <a:spLocks noGrp="1"/>
          </p:cNvSpPr>
          <p:nvPr>
            <p:ph idx="1"/>
          </p:nvPr>
        </p:nvSpPr>
        <p:spPr>
          <a:xfrm>
            <a:off x="1141412" y="1100138"/>
            <a:ext cx="9905999" cy="5514975"/>
          </a:xfrm>
        </p:spPr>
        <p:txBody>
          <a:bodyPr>
            <a:normAutofit fontScale="85000" lnSpcReduction="20000"/>
          </a:bodyPr>
          <a:lstStyle/>
          <a:p>
            <a:pPr algn="just"/>
            <a:r>
              <a:rPr lang="en-US" b="1" dirty="0" err="1">
                <a:solidFill>
                  <a:schemeClr val="accent1"/>
                </a:solidFill>
              </a:rPr>
              <a:t>StAT</a:t>
            </a:r>
            <a:r>
              <a:rPr lang="en-US" b="1" dirty="0">
                <a:solidFill>
                  <a:schemeClr val="accent1"/>
                </a:solidFill>
              </a:rPr>
              <a:t> draws population inferences from a sample [</a:t>
            </a:r>
            <a:r>
              <a:rPr lang="en-US" b="1" dirty="0">
                <a:solidFill>
                  <a:schemeClr val="accent1"/>
                </a:solidFill>
                <a:highlight>
                  <a:srgbClr val="FFFF00"/>
                </a:highlight>
              </a:rPr>
              <a:t>inference</a:t>
            </a:r>
            <a:r>
              <a:rPr lang="en-US" b="1" dirty="0">
                <a:solidFill>
                  <a:schemeClr val="accent1"/>
                </a:solidFill>
              </a:rPr>
              <a:t>]</a:t>
            </a:r>
          </a:p>
          <a:p>
            <a:pPr algn="just"/>
            <a:r>
              <a:rPr lang="en-US" b="1" dirty="0">
                <a:solidFill>
                  <a:schemeClr val="accent1"/>
                </a:solidFill>
              </a:rPr>
              <a:t>ML finds generalizable predictive patterns from a sample [</a:t>
            </a:r>
            <a:r>
              <a:rPr lang="en-US" b="1" dirty="0">
                <a:solidFill>
                  <a:schemeClr val="accent1"/>
                </a:solidFill>
                <a:highlight>
                  <a:srgbClr val="FFFF00"/>
                </a:highlight>
              </a:rPr>
              <a:t>prediction</a:t>
            </a:r>
            <a:r>
              <a:rPr lang="en-US" b="1" dirty="0">
                <a:solidFill>
                  <a:schemeClr val="accent1"/>
                </a:solidFill>
              </a:rPr>
              <a:t>] </a:t>
            </a:r>
          </a:p>
          <a:p>
            <a:pPr marL="0" indent="0" algn="just">
              <a:buNone/>
            </a:pPr>
            <a:r>
              <a:rPr lang="en-US" dirty="0"/>
              <a:t>Two major goals in the study of biological systems are inference and prediction. </a:t>
            </a:r>
          </a:p>
          <a:p>
            <a:pPr algn="just"/>
            <a:r>
              <a:rPr lang="en-US" dirty="0"/>
              <a:t>Inference creates a mathematical model of the data-generation process to formalize understanding or test a hypothesis about how the system behaves. </a:t>
            </a:r>
          </a:p>
          <a:p>
            <a:pPr algn="just"/>
            <a:r>
              <a:rPr lang="en-US" dirty="0"/>
              <a:t>Prediction aims at forecasting unobserved outcomes or future behavior, such as whether a mouse with a given gene expression pattern has a disease. Prediction makes it possible to identify best courses of action (e.g., treatment choice) without requiring understanding of the underlying mechanisms. </a:t>
            </a:r>
          </a:p>
          <a:p>
            <a:pPr algn="just"/>
            <a:r>
              <a:rPr lang="en-US" dirty="0"/>
              <a:t>In a typical research project, both inference and prediction can be of value—we want to know </a:t>
            </a:r>
            <a:r>
              <a:rPr lang="en-US" b="1" dirty="0"/>
              <a:t>how processes work </a:t>
            </a:r>
            <a:r>
              <a:rPr lang="en-US" dirty="0"/>
              <a:t>and </a:t>
            </a:r>
            <a:r>
              <a:rPr lang="en-US" b="1" dirty="0"/>
              <a:t>what will happen next</a:t>
            </a:r>
            <a:r>
              <a:rPr lang="en-US" dirty="0"/>
              <a:t>.</a:t>
            </a:r>
          </a:p>
          <a:p>
            <a:pPr algn="just"/>
            <a:r>
              <a:rPr lang="en-US" dirty="0"/>
              <a:t>For example, we might want to infer which biological processes are associated with the dysregulation of a gene in a disease, as well as detect whether a subject has the disease and predict the best therapy.</a:t>
            </a:r>
          </a:p>
        </p:txBody>
      </p:sp>
    </p:spTree>
    <p:extLst>
      <p:ext uri="{BB962C8B-B14F-4D97-AF65-F5344CB8AC3E}">
        <p14:creationId xmlns:p14="http://schemas.microsoft.com/office/powerpoint/2010/main" val="238187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4853-40AA-0C48-A582-7BA4AA19D51B}"/>
              </a:ext>
            </a:extLst>
          </p:cNvPr>
          <p:cNvSpPr>
            <a:spLocks noGrp="1"/>
          </p:cNvSpPr>
          <p:nvPr>
            <p:ph type="title"/>
          </p:nvPr>
        </p:nvSpPr>
        <p:spPr>
          <a:xfrm>
            <a:off x="1141412" y="28575"/>
            <a:ext cx="9905998" cy="1071563"/>
          </a:xfrm>
        </p:spPr>
        <p:txBody>
          <a:bodyPr/>
          <a:lstStyle/>
          <a:p>
            <a:r>
              <a:rPr lang="en-US" dirty="0"/>
              <a:t>Statistics vs Machine learning </a:t>
            </a:r>
          </a:p>
        </p:txBody>
      </p:sp>
      <p:graphicFrame>
        <p:nvGraphicFramePr>
          <p:cNvPr id="7" name="Content Placeholder 6">
            <a:extLst>
              <a:ext uri="{FF2B5EF4-FFF2-40B4-BE49-F238E27FC236}">
                <a16:creationId xmlns:a16="http://schemas.microsoft.com/office/drawing/2014/main" id="{CBD70552-D0AA-4B9D-8A38-8D2474231684}"/>
              </a:ext>
            </a:extLst>
          </p:cNvPr>
          <p:cNvGraphicFramePr>
            <a:graphicFrameLocks noGrp="1"/>
          </p:cNvGraphicFramePr>
          <p:nvPr>
            <p:ph idx="1"/>
            <p:extLst>
              <p:ext uri="{D42A27DB-BD31-4B8C-83A1-F6EECF244321}">
                <p14:modId xmlns:p14="http://schemas.microsoft.com/office/powerpoint/2010/main" val="3442031167"/>
              </p:ext>
            </p:extLst>
          </p:nvPr>
        </p:nvGraphicFramePr>
        <p:xfrm>
          <a:off x="1141413" y="749835"/>
          <a:ext cx="9906000" cy="5963920"/>
        </p:xfrm>
        <a:graphic>
          <a:graphicData uri="http://schemas.openxmlformats.org/drawingml/2006/table">
            <a:tbl>
              <a:tblPr firstRow="1" bandRow="1">
                <a:tableStyleId>{F5AB1C69-6EDB-4FF4-983F-18BD219EF322}</a:tableStyleId>
              </a:tblPr>
              <a:tblGrid>
                <a:gridCol w="4953000">
                  <a:extLst>
                    <a:ext uri="{9D8B030D-6E8A-4147-A177-3AD203B41FA5}">
                      <a16:colId xmlns:a16="http://schemas.microsoft.com/office/drawing/2014/main" val="3694074363"/>
                    </a:ext>
                  </a:extLst>
                </a:gridCol>
                <a:gridCol w="4953000">
                  <a:extLst>
                    <a:ext uri="{9D8B030D-6E8A-4147-A177-3AD203B41FA5}">
                      <a16:colId xmlns:a16="http://schemas.microsoft.com/office/drawing/2014/main" val="2583539042"/>
                    </a:ext>
                  </a:extLst>
                </a:gridCol>
              </a:tblGrid>
              <a:tr h="370840">
                <a:tc>
                  <a:txBody>
                    <a:bodyPr/>
                    <a:lstStyle/>
                    <a:p>
                      <a:r>
                        <a:rPr lang="en-US" dirty="0"/>
                        <a:t>STAT</a:t>
                      </a:r>
                    </a:p>
                  </a:txBody>
                  <a:tcPr/>
                </a:tc>
                <a:tc>
                  <a:txBody>
                    <a:bodyPr/>
                    <a:lstStyle/>
                    <a:p>
                      <a:r>
                        <a:rPr lang="en-US" dirty="0"/>
                        <a:t>ML</a:t>
                      </a:r>
                    </a:p>
                  </a:txBody>
                  <a:tcPr/>
                </a:tc>
                <a:extLst>
                  <a:ext uri="{0D108BD9-81ED-4DB2-BD59-A6C34878D82A}">
                    <a16:rowId xmlns:a16="http://schemas.microsoft.com/office/drawing/2014/main" val="43376929"/>
                  </a:ext>
                </a:extLst>
              </a:tr>
              <a:tr h="370840">
                <a:tc>
                  <a:txBody>
                    <a:bodyPr/>
                    <a:lstStyle/>
                    <a:p>
                      <a:r>
                        <a:rPr lang="en-US" dirty="0"/>
                        <a:t>Parsimony (simple and formal model) </a:t>
                      </a:r>
                    </a:p>
                  </a:txBody>
                  <a:tcPr/>
                </a:tc>
                <a:tc>
                  <a:txBody>
                    <a:bodyPr/>
                    <a:lstStyle/>
                    <a:p>
                      <a:r>
                        <a:rPr lang="en-US" dirty="0"/>
                        <a:t>User Friendly (I don’t learn, I use them)</a:t>
                      </a:r>
                    </a:p>
                  </a:txBody>
                  <a:tcPr/>
                </a:tc>
                <a:extLst>
                  <a:ext uri="{0D108BD9-81ED-4DB2-BD59-A6C34878D82A}">
                    <a16:rowId xmlns:a16="http://schemas.microsoft.com/office/drawing/2014/main" val="2890876894"/>
                  </a:ext>
                </a:extLst>
              </a:tr>
              <a:tr h="370840">
                <a:tc>
                  <a:txBody>
                    <a:bodyPr/>
                    <a:lstStyle/>
                    <a:p>
                      <a:r>
                        <a:rPr lang="en-US" dirty="0"/>
                        <a:t>Interpretability (easy to understand behave, parameters)</a:t>
                      </a:r>
                    </a:p>
                  </a:txBody>
                  <a:tcPr/>
                </a:tc>
                <a:tc>
                  <a:txBody>
                    <a:bodyPr/>
                    <a:lstStyle/>
                    <a:p>
                      <a:r>
                        <a:rPr lang="en-US" dirty="0"/>
                        <a:t>Good prediction (often using multiple stat models)</a:t>
                      </a:r>
                    </a:p>
                  </a:txBody>
                  <a:tcPr/>
                </a:tc>
                <a:extLst>
                  <a:ext uri="{0D108BD9-81ED-4DB2-BD59-A6C34878D82A}">
                    <a16:rowId xmlns:a16="http://schemas.microsoft.com/office/drawing/2014/main" val="4288421884"/>
                  </a:ext>
                </a:extLst>
              </a:tr>
              <a:tr h="370840">
                <a:tc>
                  <a:txBody>
                    <a:bodyPr/>
                    <a:lstStyle/>
                    <a:p>
                      <a:r>
                        <a:rPr lang="en-US" dirty="0"/>
                        <a:t>Knowledge creation (Newtonian physics models)</a:t>
                      </a:r>
                    </a:p>
                  </a:txBody>
                  <a:tcPr/>
                </a:tc>
                <a:tc>
                  <a:txBody>
                    <a:bodyPr/>
                    <a:lstStyle/>
                    <a:p>
                      <a:r>
                        <a:rPr lang="en-US" dirty="0"/>
                        <a:t>Automated</a:t>
                      </a:r>
                    </a:p>
                  </a:txBody>
                  <a:tcPr/>
                </a:tc>
                <a:extLst>
                  <a:ext uri="{0D108BD9-81ED-4DB2-BD59-A6C34878D82A}">
                    <a16:rowId xmlns:a16="http://schemas.microsoft.com/office/drawing/2014/main" val="3494638080"/>
                  </a:ext>
                </a:extLst>
              </a:tr>
              <a:tr h="454165">
                <a:tc>
                  <a:txBody>
                    <a:bodyPr/>
                    <a:lstStyle/>
                    <a:p>
                      <a:r>
                        <a:rPr lang="en-US" dirty="0"/>
                        <a:t>Worry about interference</a:t>
                      </a:r>
                    </a:p>
                  </a:txBody>
                  <a:tcPr/>
                </a:tc>
                <a:tc>
                  <a:txBody>
                    <a:bodyPr/>
                    <a:lstStyle/>
                    <a:p>
                      <a:r>
                        <a:rPr lang="en-US" dirty="0"/>
                        <a:t>Black box (not too why? don’t care much formalization if works, works)</a:t>
                      </a:r>
                    </a:p>
                  </a:txBody>
                  <a:tcPr/>
                </a:tc>
                <a:extLst>
                  <a:ext uri="{0D108BD9-81ED-4DB2-BD59-A6C34878D82A}">
                    <a16:rowId xmlns:a16="http://schemas.microsoft.com/office/drawing/2014/main" val="131882573"/>
                  </a:ext>
                </a:extLst>
              </a:tr>
              <a:tr h="370840">
                <a:tc>
                  <a:txBody>
                    <a:bodyPr/>
                    <a:lstStyle/>
                    <a:p>
                      <a:r>
                        <a:rPr lang="en-US" dirty="0"/>
                        <a:t>Population (connecting data to population)</a:t>
                      </a:r>
                    </a:p>
                  </a:txBody>
                  <a:tcPr/>
                </a:tc>
                <a:tc>
                  <a:txBody>
                    <a:bodyPr/>
                    <a:lstStyle/>
                    <a:p>
                      <a:r>
                        <a:rPr lang="en-US" dirty="0"/>
                        <a:t>Worry about overfitting not model complexity</a:t>
                      </a:r>
                    </a:p>
                  </a:txBody>
                  <a:tcPr/>
                </a:tc>
                <a:extLst>
                  <a:ext uri="{0D108BD9-81ED-4DB2-BD59-A6C34878D82A}">
                    <a16:rowId xmlns:a16="http://schemas.microsoft.com/office/drawing/2014/main" val="4108813963"/>
                  </a:ext>
                </a:extLst>
              </a:tr>
              <a:tr h="370840">
                <a:tc>
                  <a:txBody>
                    <a:bodyPr/>
                    <a:lstStyle/>
                    <a:p>
                      <a:r>
                        <a:rPr lang="en-US" dirty="0"/>
                        <a:t>Generativity  (with little data, we model answer to many cases, distributions)</a:t>
                      </a:r>
                    </a:p>
                  </a:txBody>
                  <a:tcPr/>
                </a:tc>
                <a:tc>
                  <a:txBody>
                    <a:bodyPr/>
                    <a:lstStyle/>
                    <a:p>
                      <a:r>
                        <a:rPr lang="en-US" dirty="0"/>
                        <a:t>Generatability (data-driven)</a:t>
                      </a:r>
                    </a:p>
                  </a:txBody>
                  <a:tcPr/>
                </a:tc>
                <a:extLst>
                  <a:ext uri="{0D108BD9-81ED-4DB2-BD59-A6C34878D82A}">
                    <a16:rowId xmlns:a16="http://schemas.microsoft.com/office/drawing/2014/main" val="1303966513"/>
                  </a:ext>
                </a:extLst>
              </a:tr>
              <a:tr h="0">
                <a:tc>
                  <a:txBody>
                    <a:bodyPr/>
                    <a:lstStyle/>
                    <a:p>
                      <a:r>
                        <a:rPr lang="en-US" dirty="0"/>
                        <a:t>Little data</a:t>
                      </a:r>
                    </a:p>
                  </a:txBody>
                  <a:tcPr/>
                </a:tc>
                <a:tc>
                  <a:txBody>
                    <a:bodyPr/>
                    <a:lstStyle/>
                    <a:p>
                      <a:r>
                        <a:rPr lang="en-US" dirty="0"/>
                        <a:t>Lots of data</a:t>
                      </a:r>
                    </a:p>
                  </a:txBody>
                  <a:tcPr/>
                </a:tc>
                <a:extLst>
                  <a:ext uri="{0D108BD9-81ED-4DB2-BD59-A6C34878D82A}">
                    <a16:rowId xmlns:a16="http://schemas.microsoft.com/office/drawing/2014/main" val="2495535860"/>
                  </a:ext>
                </a:extLst>
              </a:tr>
              <a:tr h="319405">
                <a:tc>
                  <a:txBody>
                    <a:bodyPr/>
                    <a:lstStyle/>
                    <a:p>
                      <a:r>
                        <a:rPr lang="en-US" dirty="0"/>
                        <a:t>Often: few variables, row (num of data point) &gt;&gt; columns (num of features)</a:t>
                      </a:r>
                    </a:p>
                  </a:txBody>
                  <a:tcPr/>
                </a:tc>
                <a:tc>
                  <a:txBody>
                    <a:bodyPr/>
                    <a:lstStyle/>
                    <a:p>
                      <a:r>
                        <a:rPr lang="en-US" dirty="0"/>
                        <a:t>High dimension data (long, </a:t>
                      </a:r>
                    </a:p>
                  </a:txBody>
                  <a:tcPr/>
                </a:tc>
                <a:extLst>
                  <a:ext uri="{0D108BD9-81ED-4DB2-BD59-A6C34878D82A}">
                    <a16:rowId xmlns:a16="http://schemas.microsoft.com/office/drawing/2014/main" val="1941193618"/>
                  </a:ext>
                </a:extLst>
              </a:tr>
              <a:tr h="273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Concern over </a:t>
                      </a:r>
                      <a:r>
                        <a:rPr lang="en-US" dirty="0" err="1"/>
                        <a:t>Assumptinon</a:t>
                      </a:r>
                      <a:r>
                        <a:rPr lang="en-US" dirty="0"/>
                        <a:t> (data process generation, what distro,…) and robustness</a:t>
                      </a:r>
                    </a:p>
                    <a:p>
                      <a:endParaRPr lang="en-US" dirty="0"/>
                    </a:p>
                  </a:txBody>
                  <a:tcPr/>
                </a:tc>
                <a:tc>
                  <a:txBody>
                    <a:bodyPr/>
                    <a:lstStyle/>
                    <a:p>
                      <a:r>
                        <a:rPr lang="en-US" dirty="0"/>
                        <a:t>concern over performance and robustness</a:t>
                      </a:r>
                    </a:p>
                  </a:txBody>
                  <a:tcPr/>
                </a:tc>
                <a:extLst>
                  <a:ext uri="{0D108BD9-81ED-4DB2-BD59-A6C34878D82A}">
                    <a16:rowId xmlns:a16="http://schemas.microsoft.com/office/drawing/2014/main" val="1996240201"/>
                  </a:ext>
                </a:extLst>
              </a:tr>
              <a:tr h="541020">
                <a:tc>
                  <a:txBody>
                    <a:bodyPr/>
                    <a:lstStyle/>
                    <a:p>
                      <a:r>
                        <a:rPr lang="en-US" dirty="0"/>
                        <a:t>Fit probabilistic model, significance (p-value), confidence interval</a:t>
                      </a:r>
                    </a:p>
                  </a:txBody>
                  <a:tcPr/>
                </a:tc>
                <a:tc>
                  <a:txBody>
                    <a:bodyPr/>
                    <a:lstStyle/>
                    <a:p>
                      <a:r>
                        <a:rPr lang="en-US" dirty="0"/>
                        <a:t>Fit , best algorithm (</a:t>
                      </a:r>
                      <a:r>
                        <a:rPr lang="en-US" dirty="0" err="1"/>
                        <a:t>crossvalidation</a:t>
                      </a:r>
                      <a:r>
                        <a:rPr lang="en-US" dirty="0"/>
                        <a:t>), accuracy (recall, f score, kappa)</a:t>
                      </a:r>
                    </a:p>
                  </a:txBody>
                  <a:tcPr/>
                </a:tc>
                <a:extLst>
                  <a:ext uri="{0D108BD9-81ED-4DB2-BD59-A6C34878D82A}">
                    <a16:rowId xmlns:a16="http://schemas.microsoft.com/office/drawing/2014/main" val="3592163883"/>
                  </a:ext>
                </a:extLst>
              </a:tr>
            </a:tbl>
          </a:graphicData>
        </a:graphic>
      </p:graphicFrame>
    </p:spTree>
    <p:extLst>
      <p:ext uri="{BB962C8B-B14F-4D97-AF65-F5344CB8AC3E}">
        <p14:creationId xmlns:p14="http://schemas.microsoft.com/office/powerpoint/2010/main" val="378787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4853-40AA-0C48-A582-7BA4AA19D51B}"/>
              </a:ext>
            </a:extLst>
          </p:cNvPr>
          <p:cNvSpPr>
            <a:spLocks noGrp="1"/>
          </p:cNvSpPr>
          <p:nvPr>
            <p:ph type="title"/>
          </p:nvPr>
        </p:nvSpPr>
        <p:spPr>
          <a:xfrm>
            <a:off x="1141412" y="28575"/>
            <a:ext cx="9905998" cy="1071563"/>
          </a:xfrm>
        </p:spPr>
        <p:txBody>
          <a:bodyPr/>
          <a:lstStyle/>
          <a:p>
            <a:r>
              <a:rPr lang="en-US" dirty="0"/>
              <a:t>Big DATA: OLD</a:t>
            </a:r>
          </a:p>
        </p:txBody>
      </p:sp>
      <p:pic>
        <p:nvPicPr>
          <p:cNvPr id="4" name="Content Placeholder 3">
            <a:extLst>
              <a:ext uri="{FF2B5EF4-FFF2-40B4-BE49-F238E27FC236}">
                <a16:creationId xmlns:a16="http://schemas.microsoft.com/office/drawing/2014/main" id="{2BD63F34-79F7-45D9-BAA1-DF2CBDC159FB}"/>
              </a:ext>
            </a:extLst>
          </p:cNvPr>
          <p:cNvPicPr>
            <a:picLocks noGrp="1"/>
          </p:cNvPicPr>
          <p:nvPr>
            <p:ph idx="1"/>
          </p:nvPr>
        </p:nvPicPr>
        <p:blipFill>
          <a:blip r:embed="rId3"/>
          <a:stretch>
            <a:fillRect/>
          </a:stretch>
        </p:blipFill>
        <p:spPr>
          <a:xfrm>
            <a:off x="1141413" y="1433817"/>
            <a:ext cx="9906000" cy="4847617"/>
          </a:xfrm>
          <a:prstGeom prst="rect">
            <a:avLst/>
          </a:prstGeom>
        </p:spPr>
      </p:pic>
    </p:spTree>
    <p:extLst>
      <p:ext uri="{BB962C8B-B14F-4D97-AF65-F5344CB8AC3E}">
        <p14:creationId xmlns:p14="http://schemas.microsoft.com/office/powerpoint/2010/main" val="365030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4853-40AA-0C48-A582-7BA4AA19D51B}"/>
              </a:ext>
            </a:extLst>
          </p:cNvPr>
          <p:cNvSpPr>
            <a:spLocks noGrp="1"/>
          </p:cNvSpPr>
          <p:nvPr>
            <p:ph type="title"/>
          </p:nvPr>
        </p:nvSpPr>
        <p:spPr>
          <a:xfrm>
            <a:off x="1141412" y="28575"/>
            <a:ext cx="9905998" cy="1071563"/>
          </a:xfrm>
        </p:spPr>
        <p:txBody>
          <a:bodyPr/>
          <a:lstStyle/>
          <a:p>
            <a:r>
              <a:rPr lang="en-US" dirty="0"/>
              <a:t>BIG DATA: OLD is bad</a:t>
            </a:r>
          </a:p>
        </p:txBody>
      </p:sp>
      <p:pic>
        <p:nvPicPr>
          <p:cNvPr id="4" name="Content Placeholder 3">
            <a:extLst>
              <a:ext uri="{FF2B5EF4-FFF2-40B4-BE49-F238E27FC236}">
                <a16:creationId xmlns:a16="http://schemas.microsoft.com/office/drawing/2014/main" id="{E23AAE87-53AE-4FCC-8961-976B972078F0}"/>
              </a:ext>
            </a:extLst>
          </p:cNvPr>
          <p:cNvPicPr>
            <a:picLocks noGrp="1"/>
          </p:cNvPicPr>
          <p:nvPr>
            <p:ph idx="1"/>
          </p:nvPr>
        </p:nvPicPr>
        <p:blipFill>
          <a:blip r:embed="rId3"/>
          <a:stretch>
            <a:fillRect/>
          </a:stretch>
        </p:blipFill>
        <p:spPr>
          <a:xfrm>
            <a:off x="1141413" y="1332211"/>
            <a:ext cx="9906000" cy="5050828"/>
          </a:xfrm>
          <a:prstGeom prst="rect">
            <a:avLst/>
          </a:prstGeom>
        </p:spPr>
      </p:pic>
    </p:spTree>
    <p:extLst>
      <p:ext uri="{BB962C8B-B14F-4D97-AF65-F5344CB8AC3E}">
        <p14:creationId xmlns:p14="http://schemas.microsoft.com/office/powerpoint/2010/main" val="1327769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6034</TotalTime>
  <Words>830</Words>
  <Application>Microsoft Office PowerPoint</Application>
  <PresentationFormat>Widescreen</PresentationFormat>
  <Paragraphs>180</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Tw Cen MT</vt:lpstr>
      <vt:lpstr>Circuit</vt:lpstr>
      <vt:lpstr>Ali Abbasinasab</vt:lpstr>
      <vt:lpstr>Overview</vt:lpstr>
      <vt:lpstr>Statistics</vt:lpstr>
      <vt:lpstr>Statistics</vt:lpstr>
      <vt:lpstr>Machine Learning</vt:lpstr>
      <vt:lpstr>Statistics vs Machine learning </vt:lpstr>
      <vt:lpstr>Statistics vs Machine learning </vt:lpstr>
      <vt:lpstr>Big DATA: OLD</vt:lpstr>
      <vt:lpstr>BIG DATA: OLD is bad</vt:lpstr>
      <vt:lpstr>Big DATA: NEW</vt:lpstr>
      <vt:lpstr>BIG DATA: BATCH</vt:lpstr>
      <vt:lpstr>BIT DATA: REAL-TIME</vt:lpstr>
      <vt:lpstr>BIG DATA: REAL-TIME: HADOOP</vt:lpstr>
      <vt:lpstr>BIG DATA: REAL-TIME: Spark</vt:lpstr>
      <vt:lpstr>Data Science &amp; Machine learning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 Abbasinasab</dc:title>
  <dc:creator>Ali Abbasinasab</dc:creator>
  <cp:lastModifiedBy>Ali Abbasinasab</cp:lastModifiedBy>
  <cp:revision>156</cp:revision>
  <dcterms:created xsi:type="dcterms:W3CDTF">2018-11-10T21:33:03Z</dcterms:created>
  <dcterms:modified xsi:type="dcterms:W3CDTF">2018-12-17T09:30:07Z</dcterms:modified>
</cp:coreProperties>
</file>