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5" r:id="rId13"/>
    <p:sldId id="274" r:id="rId14"/>
    <p:sldId id="273" r:id="rId15"/>
    <p:sldId id="272" r:id="rId16"/>
    <p:sldId id="271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8" r:id="rId39"/>
    <p:sldId id="299" r:id="rId4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856" autoAdjust="0"/>
    <p:restoredTop sz="94626" autoAdjust="0"/>
  </p:normalViewPr>
  <p:slideViewPr>
    <p:cSldViewPr>
      <p:cViewPr varScale="1">
        <p:scale>
          <a:sx n="101" d="100"/>
          <a:sy n="101" d="100"/>
        </p:scale>
        <p:origin x="-1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5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51559-927F-47CC-A63A-46E7CDD8EAE1}" type="datetime13">
              <a:rPr lang="pt-BR" smtClean="0"/>
              <a:pPr/>
              <a:t>10:19:54 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F8D08-C174-4E6D-BF67-35331E6FF7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A4208-B880-400F-994E-82F814E8A69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4208-B880-400F-994E-82F814E8A696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4208-B880-400F-994E-82F814E8A696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4208-B880-400F-994E-82F814E8A696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4208-B880-400F-994E-82F814E8A696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4208-B880-400F-994E-82F814E8A696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4208-B880-400F-994E-82F814E8A696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4208-B880-400F-994E-82F814E8A696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4208-B880-400F-994E-82F814E8A696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4208-B880-400F-994E-82F814E8A696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4208-B880-400F-994E-82F814E8A696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4208-B880-400F-994E-82F814E8A696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4208-B880-400F-994E-82F814E8A696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4208-B880-400F-994E-82F814E8A696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4208-B880-400F-994E-82F814E8A696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4208-B880-400F-994E-82F814E8A696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4208-B880-400F-994E-82F814E8A696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4208-B880-400F-994E-82F814E8A696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4208-B880-400F-994E-82F814E8A696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4208-B880-400F-994E-82F814E8A696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4208-B880-400F-994E-82F814E8A696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4208-B880-400F-994E-82F814E8A696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4208-B880-400F-994E-82F814E8A696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4208-B880-400F-994E-82F814E8A696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4208-B880-400F-994E-82F814E8A696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4208-B880-400F-994E-82F814E8A696}" type="slidenum">
              <a:rPr lang="pt-BR" smtClean="0"/>
              <a:pPr/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4208-B880-400F-994E-82F814E8A696}" type="slidenum">
              <a:rPr lang="pt-BR" smtClean="0"/>
              <a:pPr/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4208-B880-400F-994E-82F814E8A696}" type="slidenum">
              <a:rPr lang="pt-BR" smtClean="0"/>
              <a:pPr/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4208-B880-400F-994E-82F814E8A696}" type="slidenum">
              <a:rPr lang="pt-BR" smtClean="0"/>
              <a:pPr/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4208-B880-400F-994E-82F814E8A696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4208-B880-400F-994E-82F814E8A696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4208-B880-400F-994E-82F814E8A696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4208-B880-400F-994E-82F814E8A696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4208-B880-400F-994E-82F814E8A696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4208-B880-400F-994E-82F814E8A696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AD9B-71F6-407B-B097-CF396C7959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AD9B-71F6-407B-B097-CF396C7959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AD9B-71F6-407B-B097-CF396C7959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AD9B-71F6-407B-B097-CF396C7959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AD9B-71F6-407B-B097-CF396C7959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AD9B-71F6-407B-B097-CF396C7959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AD9B-71F6-407B-B097-CF396C7959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AD9B-71F6-407B-B097-CF396C7959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AD9B-71F6-407B-B097-CF396C7959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AD9B-71F6-407B-B097-CF396C7959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3AD9B-71F6-407B-B097-CF396C7959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package" Target="../embeddings/Documento_do_Microsoft_Office_Word3.docx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package" Target="../embeddings/Documento_do_Microsoft_Office_Word4.doc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package" Target="../embeddings/Documento_do_Microsoft_Office_Word5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o_do_Microsoft_Office_Word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Documento_do_Microsoft_Office_Word2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2071678"/>
            <a:ext cx="7772400" cy="2857520"/>
          </a:xfrm>
        </p:spPr>
        <p:txBody>
          <a:bodyPr>
            <a:normAutofit/>
          </a:bodyPr>
          <a:lstStyle/>
          <a:p>
            <a:r>
              <a:rPr lang="pt-BR" dirty="0" smtClean="0"/>
              <a:t>Sistemas Operacionais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Gerência de Memória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4" y="142852"/>
            <a:ext cx="7772400" cy="64294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Gerência de Memória</a:t>
            </a:r>
            <a:endParaRPr lang="pt-B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642918"/>
            <a:ext cx="8358246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u="sng" dirty="0" smtClean="0">
                <a:latin typeface="Arial" pitchFamily="34" charset="0"/>
                <a:cs typeface="Arial" pitchFamily="34" charset="0"/>
              </a:rPr>
              <a:t> Primeiro caso: Partições de tamanho diferentes com várias filas de processo</a:t>
            </a:r>
          </a:p>
          <a:p>
            <a:pPr>
              <a:buFont typeface="Arial" pitchFamily="34" charset="0"/>
              <a:buChar char="•"/>
            </a:pPr>
            <a:endParaRPr lang="pt-BR" sz="1400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o </a:t>
            </a:r>
            <a:r>
              <a:rPr lang="pt-BR" sz="1400" i="1" dirty="0" err="1">
                <a:latin typeface="Arial" pitchFamily="34" charset="0"/>
                <a:cs typeface="Arial" pitchFamily="34" charset="0"/>
              </a:rPr>
              <a:t>Job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for pequeno ou menor que o tamanho da memória disponível o que sobrar não será usado (gera buracos na memória).</a:t>
            </a:r>
          </a:p>
          <a:p>
            <a:pPr lvl="1">
              <a:buFont typeface="Arial" pitchFamily="34" charset="0"/>
              <a:buChar char="•"/>
            </a:pPr>
            <a:endParaRPr lang="pt-BR" sz="1400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problema é que as partições menores podem ficar sobrecarregadas e as maiores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livres (muitos processos pequenos e poucos grandes) </a:t>
            </a:r>
            <a:endParaRPr lang="pt-BR" sz="14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sz="1400" dirty="0">
                <a:latin typeface="Arial" pitchFamily="34" charset="0"/>
                <a:cs typeface="Arial" pitchFamily="34" charset="0"/>
              </a:rPr>
              <a:t> </a:t>
            </a:r>
          </a:p>
          <a:p>
            <a:pPr lvl="1">
              <a:buFont typeface="Arial" pitchFamily="34" charset="0"/>
              <a:buChar char="•"/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 Com 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o objetivo de minimizar este problema, no OS/360 (Mainframe IBM), os operadores programavam as partições da memória, pois conheciam o tamanho dos processos. Assim podiam alocar os processos de acordo com o seu tamanho. </a:t>
            </a:r>
          </a:p>
          <a:p>
            <a:r>
              <a:rPr lang="pt-BR" sz="1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pt-BR" u="sng" dirty="0" smtClean="0">
                <a:latin typeface="Arial" pitchFamily="34" charset="0"/>
                <a:cs typeface="Arial" pitchFamily="34" charset="0"/>
              </a:rPr>
              <a:t>Memória </a:t>
            </a:r>
            <a:r>
              <a:rPr lang="pt-BR" u="sng" dirty="0">
                <a:latin typeface="Arial" pitchFamily="34" charset="0"/>
                <a:cs typeface="Arial" pitchFamily="34" charset="0"/>
              </a:rPr>
              <a:t>com </a:t>
            </a:r>
            <a:r>
              <a:rPr lang="pt-BR" u="sng" dirty="0" smtClean="0">
                <a:latin typeface="Arial" pitchFamily="34" charset="0"/>
                <a:cs typeface="Arial" pitchFamily="34" charset="0"/>
              </a:rPr>
              <a:t>partições de tamanhos diferentes </a:t>
            </a:r>
            <a:r>
              <a:rPr lang="pt-BR" u="sng" dirty="0">
                <a:latin typeface="Arial" pitchFamily="34" charset="0"/>
                <a:cs typeface="Arial" pitchFamily="34" charset="0"/>
              </a:rPr>
              <a:t>com uma única fila de </a:t>
            </a:r>
            <a:r>
              <a:rPr lang="pt-BR" i="1" u="sng" dirty="0" err="1" smtClean="0">
                <a:latin typeface="Arial" pitchFamily="34" charset="0"/>
                <a:cs typeface="Arial" pitchFamily="34" charset="0"/>
              </a:rPr>
              <a:t>jobs</a:t>
            </a:r>
            <a:endParaRPr lang="pt-BR" u="sng" dirty="0" smtClean="0">
              <a:latin typeface="Arial" pitchFamily="34" charset="0"/>
              <a:cs typeface="Arial" pitchFamily="34" charset="0"/>
            </a:endParaRPr>
          </a:p>
          <a:p>
            <a:endParaRPr lang="pt-BR" sz="1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 As 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partições com seus respectivos tamanhos eram criadas pelo Operador que conhecia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previamente o 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tamanho dos processos/</a:t>
            </a:r>
            <a:r>
              <a:rPr lang="pt-BR" sz="1400" i="1" dirty="0" err="1">
                <a:latin typeface="Arial" pitchFamily="34" charset="0"/>
                <a:cs typeface="Arial" pitchFamily="34" charset="0"/>
              </a:rPr>
              <a:t>jobs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que estavam nesta fila. </a:t>
            </a:r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pt-BR" sz="1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 Já 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na divisão da memória em partições com tamanhos iguais e com uma única fila de </a:t>
            </a:r>
            <a:r>
              <a:rPr lang="pt-BR" sz="1400" i="1" dirty="0">
                <a:latin typeface="Arial" pitchFamily="34" charset="0"/>
                <a:cs typeface="Arial" pitchFamily="34" charset="0"/>
              </a:rPr>
              <a:t>Jobs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este problema é minimizado.  Neste caso, sempre que uma partição ficar livre, o </a:t>
            </a:r>
            <a:r>
              <a:rPr lang="pt-BR" sz="1400" i="1" dirty="0" err="1">
                <a:latin typeface="Arial" pitchFamily="34" charset="0"/>
                <a:cs typeface="Arial" pitchFamily="34" charset="0"/>
              </a:rPr>
              <a:t>job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mais próximo do início da fila que </a:t>
            </a:r>
            <a:r>
              <a:rPr lang="pt-BR" sz="1400" b="1" u="sng" dirty="0">
                <a:latin typeface="Arial" pitchFamily="34" charset="0"/>
                <a:cs typeface="Arial" pitchFamily="34" charset="0"/>
              </a:rPr>
              <a:t>melhor se moldar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àquela partição será armazenado nela. </a:t>
            </a:r>
          </a:p>
          <a:p>
            <a:pPr>
              <a:buFont typeface="Arial" pitchFamily="34" charset="0"/>
              <a:buChar char="•"/>
            </a:pPr>
            <a:endParaRPr lang="pt-BR" sz="1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problema é que não é razoável gastar uma partição muito grande com um </a:t>
            </a:r>
            <a:r>
              <a:rPr lang="pt-BR" sz="1400" i="1" dirty="0" err="1">
                <a:latin typeface="Arial" pitchFamily="34" charset="0"/>
                <a:cs typeface="Arial" pitchFamily="34" charset="0"/>
              </a:rPr>
              <a:t>job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muito pequeno. Então, adota-se uma estratégia de procurar por toda a fila o maior </a:t>
            </a:r>
            <a:r>
              <a:rPr lang="pt-BR" sz="1400" i="1" dirty="0" err="1">
                <a:latin typeface="Arial" pitchFamily="34" charset="0"/>
                <a:cs typeface="Arial" pitchFamily="34" charset="0"/>
              </a:rPr>
              <a:t>job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que melhor adéqüe a ela. Entretanto, este algoritmo discrimina </a:t>
            </a:r>
            <a:r>
              <a:rPr lang="pt-BR" sz="1400" i="1" dirty="0">
                <a:latin typeface="Arial" pitchFamily="34" charset="0"/>
                <a:cs typeface="Arial" pitchFamily="34" charset="0"/>
              </a:rPr>
              <a:t>Jobs 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pequenos, enquanto o normal seria dar favorecê-los, assumindo que são </a:t>
            </a:r>
            <a:r>
              <a:rPr lang="pt-BR" sz="1400" u="sng" dirty="0">
                <a:latin typeface="Arial" pitchFamily="34" charset="0"/>
                <a:cs typeface="Arial" pitchFamily="34" charset="0"/>
              </a:rPr>
              <a:t>interativos.</a:t>
            </a:r>
            <a:endParaRPr lang="pt-BR" sz="1400" dirty="0">
              <a:latin typeface="Arial" pitchFamily="34" charset="0"/>
              <a:cs typeface="Arial" pitchFamily="34" charset="0"/>
            </a:endParaRPr>
          </a:p>
          <a:p>
            <a:r>
              <a:rPr lang="pt-BR" sz="1400" dirty="0">
                <a:latin typeface="Arial" pitchFamily="34" charset="0"/>
                <a:cs typeface="Arial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4" y="142852"/>
            <a:ext cx="7772400" cy="64294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Gerência de Memória</a:t>
            </a:r>
            <a:endParaRPr lang="pt-B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642918"/>
            <a:ext cx="8358246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u="sng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225" name="Rectangle 1"/>
          <p:cNvSpPr>
            <a:spLocks noChangeArrowheads="1"/>
          </p:cNvSpPr>
          <p:nvPr/>
        </p:nvSpPr>
        <p:spPr bwMode="auto">
          <a:xfrm>
            <a:off x="357158" y="785794"/>
            <a:ext cx="8286808" cy="630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685800" algn="l"/>
              </a:tabLst>
            </a:pPr>
            <a:r>
              <a:rPr kumimoji="0" lang="pt-BR" sz="20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pt-BR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Recolocação e proteção</a:t>
            </a:r>
            <a:r>
              <a:rPr kumimoji="0" lang="pt-BR" sz="2000" b="1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pt-BR" sz="2000" b="1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:  </a:t>
            </a:r>
            <a:r>
              <a:rPr kumimoji="0" lang="pt-BR" sz="2000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P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roblemas introduzidos</a:t>
            </a:r>
            <a:r>
              <a:rPr kumimoji="0" lang="pt-B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pela </a:t>
            </a:r>
            <a:r>
              <a:rPr kumimoji="0" lang="pt-BR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multiprogramação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685800" algn="l"/>
              </a:tabLst>
            </a:pPr>
            <a:r>
              <a:rPr kumimoji="0" lang="pt-BR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pt-BR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Relocação</a:t>
            </a:r>
            <a:endParaRPr kumimoji="0" lang="pt-BR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685800" algn="l"/>
              </a:tabLs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Quando um programa é compilado e ligado (programas principais, procedimentos biblioteca), precisa conhecer o endereço de memória, onde o programa gerado (objeto) vai ser carregado. Essa informação é armazenada no código binário do objeto; 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685800" algn="l"/>
              </a:tabLst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685800" algn="l"/>
              </a:tabLs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Se o endereço do objeto apontar para o mesmo endereço onde está rodando o sistema operacional? Qual seria a solução?  Solução: modificar as instruções conforme a partição onde os programas foram locados; </a:t>
            </a:r>
            <a:endParaRPr lang="pt-BR" dirty="0" smtClean="0">
              <a:latin typeface="Arial" pitchFamily="34" charset="0"/>
              <a:ea typeface="Times New Roman" pitchFamily="18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685800" algn="l"/>
              </a:tabLst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685800" algn="l"/>
              </a:tabLst>
            </a:pPr>
            <a:r>
              <a:rPr lang="pt-BR" dirty="0" smtClean="0"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Se o programa apontar para a partição 1 (um) (100K) e ele precisar de 100k para rodar,  aloca 100k +</a:t>
            </a:r>
            <a:r>
              <a:rPr kumimoji="0" lang="pt-B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100, pois lá se localiza o Sistema operacional. Se na  partição 2 (dois) (200k) aloca 200 K + 100 e assim por diante.</a:t>
            </a:r>
            <a:endParaRPr lang="pt-BR" dirty="0" smtClean="0"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685800" algn="l"/>
              </a:tabLst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685800" algn="l"/>
              </a:tabLst>
            </a:pPr>
            <a:r>
              <a:rPr lang="pt-BR" dirty="0" smtClean="0"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A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relocação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acontece na hora da carga do programa para a memória.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endParaRPr kumimoji="0" lang="pt-B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endParaRPr lang="pt-BR" b="1" dirty="0" smtClean="0"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4" y="142852"/>
            <a:ext cx="7772400" cy="64294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Gerência de Memória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57158" y="889844"/>
            <a:ext cx="8286808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r>
              <a:rPr lang="pt-BR" sz="2000" b="1" u="sng" dirty="0" smtClean="0">
                <a:latin typeface="Arial" pitchFamily="34" charset="0"/>
                <a:ea typeface="Times New Roman" pitchFamily="18" charset="0"/>
              </a:rPr>
              <a:t>Proteção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endParaRPr lang="pt-BR" sz="1100" dirty="0" smtClean="0">
              <a:latin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685800" algn="l"/>
              </a:tabLst>
            </a:pPr>
            <a:r>
              <a:rPr lang="pt-BR" sz="2000" dirty="0" smtClean="0">
                <a:latin typeface="Arial" pitchFamily="34" charset="0"/>
                <a:ea typeface="Times New Roman" pitchFamily="18" charset="0"/>
              </a:rPr>
              <a:t> O problema da proteção de memória se consiste em não permitir que um processo sobreponha algum outro processo  na memória durante a sua execução.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685800" algn="l"/>
              </a:tabLst>
            </a:pPr>
            <a:endParaRPr lang="pt-BR" sz="2000" dirty="0" smtClean="0">
              <a:latin typeface="Arial" pitchFamily="34" charset="0"/>
              <a:ea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685800" algn="l"/>
              </a:tabLst>
            </a:pPr>
            <a:r>
              <a:rPr lang="pt-BR" sz="2000" dirty="0" smtClean="0">
                <a:latin typeface="Arial" pitchFamily="34" charset="0"/>
                <a:ea typeface="Times New Roman" pitchFamily="18" charset="0"/>
              </a:rPr>
              <a:t> Mesmo que um processo tenha um endereço previamente definido, se no momento em que ele for carregado, existir outro processo usando o espaço de memória referenciado por ele, é preciso preservar o que estiver naquele endereço de memória naquele momento.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685800" algn="l"/>
              </a:tabLst>
            </a:pPr>
            <a:endParaRPr lang="pt-BR" sz="2000" dirty="0" smtClean="0">
              <a:latin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685800" algn="l"/>
              </a:tabLst>
            </a:pPr>
            <a:r>
              <a:rPr lang="pt-BR" sz="2000" dirty="0" smtClean="0">
                <a:latin typeface="Arial" pitchFamily="34" charset="0"/>
                <a:ea typeface="Times New Roman" pitchFamily="18" charset="0"/>
              </a:rPr>
              <a:t> Não é possível impedir que um programa leia ou escreva em qualquer endereço de memória;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685800" algn="l"/>
              </a:tabLst>
            </a:pPr>
            <a:endParaRPr lang="pt-BR" sz="2000" dirty="0" smtClean="0">
              <a:latin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685800" algn="l"/>
              </a:tabLst>
            </a:pPr>
            <a:r>
              <a:rPr lang="pt-BR" sz="2000" dirty="0" smtClean="0">
                <a:latin typeface="Arial" pitchFamily="34" charset="0"/>
                <a:ea typeface="Times New Roman" pitchFamily="18" charset="0"/>
              </a:rPr>
              <a:t> Nos sistema </a:t>
            </a:r>
            <a:r>
              <a:rPr lang="pt-BR" sz="2000" dirty="0" err="1" smtClean="0">
                <a:latin typeface="Arial" pitchFamily="34" charset="0"/>
                <a:ea typeface="Times New Roman" pitchFamily="18" charset="0"/>
              </a:rPr>
              <a:t>multusuários</a:t>
            </a:r>
            <a:r>
              <a:rPr lang="pt-BR" sz="2000" dirty="0" smtClean="0">
                <a:latin typeface="Arial" pitchFamily="34" charset="0"/>
                <a:ea typeface="Times New Roman" pitchFamily="18" charset="0"/>
              </a:rPr>
              <a:t> não é permitido que o processo leia em partições de memória alocadas a outro processo.</a:t>
            </a:r>
            <a:endParaRPr lang="pt-BR" sz="2000" dirty="0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4" y="142852"/>
            <a:ext cx="7772400" cy="64294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Gerência de Memória</a:t>
            </a:r>
            <a:endParaRPr lang="pt-BR" dirty="0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214282" y="785794"/>
            <a:ext cx="8501122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Swapping - </a:t>
            </a:r>
            <a:r>
              <a:rPr kumimoji="0" lang="pt-BR" sz="20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Multiprogramação</a:t>
            </a:r>
            <a:r>
              <a:rPr kumimoji="0" lang="pt-BR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com partições variáveis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Quando não há memória suficiente os processos precisam ser armazenados temporariamente em outro lugar (HD);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Quando eles forem rodar são levados para a memória novamente;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Este mecanismo de movimentação de processos entre a memória e o disco e vice e versa é chamado de </a:t>
            </a:r>
            <a:r>
              <a:rPr kumimoji="0" lang="pt-BR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swapping.</a:t>
            </a: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Neste contexto de funcionamento dos recursos da memória (swapping) surge um questionamento: qual o método de divisão de memória é melhor para que o processo de </a:t>
            </a:r>
            <a:r>
              <a:rPr kumimoji="0" lang="pt-BR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swapping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seja melhor implementado? 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Fixa ou flexível?</a:t>
            </a:r>
          </a:p>
          <a:p>
            <a:pPr algn="just"/>
            <a:endParaRPr lang="pt-BR" sz="2000" b="1" dirty="0" smtClean="0"/>
          </a:p>
          <a:p>
            <a:pPr algn="just"/>
            <a:r>
              <a:rPr lang="pt-BR" sz="2000" b="1" u="sng" dirty="0" smtClean="0"/>
              <a:t>Análise </a:t>
            </a:r>
            <a:r>
              <a:rPr lang="pt-BR" sz="2000" b="1" dirty="0" smtClean="0"/>
              <a:t>crítica: </a:t>
            </a:r>
            <a:endParaRPr lang="pt-BR" sz="2000" dirty="0" smtClean="0"/>
          </a:p>
          <a:p>
            <a:pPr algn="just"/>
            <a:r>
              <a:rPr lang="pt-BR" sz="2000" dirty="0" smtClean="0"/>
              <a:t> </a:t>
            </a:r>
            <a:endParaRPr lang="pt-BR" sz="800" dirty="0" smtClean="0"/>
          </a:p>
          <a:p>
            <a:pPr algn="just"/>
            <a:r>
              <a:rPr lang="pt-BR" sz="2000" b="1" dirty="0" smtClean="0"/>
              <a:t>Divisão Flexível:</a:t>
            </a:r>
            <a:r>
              <a:rPr lang="pt-BR" sz="2000" dirty="0" smtClean="0"/>
              <a:t> é mais eficiente, pois os processos podem ter tamanhos variáveis o que aumenta a complexidade do gerenciamento da memória;</a:t>
            </a:r>
          </a:p>
          <a:p>
            <a:pPr algn="just"/>
            <a:r>
              <a:rPr lang="pt-BR" sz="2000" dirty="0" smtClean="0"/>
              <a:t> </a:t>
            </a:r>
          </a:p>
          <a:p>
            <a:pPr algn="just"/>
            <a:r>
              <a:rPr lang="pt-BR" sz="2000" b="1" dirty="0" smtClean="0"/>
              <a:t>Divisão Fixa:</a:t>
            </a:r>
            <a:r>
              <a:rPr lang="pt-BR" sz="2000" dirty="0" smtClean="0"/>
              <a:t> pode haver desperdício da memória (processos pequenos rodando em partições grandes).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4" y="142852"/>
            <a:ext cx="7772400" cy="64294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Gerência de Memória</a:t>
            </a:r>
            <a:endParaRPr lang="pt-BR" dirty="0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357158" y="1000108"/>
            <a:ext cx="821537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Buracos da Memória </a:t>
            </a:r>
            <a:endParaRPr kumimoji="0" lang="pt-BR" sz="20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Basicamente existem dois tipos de buracos na memória, o interno e o externo.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Buracos externos: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são espaços de memória entre processos que não são suficientes para ser alocados a outro processo;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Buracos Internos: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são espaços que ocorrem dentro da partição quando um processo é carregado na memória para rodar. O processo é menor que tamanho da partição;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A questão é como resolver este problema? Os buracos externos podem ser resolvidos através da compactação de memória, o problema é que isso consome muita CPU. Já os buracos internos não há como evitá-los, pois processos têm tamanhos variados.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4" y="142852"/>
            <a:ext cx="7772400" cy="64294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Gerência de Memória</a:t>
            </a:r>
            <a:endParaRPr lang="pt-B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1000108"/>
            <a:ext cx="8501122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000" b="1" u="sng" dirty="0" smtClean="0">
                <a:latin typeface="Arial" pitchFamily="34" charset="0"/>
                <a:cs typeface="Arial" pitchFamily="34" charset="0"/>
              </a:rPr>
              <a:t>Problema do crescimento do processo durante sua execução</a:t>
            </a:r>
            <a:endParaRPr lang="pt-BR" sz="2000" u="sng" dirty="0" smtClean="0">
              <a:latin typeface="Arial" pitchFamily="34" charset="0"/>
              <a:cs typeface="Arial" pitchFamily="34" charset="0"/>
            </a:endParaRPr>
          </a:p>
          <a:p>
            <a:endParaRPr lang="pt-BR" sz="2000" u="sng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Se processo for criado com tamanho fixo, que nunca muda, a alocação de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memóra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é simples. Aloca-se a quantidade de memória necessária, nem mais nem menos;</a:t>
            </a:r>
          </a:p>
          <a:p>
            <a:pPr>
              <a:buFont typeface="Arial" pitchFamily="34" charset="0"/>
              <a:buChar char="•"/>
            </a:pP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Se a área de dados do processo puder crescer, o que é normal na linguagem de programação, ocorre problema sempre que um processo tenta crescer; 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pt-BR" u="sng" dirty="0" smtClean="0">
                <a:latin typeface="Arial" pitchFamily="34" charset="0"/>
                <a:cs typeface="Arial" pitchFamily="34" charset="0"/>
              </a:rPr>
              <a:t>Como resolver este problema alocando mais memória para a demanda do   processo que precisa crescer?</a:t>
            </a:r>
          </a:p>
          <a:p>
            <a:pPr>
              <a:buFont typeface="Arial" pitchFamily="34" charset="0"/>
              <a:buChar char="•"/>
            </a:pP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Se houver um buraco adjacente aloca-o;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Se houver outro processo, remove-o para o outro lugar da memória ou do disco;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Se nenhum processo puder sair da memória ou se não houver espaço para se fazer </a:t>
            </a:r>
            <a:r>
              <a:rPr lang="pt-BR" sz="1600" i="1" dirty="0" smtClean="0">
                <a:latin typeface="Arial" pitchFamily="34" charset="0"/>
                <a:cs typeface="Arial" pitchFamily="34" charset="0"/>
              </a:rPr>
              <a:t>swapping,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o processo que precisa crescer deve esperar ou ser eliminado do sistema;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Outra solução seria alocar um espaço extra de memória para os processos que precisam crescer.</a:t>
            </a:r>
          </a:p>
          <a:p>
            <a:endParaRPr lang="pt-BR" sz="16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4" y="142852"/>
            <a:ext cx="7772400" cy="64294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Gerência de Memória</a:t>
            </a:r>
            <a:endParaRPr lang="pt-B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642919"/>
            <a:ext cx="8358246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b="1" u="sng" dirty="0" smtClean="0">
                <a:latin typeface="Arial" pitchFamily="34" charset="0"/>
                <a:cs typeface="Arial" pitchFamily="34" charset="0"/>
              </a:rPr>
              <a:t>Gerência de Memória com Mapeamento de Bits</a:t>
            </a:r>
            <a:endParaRPr lang="pt-BR" u="sng" dirty="0" smtClean="0">
              <a:latin typeface="Arial" pitchFamily="34" charset="0"/>
              <a:cs typeface="Arial" pitchFamily="34" charset="0"/>
            </a:endParaRP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 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As unidades de alocação usadas para representar a divisão da memória podem ser pequenas ou grandes (seu tamanho varia de 4 bytes ao tamanho total da memória);</a:t>
            </a:r>
          </a:p>
          <a:p>
            <a:pPr lvl="0">
              <a:buFont typeface="Arial" pitchFamily="34" charset="0"/>
              <a:buChar char="•"/>
            </a:pP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Cada unidade de alocação necessita de um bit para representá-la (1- ocupado, 0- desocupado).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 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Problema: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quando o gerente de memória for trazer um programa / processo que ocupe “K” unidades de alocação, ele terá que procurar por “K” bits iguais a 0 (zero) consecutivos no MAPA. Este processo é muito lento e ineficiente</a:t>
            </a:r>
            <a:r>
              <a:rPr lang="pt-BR" dirty="0" smtClean="0"/>
              <a:t>.</a:t>
            </a:r>
            <a:r>
              <a:rPr lang="pt-BR" u="sng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0190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4429132"/>
            <a:ext cx="6610959" cy="20717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4" y="142853"/>
            <a:ext cx="7772400" cy="50006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Gerência de Memória</a:t>
            </a:r>
            <a:endParaRPr lang="pt-B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642918"/>
            <a:ext cx="8358246" cy="689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b="1" u="sng" dirty="0" smtClean="0">
                <a:latin typeface="Arial" pitchFamily="34" charset="0"/>
                <a:cs typeface="Arial" pitchFamily="34" charset="0"/>
              </a:rPr>
              <a:t>Gerência de Memória através de Lista Ligadas</a:t>
            </a:r>
          </a:p>
          <a:p>
            <a:endParaRPr lang="pt-BR" b="1" u="sng" dirty="0" smtClean="0">
              <a:latin typeface="Arial" pitchFamily="34" charset="0"/>
              <a:cs typeface="Arial" pitchFamily="34" charset="0"/>
            </a:endParaRPr>
          </a:p>
          <a:p>
            <a:endParaRPr lang="pt-BR" b="1" u="sng" dirty="0" smtClean="0">
              <a:latin typeface="Arial" pitchFamily="34" charset="0"/>
              <a:cs typeface="Arial" pitchFamily="34" charset="0"/>
            </a:endParaRPr>
          </a:p>
          <a:p>
            <a:endParaRPr lang="pt-BR" b="1" u="sng" dirty="0" smtClean="0">
              <a:latin typeface="Arial" pitchFamily="34" charset="0"/>
              <a:cs typeface="Arial" pitchFamily="34" charset="0"/>
            </a:endParaRPr>
          </a:p>
          <a:p>
            <a:endParaRPr lang="pt-BR" b="1" u="sng" dirty="0" smtClean="0">
              <a:latin typeface="Arial" pitchFamily="34" charset="0"/>
              <a:cs typeface="Arial" pitchFamily="34" charset="0"/>
            </a:endParaRPr>
          </a:p>
          <a:p>
            <a:endParaRPr lang="pt-BR" b="1" u="sng" dirty="0" smtClean="0">
              <a:latin typeface="Arial" pitchFamily="34" charset="0"/>
              <a:cs typeface="Arial" pitchFamily="34" charset="0"/>
            </a:endParaRPr>
          </a:p>
          <a:p>
            <a:endParaRPr lang="pt-BR" b="1" u="sng" dirty="0" smtClean="0">
              <a:latin typeface="Arial" pitchFamily="34" charset="0"/>
              <a:cs typeface="Arial" pitchFamily="34" charset="0"/>
            </a:endParaRPr>
          </a:p>
          <a:p>
            <a:endParaRPr lang="pt-BR" b="1" u="sng" dirty="0" smtClean="0">
              <a:latin typeface="Arial" pitchFamily="34" charset="0"/>
              <a:cs typeface="Arial" pitchFamily="34" charset="0"/>
            </a:endParaRPr>
          </a:p>
          <a:p>
            <a:endParaRPr lang="pt-BR" b="1" u="sng" dirty="0" smtClean="0">
              <a:latin typeface="Arial" pitchFamily="34" charset="0"/>
              <a:cs typeface="Arial" pitchFamily="34" charset="0"/>
            </a:endParaRPr>
          </a:p>
          <a:p>
            <a:endParaRPr lang="pt-BR" sz="1400" b="1" dirty="0" smtClean="0">
              <a:latin typeface="Arial" pitchFamily="34" charset="0"/>
              <a:cs typeface="Arial" pitchFamily="34" charset="0"/>
            </a:endParaRPr>
          </a:p>
          <a:p>
            <a:endParaRPr lang="pt-BR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pt-BR" b="1" u="sng" dirty="0" smtClean="0">
                <a:latin typeface="Arial" pitchFamily="34" charset="0"/>
                <a:cs typeface="Arial" pitchFamily="34" charset="0"/>
              </a:rPr>
              <a:t>Algoritmos de Alocação de Memória para Processos na gerência por listas ligadas</a:t>
            </a:r>
            <a:endParaRPr lang="pt-BR" u="sng" dirty="0" smtClean="0">
              <a:latin typeface="Arial" pitchFamily="34" charset="0"/>
              <a:cs typeface="Arial" pitchFamily="34" charset="0"/>
            </a:endParaRP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 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 Algoritmo da primeira alocação: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varre a lista procurando um buraco que caiba o processo (pega o 1º buraco e pára). Depois divide o segmento em dois (um do tamanho do processo e outro com o que resta);</a:t>
            </a:r>
          </a:p>
          <a:p>
            <a:pPr lvl="1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 Algoritmo da próxima alocação: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igual ao anterior, só que ele guarda o ponteiro de onde ele encontrou um buraco na última procura feita. Então a próxima busca parte deste ponto em diante;</a:t>
            </a:r>
          </a:p>
          <a:p>
            <a:pPr lvl="1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b="1" u="sng" dirty="0" smtClean="0">
              <a:latin typeface="Arial" pitchFamily="34" charset="0"/>
              <a:cs typeface="Arial" pitchFamily="34" charset="0"/>
            </a:endParaRPr>
          </a:p>
          <a:p>
            <a:endParaRPr lang="pt-BR" b="1" u="sng" dirty="0" smtClean="0">
              <a:latin typeface="Arial" pitchFamily="34" charset="0"/>
              <a:cs typeface="Arial" pitchFamily="34" charset="0"/>
            </a:endParaRPr>
          </a:p>
          <a:p>
            <a:r>
              <a:rPr lang="pt-BR" u="sng" dirty="0" smtClean="0">
                <a:latin typeface="Arial" pitchFamily="34" charset="0"/>
                <a:cs typeface="Arial" pitchFamily="34" charset="0"/>
              </a:rPr>
              <a:t> </a:t>
            </a:r>
            <a:endParaRPr lang="pt-BR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500174"/>
            <a:ext cx="8001056" cy="1714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4" y="142853"/>
            <a:ext cx="7772400" cy="50006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Gerência de Memória</a:t>
            </a:r>
            <a:endParaRPr lang="pt-B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642918"/>
            <a:ext cx="8358246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b="1" u="sng" dirty="0" smtClean="0">
              <a:latin typeface="Arial" pitchFamily="34" charset="0"/>
              <a:cs typeface="Arial" pitchFamily="34" charset="0"/>
            </a:endParaRPr>
          </a:p>
          <a:p>
            <a:r>
              <a:rPr lang="pt-BR" b="1" u="sng" dirty="0" smtClean="0">
                <a:latin typeface="Arial" pitchFamily="34" charset="0"/>
                <a:cs typeface="Arial" pitchFamily="34" charset="0"/>
              </a:rPr>
              <a:t>Algoritmos de Alocação de Memória para Processos na gerência por listas ligadas</a:t>
            </a:r>
          </a:p>
          <a:p>
            <a:pPr algn="just"/>
            <a:endParaRPr lang="pt-BR" b="1" u="sng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 Algoritmo de melhor alocação: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busca na lista inteira o buraco mais adequado ao processo. É mais lento e ineficiente do que os outros, pois divide a memória em buracos pequenos (quando um segmento de memória com tamanho próximo ao do processo é dividido, o que sobra é um buraco pequeno);</a:t>
            </a:r>
          </a:p>
          <a:p>
            <a:pPr lvl="1"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 Algoritmo da pior alocação: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aloca o processo sempre no maior buraco, quando ele for dividido sempre sobra um buraco grande; </a:t>
            </a:r>
          </a:p>
          <a:p>
            <a:pPr lvl="1"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Simulações  mostraram que esse algoritmo é ineficiente.</a:t>
            </a:r>
          </a:p>
          <a:p>
            <a:pPr algn="just"/>
            <a:endParaRPr lang="pt-BR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b="1" u="sng" dirty="0" smtClean="0">
                <a:latin typeface="Arial" pitchFamily="34" charset="0"/>
                <a:cs typeface="Arial" pitchFamily="34" charset="0"/>
              </a:rPr>
              <a:t>Soluções melhores</a:t>
            </a:r>
          </a:p>
          <a:p>
            <a:pPr algn="just"/>
            <a:endParaRPr lang="pt-BR" u="sng" dirty="0" smtClean="0">
              <a:latin typeface="Arial" pitchFamily="34" charset="0"/>
              <a:cs typeface="Arial" pitchFamily="34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Listar duplamente encadeados por buracos;</a:t>
            </a:r>
          </a:p>
          <a:p>
            <a:pPr lvl="0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Listar por tamanho do buraco.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4" y="142853"/>
            <a:ext cx="7772400" cy="50006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Gerência de Memória</a:t>
            </a:r>
            <a:endParaRPr lang="pt-B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642918"/>
            <a:ext cx="8358246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b="1" u="sng" dirty="0" smtClean="0">
              <a:latin typeface="Arial" pitchFamily="34" charset="0"/>
              <a:cs typeface="Arial" pitchFamily="34" charset="0"/>
            </a:endParaRPr>
          </a:p>
          <a:p>
            <a:endParaRPr lang="pt-BR" sz="2000" b="1" u="sng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000" b="1" u="sng" dirty="0" smtClean="0">
                <a:latin typeface="Arial" pitchFamily="34" charset="0"/>
                <a:cs typeface="Arial" pitchFamily="34" charset="0"/>
              </a:rPr>
              <a:t>Gerência de Memória usando o Sistema de </a:t>
            </a:r>
            <a:r>
              <a:rPr lang="pt-BR" sz="2000" b="1" u="sng" dirty="0" err="1" smtClean="0">
                <a:latin typeface="Arial" pitchFamily="34" charset="0"/>
                <a:cs typeface="Arial" pitchFamily="34" charset="0"/>
              </a:rPr>
              <a:t>Buddy</a:t>
            </a:r>
            <a:endParaRPr lang="pt-BR" sz="2000" u="sng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000" b="1" dirty="0" smtClean="0">
                <a:latin typeface="Arial" pitchFamily="34" charset="0"/>
                <a:cs typeface="Arial" pitchFamily="34" charset="0"/>
              </a:rPr>
              <a:t> </a:t>
            </a: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Tira vantagem do fato dos computadores usarem números binários, pois aloca memória arredondando a potência de 2;</a:t>
            </a:r>
          </a:p>
          <a:p>
            <a:pPr lvl="0">
              <a:buFont typeface="Arial" pitchFamily="34" charset="0"/>
              <a:buChar char="•"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Os gerentes mantêm uma lista de blocos livres (de tamanho 1, 2, 4, 8, 16... Bytes até o tamanho da memória);</a:t>
            </a:r>
          </a:p>
          <a:p>
            <a:pPr lvl="0">
              <a:buFont typeface="Arial" pitchFamily="34" charset="0"/>
              <a:buChar char="•"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Ex: 1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Mbyte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: uma lista de 1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Mbyte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com uma única entrada, com um único buraco de 1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Mbyte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Font typeface="Arial" pitchFamily="34" charset="0"/>
              <a:buChar char="•"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Bem mais rápido do que os outros modelos de gerência, mas não é tão eficiente na alocação de memória.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4" y="142853"/>
            <a:ext cx="7772400" cy="785817"/>
          </a:xfrm>
        </p:spPr>
        <p:txBody>
          <a:bodyPr/>
          <a:lstStyle/>
          <a:p>
            <a:r>
              <a:rPr lang="pt-BR" dirty="0" smtClean="0"/>
              <a:t>Gerência de Memória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1472" y="857232"/>
            <a:ext cx="7929618" cy="5500726"/>
          </a:xfrm>
        </p:spPr>
        <p:txBody>
          <a:bodyPr>
            <a:normAutofit lnSpcReduction="10000"/>
          </a:bodyPr>
          <a:lstStyle/>
          <a:p>
            <a:pPr algn="l"/>
            <a:r>
              <a:rPr lang="pt-BR" sz="20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Objetivo</a:t>
            </a:r>
          </a:p>
          <a:p>
            <a:pPr algn="just">
              <a:buFont typeface="Arial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controlar </a:t>
            </a: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quais partes da memória estão em uso e quais não estão, de forma a alocar memória a processos quando estes </a:t>
            </a: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precisarem</a:t>
            </a: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  <a:endParaRPr lang="pt-BR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Liberar </a:t>
            </a: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memória que estava sendo ocupada por um processo que terminou e tratar o problema de “Swapping” entre a memória principal e o disco</a:t>
            </a: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20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Gerência de memória no início</a:t>
            </a:r>
          </a:p>
          <a:p>
            <a:pPr algn="just">
              <a:buFont typeface="Arial" pitchFamily="34" charset="0"/>
              <a:buChar char="•"/>
            </a:pPr>
            <a:endParaRPr lang="pt-BR" sz="2000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Primeiros computadores, até 1960, usavam </a:t>
            </a:r>
            <a:r>
              <a:rPr lang="pt-BR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monoprogramação</a:t>
            </a: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que era mais rudimentar. O processo entrava no ar e ocupava toda a memória;</a:t>
            </a:r>
          </a:p>
          <a:p>
            <a:pPr algn="just"/>
            <a:endParaRPr lang="pt-BR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Este programa quando ocupava a memória,  assumia todo o controle da máquina. </a:t>
            </a:r>
          </a:p>
          <a:p>
            <a:pPr algn="just">
              <a:buFont typeface="Arial" pitchFamily="34" charset="0"/>
              <a:buChar char="•"/>
            </a:pPr>
            <a:endParaRPr lang="pt-BR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4" y="142853"/>
            <a:ext cx="7772400" cy="50006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Gerência de Memória</a:t>
            </a:r>
            <a:endParaRPr lang="pt-B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642918"/>
            <a:ext cx="8358246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b="1" u="sng" dirty="0" smtClean="0">
              <a:latin typeface="Arial" pitchFamily="34" charset="0"/>
              <a:cs typeface="Arial" pitchFamily="34" charset="0"/>
            </a:endParaRPr>
          </a:p>
          <a:p>
            <a:endParaRPr lang="pt-BR" sz="2000" b="1" u="sng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642910" y="857232"/>
          <a:ext cx="8072494" cy="3571900"/>
        </p:xfrm>
        <a:graphic>
          <a:graphicData uri="http://schemas.openxmlformats.org/presentationml/2006/ole">
            <p:oleObj spid="_x0000_s60419" name="Documento" r:id="rId4" imgW="6345227" imgH="1460826" progId="Word.Document.12">
              <p:embed/>
            </p:oleObj>
          </a:graphicData>
        </a:graphic>
      </p:graphicFrame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714348" y="4000504"/>
            <a:ext cx="7715304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R – Requisição</a:t>
            </a:r>
            <a:endParaRPr kumimoji="0" lang="pt-BR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D – Devolução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b="1" dirty="0" smtClean="0">
              <a:latin typeface="Arial" pitchFamily="34" charset="0"/>
              <a:cs typeface="Arial" pitchFamily="34" charset="0"/>
            </a:endParaRPr>
          </a:p>
          <a:p>
            <a:r>
              <a:rPr lang="pt-BR" b="1" u="sng" dirty="0" smtClean="0">
                <a:latin typeface="Arial" pitchFamily="34" charset="0"/>
                <a:cs typeface="Arial" pitchFamily="34" charset="0"/>
              </a:rPr>
              <a:t>Vantagens sobre os outros algoritmos</a:t>
            </a:r>
            <a:endParaRPr lang="pt-BR" u="sng" dirty="0" smtClean="0">
              <a:latin typeface="Arial" pitchFamily="34" charset="0"/>
              <a:cs typeface="Arial" pitchFamily="34" charset="0"/>
            </a:endParaRPr>
          </a:p>
          <a:p>
            <a:pPr lvl="0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Quando há liberação de um buraco é preciso fazer o merge e disponibilizá-lo; </a:t>
            </a:r>
          </a:p>
          <a:p>
            <a:pPr lvl="0" algn="just">
              <a:buFont typeface="Arial" pitchFamily="34" charset="0"/>
              <a:buChar char="•"/>
            </a:pP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Ex: Se há um bloco de 64K, ele procura somente nas listas que contenham blocos de 64K.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4" y="142853"/>
            <a:ext cx="7772400" cy="50006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Gerência de Memória</a:t>
            </a:r>
            <a:endParaRPr lang="pt-B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642918"/>
            <a:ext cx="8501122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000" b="1" u="sng" dirty="0" smtClean="0">
                <a:latin typeface="Arial" pitchFamily="34" charset="0"/>
                <a:cs typeface="Arial" pitchFamily="34" charset="0"/>
              </a:rPr>
              <a:t>Memória Virtual</a:t>
            </a:r>
            <a:endParaRPr lang="pt-BR" sz="2000" u="sng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000" dirty="0" smtClean="0"/>
              <a:t> </a:t>
            </a: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A primeira idéia de memória virtual surgiu em 1961, por meio de </a:t>
            </a:r>
            <a:r>
              <a:rPr lang="pt-BR" b="1" dirty="0" err="1" smtClean="0">
                <a:latin typeface="Arial" pitchFamily="34" charset="0"/>
                <a:cs typeface="Arial" pitchFamily="34" charset="0"/>
              </a:rPr>
              <a:t>Forthingham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Diferente do overlay, onde a troca de partes do processo é feita pelo programador (compilador) na memória virtual,  o Sistema Operacional fica responsável pelo overlay e swapping entre os módulos necessários.</a:t>
            </a:r>
          </a:p>
          <a:p>
            <a:pPr algn="just">
              <a:buFont typeface="Arial" pitchFamily="34" charset="0"/>
              <a:buChar char="•"/>
            </a:pP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Antes da memória virtual usava-se uma técnica denominada 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overlay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para permitir que partes do processo estivessem na memória e parte estivesse no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hard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Disk.</a:t>
            </a:r>
          </a:p>
          <a:p>
            <a:pPr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Extensão da memória RAM, implementada em HD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hard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disk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); </a:t>
            </a:r>
          </a:p>
          <a:p>
            <a:pPr algn="just">
              <a:buFont typeface="Arial" pitchFamily="34" charset="0"/>
              <a:buChar char="•"/>
            </a:pP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Muito usada em Sistemas Operacionais Modernos; </a:t>
            </a:r>
          </a:p>
          <a:p>
            <a:pPr algn="just">
              <a:buFont typeface="Arial" pitchFamily="34" charset="0"/>
              <a:buChar char="•"/>
            </a:pP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Foi implementada no padrão Unix pela Universidade de Berkeley; </a:t>
            </a:r>
          </a:p>
          <a:p>
            <a:pPr algn="just">
              <a:buFont typeface="Arial" pitchFamily="34" charset="0"/>
              <a:buChar char="•"/>
            </a:pP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Ela é necessária para permitir que os processos continuem a rodar ou mesmo que eles tenham condições de serem carregados quando a memória RAM não tiver mais espaço;</a:t>
            </a:r>
            <a:endParaRPr lang="pt-BR" i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4" y="142853"/>
            <a:ext cx="7772400" cy="50006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Gerência de Memória</a:t>
            </a:r>
            <a:endParaRPr lang="pt-B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571480"/>
            <a:ext cx="8358246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000" b="1" u="sng" dirty="0" smtClean="0">
                <a:latin typeface="Arial" pitchFamily="34" charset="0"/>
                <a:cs typeface="Arial" pitchFamily="34" charset="0"/>
              </a:rPr>
              <a:t>Memória Virtual</a:t>
            </a:r>
            <a:endParaRPr lang="pt-BR" sz="2000" u="sng" dirty="0" smtClean="0">
              <a:latin typeface="Arial" pitchFamily="34" charset="0"/>
              <a:cs typeface="Arial" pitchFamily="34" charset="0"/>
            </a:endParaRPr>
          </a:p>
          <a:p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Em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sistemas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multiprogramados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vários programas/processos podem rodar com a sensação de terem, por exemplo, 256 K de memória RAM só para eles;</a:t>
            </a:r>
          </a:p>
          <a:p>
            <a:pPr>
              <a:buFont typeface="Arial" pitchFamily="34" charset="0"/>
              <a:buChar char="•"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Na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verdade estes 256 K de RAM são compartilhados entre todos os processos. A explicação é que quando a parte importante do processo está nos 256 K de RAM, o restante está bloqueado por E/S e o processador será entregue a outro processo correspondente a outro programa;</a:t>
            </a:r>
          </a:p>
          <a:p>
            <a:pPr>
              <a:buFont typeface="Arial" pitchFamily="34" charset="0"/>
              <a:buChar char="•"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Quando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um programa vai ser carregado e não há memória suficiente para todo o programa,  o Sistema Operacional (gerente de memória) aloca a parte da RAM necessária e já aloca o espaço restante na memória virtual. O programa é todo carregado de uma só vez.</a:t>
            </a:r>
          </a:p>
          <a:p>
            <a:pPr>
              <a:buFont typeface="Arial" pitchFamily="34" charset="0"/>
              <a:buChar char="•"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4" y="142853"/>
            <a:ext cx="7772400" cy="50006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Gerência de Memória</a:t>
            </a:r>
            <a:endParaRPr lang="pt-B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714356"/>
            <a:ext cx="8358246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000" b="1" u="sng" dirty="0" smtClean="0">
                <a:latin typeface="Arial" pitchFamily="34" charset="0"/>
                <a:cs typeface="Arial" pitchFamily="34" charset="0"/>
              </a:rPr>
              <a:t>Paginação </a:t>
            </a:r>
            <a:endParaRPr lang="pt-BR" sz="2000" u="sng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000" b="1" dirty="0" smtClean="0">
                <a:latin typeface="Arial" pitchFamily="34" charset="0"/>
                <a:cs typeface="Arial" pitchFamily="34" charset="0"/>
              </a:rPr>
              <a:t> </a:t>
            </a: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Na maioria dos sistemas de memória virtual usa-se a técnica de paginação. </a:t>
            </a:r>
          </a:p>
          <a:p>
            <a:pPr algn="just">
              <a:buFont typeface="Arial" pitchFamily="34" charset="0"/>
              <a:buChar char="•"/>
            </a:pPr>
            <a:endParaRPr lang="pt-BR" sz="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mtClean="0">
                <a:latin typeface="Arial" pitchFamily="34" charset="0"/>
                <a:cs typeface="Arial" pitchFamily="34" charset="0"/>
              </a:rPr>
              <a:t> Usado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quando a memória RAM (física) é menor que os processos. Na verdade não há memória suficiente para rodar todos os processos que precisam ser carregados. O tamanho das  páginas pode ser de 512 bytes até 8Kbytes. Normalmente são de 4K.</a:t>
            </a: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 </a:t>
            </a:r>
            <a:endParaRPr lang="pt-BR" sz="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Como fazer um programa de 64K rodar numa máquina de 32K de RAM?</a:t>
            </a: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Cria-se um endereçamento virtual no disco e divide-os em paginas de 4K, então temos: 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16 páginas na memória virtual;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8 molduras de páginas de 4K cada uma, na RAM;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swapping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é sempre feito em paginas de 4K;</a:t>
            </a:r>
          </a:p>
          <a:p>
            <a:pPr algn="just">
              <a:buFont typeface="Arial" pitchFamily="34" charset="0"/>
              <a:buChar char="•"/>
            </a:pPr>
            <a:endParaRPr lang="pt-BR" cap="small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cap="small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que acontece se um programa precisar usar uma página que não esta na memória e não há espaço para trazê-lo da memória virtual?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Troca de página entre o HD e RAM (Swapping). 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4" y="285728"/>
            <a:ext cx="7772400" cy="42862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Gerência de Memória</a:t>
            </a:r>
            <a:endParaRPr lang="pt-B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571480"/>
            <a:ext cx="8358246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pt-BR" b="1" u="sng" dirty="0" smtClean="0"/>
              <a:t>Algoritmos de Substituição de Páginas</a:t>
            </a:r>
            <a:endParaRPr lang="pt-BR" u="sng" dirty="0" smtClean="0"/>
          </a:p>
          <a:p>
            <a:r>
              <a:rPr lang="pt-BR" b="1" dirty="0" smtClean="0"/>
              <a:t> </a:t>
            </a:r>
          </a:p>
          <a:p>
            <a:endParaRPr lang="pt-BR" dirty="0" smtClean="0"/>
          </a:p>
          <a:p>
            <a:pPr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Quando o programa requisita uma página que não está na memória o Sistema Operacional precisa remover uma página da memória e trazer a página requisitada do disco; </a:t>
            </a:r>
          </a:p>
          <a:p>
            <a:pPr algn="just">
              <a:buFont typeface="Arial" pitchFamily="34" charset="0"/>
              <a:buChar char="•"/>
            </a:pP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Se a página da memória sofreu atualização o Sistema Operacional precisa reescrevê-la no disco, senão ele simplesmente escreve a nova página vindo do disco por cima da página atual.</a:t>
            </a:r>
          </a:p>
          <a:p>
            <a:pPr algn="just">
              <a:buFont typeface="Arial" pitchFamily="34" charset="0"/>
              <a:buChar char="•"/>
            </a:pP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Para o Sistema Operacional fazer isso existem vários algoritmos.</a:t>
            </a: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4" y="142853"/>
            <a:ext cx="7772400" cy="42862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Gerência de Memória</a:t>
            </a:r>
            <a:endParaRPr lang="pt-B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571480"/>
            <a:ext cx="8358246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000" b="1" u="sng" dirty="0" smtClean="0">
                <a:latin typeface="Arial" pitchFamily="34" charset="0"/>
                <a:cs typeface="Arial" pitchFamily="34" charset="0"/>
              </a:rPr>
              <a:t>Algoritmo Ótimo</a:t>
            </a:r>
            <a:endParaRPr lang="pt-BR" sz="2000" u="sng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000" b="1" dirty="0" smtClean="0">
                <a:latin typeface="Arial" pitchFamily="34" charset="0"/>
                <a:cs typeface="Arial" pitchFamily="34" charset="0"/>
              </a:rPr>
              <a:t> </a:t>
            </a: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Fácil de descrever, mas difícil de implementar. Neste algoritmo, cada página é referenciada por uma instrução de processo; </a:t>
            </a:r>
          </a:p>
          <a:p>
            <a:pPr algn="just"/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Neste caso, sabendo-se que determinada página só será, por exemplo, referenciada por 1000 instruções a posterior e que existem páginas que serão referenciadas por instruções com o número de identificação menor.  Esta ficará e a outra (1000) sairá;</a:t>
            </a:r>
          </a:p>
          <a:p>
            <a:pPr algn="just">
              <a:buFont typeface="Arial" pitchFamily="34" charset="0"/>
              <a:buChar char="•"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Para saber a identificação e referência de todas as páginas nos inúmeros processos, o Sistema Operacional teria que rodar um programa simulador, anotando todas as referências de páginas numa primeira rodada, ou seja, quando houver a primeira falta de página ele ainda não sabe;</a:t>
            </a:r>
          </a:p>
          <a:p>
            <a:pPr algn="just">
              <a:buFont typeface="Arial" pitchFamily="34" charset="0"/>
              <a:buChar char="•"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Só na segunda rodada é que ele terá esta informação (lista de referência).</a:t>
            </a:r>
          </a:p>
          <a:p>
            <a:pPr algn="just"/>
            <a:endParaRPr lang="pt-BR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4" y="142853"/>
            <a:ext cx="7772400" cy="42862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Gerência de Memória</a:t>
            </a:r>
            <a:endParaRPr lang="pt-B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714356"/>
            <a:ext cx="8358246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000" b="1" u="sng" dirty="0" smtClean="0"/>
              <a:t>Algoritmo da página não usada recentemente (NRU).</a:t>
            </a:r>
            <a:endParaRPr lang="pt-BR" sz="2000" u="sng" dirty="0" smtClean="0"/>
          </a:p>
          <a:p>
            <a:r>
              <a:rPr lang="pt-BR" dirty="0" smtClean="0"/>
              <a:t> 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O Sistema Operacional tem dois bits de estado associados a cada página;</a:t>
            </a:r>
          </a:p>
          <a:p>
            <a:endParaRPr lang="pt-BR" sz="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Esses bits são implementados por hardware que suporta memória virtual e modificados pelo Sistema Operacional;</a:t>
            </a:r>
          </a:p>
          <a:p>
            <a:r>
              <a:rPr lang="pt-BR" sz="1600" dirty="0" smtClean="0">
                <a:latin typeface="Arial" pitchFamily="34" charset="0"/>
                <a:cs typeface="Arial" pitchFamily="34" charset="0"/>
              </a:rPr>
              <a:t> </a:t>
            </a:r>
            <a:endParaRPr lang="pt-BR" sz="8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sz="1600" dirty="0" smtClean="0">
                <a:latin typeface="Arial" pitchFamily="34" charset="0"/>
                <a:cs typeface="Arial" pitchFamily="34" charset="0"/>
              </a:rPr>
              <a:t>O bit R é igual a 1, quando a página a ele associada for referenciada. </a:t>
            </a:r>
          </a:p>
          <a:p>
            <a:pPr lvl="1"/>
            <a:r>
              <a:rPr lang="pt-BR" sz="1600" dirty="0" smtClean="0">
                <a:latin typeface="Arial" pitchFamily="34" charset="0"/>
                <a:cs typeface="Arial" pitchFamily="34" charset="0"/>
              </a:rPr>
              <a:t>O bit M é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setado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quando a página for modificada.</a:t>
            </a:r>
          </a:p>
          <a:p>
            <a:r>
              <a:rPr lang="pt-BR" sz="16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O que acontece quando há falta de página?</a:t>
            </a:r>
          </a:p>
          <a:p>
            <a:pPr>
              <a:buFont typeface="Arial" pitchFamily="34" charset="0"/>
              <a:buChar char="•"/>
            </a:pPr>
            <a:endParaRPr lang="pt-BR" sz="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O Sistema Operacional inspeciona todas as páginas dividindo-as em 4 grupos, baseados nos valores de R e M:</a:t>
            </a:r>
          </a:p>
          <a:p>
            <a:endParaRPr lang="pt-BR" sz="8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Classe 0 → não referenciada, não modificada    0 0</a:t>
            </a:r>
          </a:p>
          <a:p>
            <a:r>
              <a:rPr lang="pt-BR" sz="1400" dirty="0" smtClean="0">
                <a:latin typeface="Arial" pitchFamily="34" charset="0"/>
                <a:cs typeface="Arial" pitchFamily="34" charset="0"/>
              </a:rPr>
              <a:t>	Classe 1 → não referenciada, modificada           0 1</a:t>
            </a:r>
          </a:p>
          <a:p>
            <a:r>
              <a:rPr lang="pt-BR" sz="1400" dirty="0" smtClean="0">
                <a:latin typeface="Arial" pitchFamily="34" charset="0"/>
                <a:cs typeface="Arial" pitchFamily="34" charset="0"/>
              </a:rPr>
              <a:t>	Classe 2 → referenciada, não modificada	   1 0</a:t>
            </a:r>
          </a:p>
          <a:p>
            <a:r>
              <a:rPr lang="pt-BR" sz="1400" dirty="0" smtClean="0">
                <a:latin typeface="Arial" pitchFamily="34" charset="0"/>
                <a:cs typeface="Arial" pitchFamily="34" charset="0"/>
              </a:rPr>
              <a:t>	Classe 3 → referenciada, modificada                  1 1</a:t>
            </a:r>
          </a:p>
          <a:p>
            <a:r>
              <a:rPr lang="pt-BR" sz="14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 lvl="0"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O algoritmo remove randomicamente a página com o menor número de identificação e que esteja vazia;</a:t>
            </a:r>
          </a:p>
          <a:p>
            <a:pPr lvl="0">
              <a:buFont typeface="Arial" pitchFamily="34" charset="0"/>
              <a:buChar char="•"/>
            </a:pPr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O Algoritmo tem bom desempenho e é fácil de implementar e  de entender.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4" y="142853"/>
            <a:ext cx="7772400" cy="42862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Gerência de Memória</a:t>
            </a:r>
            <a:endParaRPr lang="pt-B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714356"/>
            <a:ext cx="8358246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 dirty="0" err="1" smtClean="0">
                <a:latin typeface="Arial" pitchFamily="34" charset="0"/>
                <a:cs typeface="Arial" pitchFamily="34" charset="0"/>
              </a:rPr>
              <a:t>Algoritmo</a:t>
            </a:r>
            <a:r>
              <a:rPr lang="en-US" sz="2000" b="1" u="sng" dirty="0" smtClean="0">
                <a:latin typeface="Arial" pitchFamily="34" charset="0"/>
                <a:cs typeface="Arial" pitchFamily="34" charset="0"/>
              </a:rPr>
              <a:t>  FIFO   (</a:t>
            </a:r>
            <a:r>
              <a:rPr lang="en-US" sz="2000" b="1" i="1" u="sng" dirty="0" smtClean="0">
                <a:latin typeface="Arial" pitchFamily="34" charset="0"/>
                <a:cs typeface="Arial" pitchFamily="34" charset="0"/>
              </a:rPr>
              <a:t>first in  </a:t>
            </a:r>
            <a:r>
              <a:rPr lang="en-US" sz="2000" b="1" i="1" u="sng" dirty="0" err="1" smtClean="0">
                <a:latin typeface="Arial" pitchFamily="34" charset="0"/>
                <a:cs typeface="Arial" pitchFamily="34" charset="0"/>
              </a:rPr>
              <a:t>firt</a:t>
            </a:r>
            <a:r>
              <a:rPr lang="en-US" sz="2000" b="1" i="1" u="sng" dirty="0" smtClean="0">
                <a:latin typeface="Arial" pitchFamily="34" charset="0"/>
                <a:cs typeface="Arial" pitchFamily="34" charset="0"/>
              </a:rPr>
              <a:t> out</a:t>
            </a:r>
            <a:r>
              <a:rPr lang="en-US" sz="2000" b="1" u="sng" dirty="0" smtClean="0">
                <a:latin typeface="Arial" pitchFamily="34" charset="0"/>
                <a:cs typeface="Arial" pitchFamily="34" charset="0"/>
              </a:rPr>
              <a:t>) </a:t>
            </a:r>
            <a:endParaRPr lang="pt-BR" sz="2000" u="sng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 </a:t>
            </a: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O Sistema Operacional mantém uma fila de todas as páginas que estão na memória, sendo a página no topo  da fila a mais antiga e a do fim  da fila a que chegou ao menos tempo;</a:t>
            </a:r>
          </a:p>
          <a:p>
            <a:pPr lvl="0" algn="just">
              <a:buFont typeface="Arial" pitchFamily="34" charset="0"/>
              <a:buChar char="•"/>
            </a:pPr>
            <a:endParaRPr lang="pt-BR" sz="800" dirty="0" smtClean="0">
              <a:latin typeface="Arial" pitchFamily="34" charset="0"/>
              <a:cs typeface="Arial" pitchFamily="34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Não e usado, pois pode remover uma página importante sem muitos critérios.</a:t>
            </a:r>
          </a:p>
          <a:p>
            <a:pPr algn="just"/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000" b="1" u="sng" dirty="0" smtClean="0">
                <a:latin typeface="Arial" pitchFamily="34" charset="0"/>
                <a:cs typeface="Arial" pitchFamily="34" charset="0"/>
              </a:rPr>
              <a:t>Algoritmo da segunda chance </a:t>
            </a:r>
            <a:endParaRPr lang="pt-BR" sz="2000" u="sng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000" b="1" dirty="0" smtClean="0">
                <a:latin typeface="Arial" pitchFamily="34" charset="0"/>
                <a:cs typeface="Arial" pitchFamily="34" charset="0"/>
              </a:rPr>
              <a:t> </a:t>
            </a: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É o FIFO melhorado;  </a:t>
            </a:r>
          </a:p>
          <a:p>
            <a:pPr lvl="0" algn="just">
              <a:buFont typeface="Arial" pitchFamily="34" charset="0"/>
              <a:buChar char="•"/>
            </a:pPr>
            <a:endParaRPr lang="pt-BR" sz="800" dirty="0" smtClean="0">
              <a:latin typeface="Arial" pitchFamily="34" charset="0"/>
              <a:cs typeface="Arial" pitchFamily="34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O Sistema Operacional examina também o bit “R” referenciado da página mais antiga, antes de tirá-la;</a:t>
            </a:r>
          </a:p>
          <a:p>
            <a:pPr lvl="0" algn="just">
              <a:buFont typeface="Arial" pitchFamily="34" charset="0"/>
              <a:buChar char="•"/>
            </a:pPr>
            <a:endParaRPr lang="pt-BR" sz="800" dirty="0" smtClean="0">
              <a:latin typeface="Arial" pitchFamily="34" charset="0"/>
              <a:cs typeface="Arial" pitchFamily="34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Se o bit “R” for 0, a página além de velha,  não tem sido  referenciada de modo que ela deve ser removida;</a:t>
            </a:r>
          </a:p>
          <a:p>
            <a:pPr lvl="0" algn="just">
              <a:buFont typeface="Arial" pitchFamily="34" charset="0"/>
              <a:buChar char="•"/>
            </a:pPr>
            <a:endParaRPr lang="pt-BR" sz="800" dirty="0" smtClean="0">
              <a:latin typeface="Arial" pitchFamily="34" charset="0"/>
              <a:cs typeface="Arial" pitchFamily="34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Se o bit  “R” for 1 este bit e zerado e a página é deslocada para o fim da fila, sendo considerada nova. Depois disso a busca por outra  página convidada a sair continua.</a:t>
            </a:r>
          </a:p>
          <a:p>
            <a:pPr algn="just"/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4" y="142853"/>
            <a:ext cx="7772400" cy="42862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Gerência de Memória</a:t>
            </a:r>
            <a:endParaRPr lang="pt-B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714356"/>
            <a:ext cx="8358246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000" b="1" u="sng" dirty="0" smtClean="0">
                <a:latin typeface="Arial" pitchFamily="34" charset="0"/>
                <a:cs typeface="Arial" pitchFamily="34" charset="0"/>
              </a:rPr>
              <a:t>Algoritmo do relógio </a:t>
            </a:r>
          </a:p>
          <a:p>
            <a:endParaRPr lang="pt-BR" sz="2000" u="sng" dirty="0" smtClean="0">
              <a:latin typeface="Arial" pitchFamily="34" charset="0"/>
              <a:cs typeface="Arial" pitchFamily="34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E o algoritmo  da segunda chance com uma  melhor implementação (codificação de programa);</a:t>
            </a:r>
          </a:p>
          <a:p>
            <a:pPr lvl="0" algn="just">
              <a:buFont typeface="Arial" pitchFamily="34" charset="0"/>
              <a:buChar char="•"/>
            </a:pPr>
            <a:endParaRPr lang="pt-BR" sz="800" dirty="0" smtClean="0">
              <a:latin typeface="Arial" pitchFamily="34" charset="0"/>
              <a:cs typeface="Arial" pitchFamily="34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Usa fila circular ao invés de uma lista  linear;</a:t>
            </a:r>
          </a:p>
          <a:p>
            <a:pPr lvl="0" algn="just">
              <a:buFont typeface="Arial" pitchFamily="34" charset="0"/>
              <a:buChar char="•"/>
            </a:pPr>
            <a:endParaRPr lang="pt-BR" sz="800" dirty="0" smtClean="0">
              <a:latin typeface="Arial" pitchFamily="34" charset="0"/>
              <a:cs typeface="Arial" pitchFamily="34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Quando a página sai ou é remanejada, o Sistema Operacional só atualiza os ponteiros não  tendo  o trabalho de removê-la  para o fim da lista.</a:t>
            </a:r>
          </a:p>
          <a:p>
            <a:pPr algn="just"/>
            <a:r>
              <a:rPr lang="pt-BR" sz="20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 algn="just"/>
            <a:r>
              <a:rPr lang="pt-BR" sz="2000" dirty="0" smtClean="0">
                <a:latin typeface="Arial" pitchFamily="34" charset="0"/>
                <a:cs typeface="Arial" pitchFamily="34" charset="0"/>
              </a:rPr>
              <a:t>  </a:t>
            </a:r>
          </a:p>
          <a:p>
            <a:pPr algn="just"/>
            <a:r>
              <a:rPr lang="pt-BR" sz="2000" b="1" u="sng" dirty="0" smtClean="0">
                <a:latin typeface="Arial" pitchFamily="34" charset="0"/>
                <a:cs typeface="Arial" pitchFamily="34" charset="0"/>
              </a:rPr>
              <a:t>Algoritmo da página usada há mais tempo </a:t>
            </a:r>
            <a:endParaRPr lang="pt-BR" sz="2000" u="sng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000" b="1" dirty="0" smtClean="0">
                <a:latin typeface="Arial" pitchFamily="34" charset="0"/>
                <a:cs typeface="Arial" pitchFamily="34" charset="0"/>
              </a:rPr>
              <a:t> </a:t>
            </a: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Boa aproximação do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Algoritmo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ótimo;</a:t>
            </a:r>
          </a:p>
          <a:p>
            <a:pPr lvl="0" algn="just">
              <a:buFont typeface="Arial" pitchFamily="34" charset="0"/>
              <a:buChar char="•"/>
            </a:pPr>
            <a:endParaRPr lang="pt-BR" sz="800" dirty="0" smtClean="0">
              <a:latin typeface="Arial" pitchFamily="34" charset="0"/>
              <a:cs typeface="Arial" pitchFamily="34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Quando ocorre a falta de página remove a que foi usada  há mais tempo;</a:t>
            </a:r>
          </a:p>
          <a:p>
            <a:pPr lvl="0" algn="just">
              <a:buFont typeface="Arial" pitchFamily="34" charset="0"/>
              <a:buChar char="•"/>
            </a:pPr>
            <a:endParaRPr lang="pt-BR" sz="800" dirty="0" smtClean="0">
              <a:latin typeface="Arial" pitchFamily="34" charset="0"/>
              <a:cs typeface="Arial" pitchFamily="34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Implementação cara (precisa manter uma lista ligada  de todas as páginas da memória (A usada mais recentemente na frente e a que foi usada  há mais tempo atrás). A  lista precisa ser atualizada a cada  acesso a memória;</a:t>
            </a:r>
          </a:p>
          <a:p>
            <a:pPr lvl="0" algn="just">
              <a:buFont typeface="Arial" pitchFamily="34" charset="0"/>
              <a:buChar char="•"/>
            </a:pPr>
            <a:endParaRPr lang="pt-BR" sz="800" dirty="0" smtClean="0">
              <a:latin typeface="Arial" pitchFamily="34" charset="0"/>
              <a:cs typeface="Arial" pitchFamily="34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Utiliza hardware para fazer este controle.</a:t>
            </a:r>
          </a:p>
          <a:p>
            <a:pPr algn="just"/>
            <a:r>
              <a:rPr lang="pt-BR" sz="20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 algn="just"/>
            <a:endParaRPr lang="pt-BR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4" y="142853"/>
            <a:ext cx="7772400" cy="42862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Gerência de Memória</a:t>
            </a:r>
            <a:endParaRPr lang="pt-B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714356"/>
            <a:ext cx="8358246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000" b="1" u="sng" dirty="0" smtClean="0"/>
              <a:t>Política de Alocação local versus Global </a:t>
            </a:r>
            <a:endParaRPr lang="pt-BR" sz="2000" u="sng" dirty="0" smtClean="0"/>
          </a:p>
          <a:p>
            <a:r>
              <a:rPr lang="pt-BR" sz="2000" b="1" dirty="0" smtClean="0"/>
              <a:t> </a:t>
            </a:r>
            <a:endParaRPr lang="pt-BR" sz="2000" dirty="0" smtClean="0"/>
          </a:p>
          <a:p>
            <a:pPr algn="just"/>
            <a:r>
              <a:rPr lang="pt-BR" sz="1600" dirty="0" smtClean="0">
                <a:latin typeface="Arial" pitchFamily="34" charset="0"/>
                <a:cs typeface="Arial" pitchFamily="34" charset="0"/>
              </a:rPr>
              <a:t>Observe a figura abaixo. Há três processos (A, B e C) prontos para rodar disputando por espaço na memória. Devemos considerar toda a memória no momento de escolha da página a sair ou somente as páginas destinadas a cada processo? Se escolhermos a memória considerando somente o contexto do processo A, então a figura (b) nos mostra com ficaria. Se considerarmos toda a memória destinada a todos os processos então a figura (c) nos mostra como ficaria. </a:t>
            </a:r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3571836" y="3071810"/>
          <a:ext cx="5572164" cy="3535365"/>
        </p:xfrm>
        <a:graphic>
          <a:graphicData uri="http://schemas.openxmlformats.org/presentationml/2006/ole">
            <p:oleObj spid="_x0000_s84994" name="Documento" r:id="rId4" imgW="5565627" imgH="3249128" progId="Word.Document.12">
              <p:embed/>
            </p:oleObj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2844" y="3071810"/>
            <a:ext cx="335758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1400" u="sng" dirty="0" smtClean="0">
                <a:latin typeface="Arial" pitchFamily="34" charset="0"/>
                <a:cs typeface="Arial" pitchFamily="34" charset="0"/>
              </a:rPr>
              <a:t>Pode-se analisar o quadro desta forma: </a:t>
            </a:r>
          </a:p>
          <a:p>
            <a:r>
              <a:rPr lang="pt-BR" sz="14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 lvl="0">
              <a:buFont typeface="Arial" pitchFamily="34" charset="0"/>
              <a:buChar char="•"/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pt-BR" sz="1400" dirty="0" err="1" smtClean="0">
                <a:latin typeface="Arial" pitchFamily="34" charset="0"/>
                <a:cs typeface="Arial" pitchFamily="34" charset="0"/>
              </a:rPr>
              <a:t>se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considerar somente o contexto do processo A, em uma alocação local,  o  A6 da coluna  2  vai  sair, pois ele é o menor  pode ser que  essa página seja referenciada por outro processo.</a:t>
            </a:r>
          </a:p>
          <a:p>
            <a:pPr lvl="0">
              <a:buFont typeface="Arial" pitchFamily="34" charset="0"/>
              <a:buChar char="•"/>
            </a:pPr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pt-BR" sz="1400" dirty="0" err="1" smtClean="0">
                <a:latin typeface="Arial" pitchFamily="34" charset="0"/>
                <a:cs typeface="Arial" pitchFamily="34" charset="0"/>
              </a:rPr>
              <a:t>se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considerar o texto de toda a memória, aí a página  que sairá  e a A6  da coluna  3. Neste caso é mais eficiente.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4" y="357167"/>
            <a:ext cx="7772400" cy="1000132"/>
          </a:xfrm>
        </p:spPr>
        <p:txBody>
          <a:bodyPr/>
          <a:lstStyle/>
          <a:p>
            <a:r>
              <a:rPr lang="pt-BR" dirty="0" smtClean="0"/>
              <a:t>Gerência de Memória</a:t>
            </a:r>
            <a:endParaRPr lang="pt-B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71472" y="1357298"/>
            <a:ext cx="7929618" cy="667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8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Existem duas categorias de gerenciamento da memória</a:t>
            </a:r>
            <a:endParaRPr kumimoji="0" lang="pt-BR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Aquele que não move processo da memória para o </a:t>
            </a:r>
            <a:r>
              <a:rPr kumimoji="0" lang="pt-BR" sz="2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Hard</a:t>
            </a:r>
            <a:r>
              <a:rPr kumimoji="0" lang="pt-BR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Disk (</a:t>
            </a: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HD)  (mais simples) </a:t>
            </a:r>
            <a:r>
              <a:rPr kumimoji="0" lang="pt-BR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monoprogramação</a:t>
            </a: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pt-B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Aquele que move processo entre a memória é o </a:t>
            </a:r>
            <a:r>
              <a:rPr kumimoji="0" lang="pt-BR" sz="2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Hard</a:t>
            </a:r>
            <a:r>
              <a:rPr kumimoji="0" lang="pt-BR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Disk</a:t>
            </a: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(HD), (faz </a:t>
            </a:r>
            <a:r>
              <a:rPr kumimoji="0" lang="pt-BR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swaping</a:t>
            </a: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e usa divisão de memória em páginas). É mais complexo e possibilita a </a:t>
            </a:r>
            <a:r>
              <a:rPr kumimoji="0" lang="pt-BR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multiprogramação</a:t>
            </a: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sz="2400" dirty="0"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sz="2400" dirty="0"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4" y="142853"/>
            <a:ext cx="7772400" cy="42862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Gerência de Memória</a:t>
            </a:r>
            <a:endParaRPr lang="pt-B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714356"/>
            <a:ext cx="8358246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000" b="1" u="sng" dirty="0" smtClean="0"/>
              <a:t>Política de Alocação local versus Global </a:t>
            </a:r>
          </a:p>
          <a:p>
            <a:endParaRPr lang="pt-BR" sz="2000" b="1" u="sng" dirty="0" smtClean="0"/>
          </a:p>
          <a:p>
            <a:pPr algn="just"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Os algoritmos locais implicam atribuir a cada processo um número fixo de molduras de páginas, enquanto que os globais alocam dinamicamente as molduras de páginas aos processos prontos. Então, no caso dos algoritmos globais, o número de molduras de páginas varia com o tempo, não é fixo como na alocação local;</a:t>
            </a:r>
          </a:p>
          <a:p>
            <a:pPr algn="just">
              <a:buFont typeface="Arial" pitchFamily="34" charset="0"/>
              <a:buChar char="•"/>
            </a:pPr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Em geral, os algoritmos globais funcionam melhor, principalmente quando o tamanho do processo varia ao longo do seu ciclo de execução. No caso da alocação local se o processo crescer durante a sua execução poderá haver um </a:t>
            </a:r>
            <a:r>
              <a:rPr lang="pt-BR" sz="1600" i="1" u="sng" dirty="0" err="1" smtClean="0">
                <a:latin typeface="Arial" pitchFamily="34" charset="0"/>
                <a:cs typeface="Arial" pitchFamily="34" charset="0"/>
              </a:rPr>
              <a:t>trashing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na memória e se o processo diminuir poderá haver </a:t>
            </a:r>
            <a:r>
              <a:rPr lang="pt-BR" sz="1600" u="sng" dirty="0" smtClean="0">
                <a:latin typeface="Arial" pitchFamily="34" charset="0"/>
                <a:cs typeface="Arial" pitchFamily="34" charset="0"/>
              </a:rPr>
              <a:t>desperdício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de memória. </a:t>
            </a:r>
          </a:p>
          <a:p>
            <a:pPr algn="just"/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000" u="sng" dirty="0" smtClean="0"/>
              <a:t>Substituição local </a:t>
            </a:r>
            <a:r>
              <a:rPr lang="pt-BR" sz="2000" dirty="0" smtClean="0"/>
              <a:t>– aloca-se um numero fixo de moldura para cada processo, isso pode </a:t>
            </a:r>
            <a:r>
              <a:rPr lang="pt-BR" sz="2000" dirty="0" err="1" smtClean="0"/>
              <a:t>acasionar</a:t>
            </a:r>
            <a:r>
              <a:rPr lang="pt-BR" sz="2000" dirty="0" smtClean="0"/>
              <a:t> um </a:t>
            </a:r>
            <a:r>
              <a:rPr lang="pt-BR" sz="2000" i="1" dirty="0" err="1" smtClean="0"/>
              <a:t>trashing</a:t>
            </a:r>
            <a:r>
              <a:rPr lang="pt-BR" sz="2000" i="1" dirty="0" smtClean="0"/>
              <a:t>;</a:t>
            </a:r>
            <a:endParaRPr lang="pt-BR" sz="2000" dirty="0" smtClean="0"/>
          </a:p>
          <a:p>
            <a:pPr algn="just"/>
            <a:r>
              <a:rPr lang="pt-BR" sz="2000" dirty="0" smtClean="0"/>
              <a:t> </a:t>
            </a:r>
          </a:p>
          <a:p>
            <a:pPr algn="just"/>
            <a:r>
              <a:rPr lang="pt-BR" sz="2000" u="sng" dirty="0" smtClean="0"/>
              <a:t>Substituição global </a:t>
            </a:r>
            <a:r>
              <a:rPr lang="pt-BR" sz="2000" dirty="0" smtClean="0"/>
              <a:t>– alocam-se  molduras para os processos de forma dinâmica em função da variação do processo no tempo (a necessidade de memória pode crescer ou  diminuir).</a:t>
            </a:r>
          </a:p>
          <a:p>
            <a:pPr algn="just"/>
            <a:endParaRPr lang="pt-BR" sz="2000" u="sng" dirty="0" smtClean="0"/>
          </a:p>
          <a:p>
            <a:pPr algn="just"/>
            <a:r>
              <a:rPr lang="pt-BR" sz="2000" b="1" dirty="0" smtClean="0"/>
              <a:t> </a:t>
            </a:r>
            <a:endParaRPr lang="pt-BR" sz="20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4" y="142853"/>
            <a:ext cx="7772400" cy="42862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Gerência de Memória</a:t>
            </a:r>
            <a:endParaRPr lang="pt-B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714356"/>
            <a:ext cx="8358246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000" b="1" u="sng" dirty="0" smtClean="0">
                <a:latin typeface="Arial" pitchFamily="34" charset="0"/>
                <a:cs typeface="Arial" pitchFamily="34" charset="0"/>
              </a:rPr>
              <a:t>Tamanho de página</a:t>
            </a:r>
            <a:endParaRPr lang="pt-BR" sz="2000" u="sng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1600" b="1" dirty="0" smtClean="0">
                <a:latin typeface="Arial" pitchFamily="34" charset="0"/>
                <a:cs typeface="Arial" pitchFamily="34" charset="0"/>
              </a:rPr>
              <a:t> </a:t>
            </a:r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O tamanho da página é muito importante para o bom funcionamento do S. O.;</a:t>
            </a:r>
          </a:p>
          <a:p>
            <a:pPr>
              <a:buFont typeface="Arial" pitchFamily="34" charset="0"/>
              <a:buChar char="•"/>
            </a:pP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O seu tamanho é determinado quase sempre pelo Sistema Operacional;</a:t>
            </a:r>
          </a:p>
          <a:p>
            <a:pPr>
              <a:buFont typeface="Arial" pitchFamily="34" charset="0"/>
              <a:buChar char="•"/>
            </a:pP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Pode variar de 512 bytes a 8 Kbytes ( pode  ser maior);</a:t>
            </a:r>
          </a:p>
          <a:p>
            <a:pPr lvl="0">
              <a:buFont typeface="Arial" pitchFamily="34" charset="0"/>
              <a:buChar char="•"/>
            </a:pP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É importante considerar que o mesmo tempo que o S.O leva para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swaping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de  uma página  de 512 bytes ele gasta para  uma  de 32 K;</a:t>
            </a:r>
          </a:p>
          <a:p>
            <a:pPr lvl="0">
              <a:buFont typeface="Arial" pitchFamily="34" charset="0"/>
              <a:buChar char="•"/>
            </a:pP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Pode haver, dependendo do tamanho da página, desperdício de  memória;</a:t>
            </a:r>
          </a:p>
          <a:p>
            <a:pPr lvl="0">
              <a:buFont typeface="Arial" pitchFamily="34" charset="0"/>
              <a:buChar char="•"/>
            </a:pP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Um dos fatores a ser considerado é a velocidade do  HD por  causa do tempo de  I/O gasto durante o processo de 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swapping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endParaRPr lang="pt-BR" sz="16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4" y="142853"/>
            <a:ext cx="7772400" cy="42862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Gerência de Memória</a:t>
            </a:r>
            <a:endParaRPr lang="pt-B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714356"/>
            <a:ext cx="8358246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000" b="1" u="sng" dirty="0" smtClean="0">
                <a:latin typeface="Arial" pitchFamily="34" charset="0"/>
                <a:cs typeface="Arial" pitchFamily="34" charset="0"/>
              </a:rPr>
              <a:t>Alguns aspectos  de implementação dos sistemas  paginados </a:t>
            </a:r>
            <a:endParaRPr lang="pt-BR" sz="2000" u="sng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000" b="1" dirty="0" smtClean="0">
                <a:latin typeface="Arial" pitchFamily="34" charset="0"/>
                <a:cs typeface="Arial" pitchFamily="34" charset="0"/>
              </a:rPr>
              <a:t> </a:t>
            </a: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O bloqueio de páginas na memória é algo muito importante para o bom funcionamento dos Sistemas Operacionais. É preciso considerar que a memória virtual, por meio do processo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swapping,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e o sistema de E/S interagem de maneira extremamente sutil.</a:t>
            </a:r>
          </a:p>
          <a:p>
            <a:pPr algn="just">
              <a:buFont typeface="Arial" pitchFamily="34" charset="0"/>
              <a:buChar char="•"/>
            </a:pPr>
            <a:endParaRPr lang="pt-BR" sz="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Considere que um  processo faz  uma  leitura  de arquivo (E/S) e  enquanto aguarda é suspenso (estado de bloqueado). Então outro processo é colocado para rodar e gera uma falta de página na memória. Lembre-se que o 1º processo está ocupando alguns endereçamentos de memória. Neste sentido, se o algoritmo de paginação for global a página que contém o buffer do processo de E/S será movida ou paginada para o HD;</a:t>
            </a:r>
          </a:p>
          <a:p>
            <a:pPr algn="just"/>
            <a:endParaRPr lang="pt-BR" sz="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Se neste momento da remoção, o dispositivo de E/S estiver transferindo alguma informação à memória por meio do mecanismo de DMA (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direct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access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memory)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haverá  perda de informação, pois estas informações serão escritas na nova página que foi para a memória;</a:t>
            </a:r>
          </a:p>
          <a:p>
            <a:pPr algn="just"/>
            <a:endParaRPr lang="pt-BR" sz="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A Solução para este problema é </a:t>
            </a:r>
            <a:r>
              <a:rPr lang="pt-BR" b="1" u="sng" dirty="0" smtClean="0">
                <a:latin typeface="Arial" pitchFamily="34" charset="0"/>
                <a:cs typeface="Arial" pitchFamily="34" charset="0"/>
              </a:rPr>
              <a:t>blo</a:t>
            </a:r>
            <a:r>
              <a:rPr lang="pt-BR" sz="2000" b="1" u="sng" dirty="0" smtClean="0">
                <a:latin typeface="Arial" pitchFamily="34" charset="0"/>
                <a:cs typeface="Arial" pitchFamily="34" charset="0"/>
              </a:rPr>
              <a:t>quear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, na memória, as paginas envolvidas com E/S.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4" y="142853"/>
            <a:ext cx="7772400" cy="42862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Gerência de Memória</a:t>
            </a:r>
            <a:endParaRPr lang="pt-B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714356"/>
            <a:ext cx="8358246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600" b="1" u="sng" dirty="0" smtClean="0">
                <a:latin typeface="Arial" pitchFamily="34" charset="0"/>
                <a:cs typeface="Arial" pitchFamily="34" charset="0"/>
              </a:rPr>
              <a:t>Páginas compartilhadas</a:t>
            </a:r>
            <a:endParaRPr lang="pt-BR" sz="1600" u="sng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 </a:t>
            </a:r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Usando um editor de texto e um compilador ao  mesmo tempo é  muito eficiente promover o  compartilhamento das  páginas em comum do  que  duplicá-las (“caso do Word”); </a:t>
            </a:r>
          </a:p>
          <a:p>
            <a:pPr algn="just">
              <a:buFont typeface="Arial" pitchFamily="34" charset="0"/>
              <a:buChar char="•"/>
            </a:pPr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Nem toda página pode ser compartilhada, principalmente as que contêm arquivos de dados de sistemas aplicativos;</a:t>
            </a:r>
          </a:p>
          <a:p>
            <a:pPr algn="just">
              <a:buFont typeface="Arial" pitchFamily="34" charset="0"/>
              <a:buChar char="•"/>
            </a:pPr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Outro problema  é gerado  quando se tem  2  (dois) processos compartilhando a mesma  página e o algoritmo escalonador resolve tirar ou fazer </a:t>
            </a:r>
            <a:r>
              <a:rPr lang="pt-BR" sz="1600" i="1" dirty="0" smtClean="0">
                <a:latin typeface="Arial" pitchFamily="34" charset="0"/>
                <a:cs typeface="Arial" pitchFamily="34" charset="0"/>
              </a:rPr>
              <a:t>swapping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de um  deles com todas as páginas relacionadas com ele para dar espaço a outro processo, que estará entrando. De fato, o outro processo que ficou no ar e que precisa daquelas páginas que foram retiradas da memória vai ter que fazer </a:t>
            </a:r>
            <a:r>
              <a:rPr lang="pt-BR" sz="1600" i="1" dirty="0" smtClean="0">
                <a:latin typeface="Arial" pitchFamily="34" charset="0"/>
                <a:cs typeface="Arial" pitchFamily="34" charset="0"/>
              </a:rPr>
              <a:t>swapping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 de todas  as páginas novamente;</a:t>
            </a:r>
          </a:p>
          <a:p>
            <a:pPr algn="just">
              <a:buFont typeface="Arial" pitchFamily="34" charset="0"/>
              <a:buChar char="•"/>
            </a:pPr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É importante ressaltar que seria preciso verificar todas as tabelas de páginas para verificar se  uma página  é ou não compartilhada. Este procedimento é muito caro, pois consumiria muito tempo de processamento do computador.</a:t>
            </a:r>
          </a:p>
          <a:p>
            <a:pPr algn="just"/>
            <a:endParaRPr lang="pt-BR" sz="1600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 </a:t>
            </a:r>
            <a:endParaRPr lang="pt-BR" sz="16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4" y="142853"/>
            <a:ext cx="7772400" cy="42862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Gerência de Memória</a:t>
            </a:r>
            <a:endParaRPr lang="pt-B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714356"/>
            <a:ext cx="8358246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b="1" u="sng" dirty="0" err="1" smtClean="0">
                <a:latin typeface="Arial" pitchFamily="34" charset="0"/>
                <a:cs typeface="Arial" pitchFamily="34" charset="0"/>
              </a:rPr>
              <a:t>Paging</a:t>
            </a:r>
            <a:r>
              <a:rPr lang="pt-BR" b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b="1" u="sng" dirty="0" err="1" smtClean="0">
                <a:latin typeface="Arial" pitchFamily="34" charset="0"/>
                <a:cs typeface="Arial" pitchFamily="34" charset="0"/>
              </a:rPr>
              <a:t>Daemons</a:t>
            </a:r>
            <a:r>
              <a:rPr lang="pt-BR" b="1" u="sng" dirty="0" smtClean="0">
                <a:latin typeface="Arial" pitchFamily="34" charset="0"/>
                <a:cs typeface="Arial" pitchFamily="34" charset="0"/>
              </a:rPr>
              <a:t> 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b="1" dirty="0" smtClean="0">
                <a:latin typeface="Arial" pitchFamily="34" charset="0"/>
                <a:cs typeface="Arial" pitchFamily="34" charset="0"/>
              </a:rPr>
              <a:t> 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O gerenciamento de memória é algo complexo de se fazer. Evitar que algum processo não seja carregado por falta de memória é a função básica do gerente de memória. Para cumprir eficientemente sua função o Sistema Operacional roda um processo periodicamente que roda em 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background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, assegurando um número razoável de  molduras livres em memória. Este processo roda periodicamente verificando o estado de ocupação da memória. Se houver poucas molduras livres ele seleciona algumas páginas para serem  removidas para o HD. </a:t>
            </a: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 algn="just"/>
            <a:r>
              <a:rPr lang="pt-BR" b="1" u="sng" dirty="0" smtClean="0">
                <a:latin typeface="Arial" pitchFamily="34" charset="0"/>
                <a:cs typeface="Arial" pitchFamily="34" charset="0"/>
              </a:rPr>
              <a:t>Este é um processo inteligente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- Só remove o conteúdo da memória quando uma nova pagina vier do disco e for ser colocada no seu lugar. Isto evita I/ O desnecessário, pois ele aproveita os I/O feitos para trazer página do HD para a memória. O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Paging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daemon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apaga a referência desta página antiga no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spool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de remoção. Por isto e tão rápido e eficiente.</a:t>
            </a:r>
          </a:p>
          <a:p>
            <a:pPr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 algn="just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 </a:t>
            </a:r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 </a:t>
            </a:r>
            <a:endParaRPr lang="pt-BR" sz="16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4" y="142852"/>
            <a:ext cx="7772400" cy="42862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Gerência de Memória</a:t>
            </a:r>
            <a:endParaRPr lang="pt-B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500042"/>
            <a:ext cx="8429684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endParaRPr lang="pt-BR" sz="1600" b="1" u="sng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600" b="1" u="sng" dirty="0" smtClean="0">
                <a:latin typeface="Arial" pitchFamily="34" charset="0"/>
                <a:cs typeface="Arial" pitchFamily="34" charset="0"/>
              </a:rPr>
              <a:t>Segmentação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 (Controlada pelo programador) </a:t>
            </a:r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6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 algn="just"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Ao contrário da paginação, a segmentação representa uma divisão de memória, onde o programador define o tamanho do segmento. </a:t>
            </a:r>
          </a:p>
          <a:p>
            <a:pPr algn="just">
              <a:buFont typeface="Arial" pitchFamily="34" charset="0"/>
              <a:buChar char="•"/>
            </a:pPr>
            <a:endParaRPr lang="pt-BR" sz="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Na segmentação o tamanho do segmento é diferente e é definido em função da necessidade do processo.</a:t>
            </a:r>
          </a:p>
          <a:p>
            <a:pPr algn="just"/>
            <a:r>
              <a:rPr lang="pt-BR" sz="16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 algn="just"/>
            <a:r>
              <a:rPr lang="pt-BR" sz="1600" u="sng" dirty="0" smtClean="0">
                <a:latin typeface="Arial" pitchFamily="34" charset="0"/>
                <a:cs typeface="Arial" pitchFamily="34" charset="0"/>
              </a:rPr>
              <a:t>Características: </a:t>
            </a:r>
          </a:p>
          <a:p>
            <a:pPr algn="just"/>
            <a:r>
              <a:rPr lang="pt-BR" sz="16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 lvl="0" algn="just"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Divisão da memória em vários endereços completamente diferentes;</a:t>
            </a:r>
          </a:p>
          <a:p>
            <a:pPr lvl="0" algn="just">
              <a:buFont typeface="Arial" pitchFamily="34" charset="0"/>
              <a:buChar char="•"/>
            </a:pPr>
            <a:endParaRPr lang="pt-BR" sz="800" dirty="0" smtClean="0">
              <a:latin typeface="Arial" pitchFamily="34" charset="0"/>
              <a:cs typeface="Arial" pitchFamily="34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Permite o crescimento do processo ao longo da sua execução, pois o segmento é grande e não seqüenciado no endereçamento;</a:t>
            </a:r>
          </a:p>
          <a:p>
            <a:pPr lvl="0" algn="just"/>
            <a:endParaRPr lang="pt-BR" sz="800" dirty="0" smtClean="0">
              <a:latin typeface="Arial" pitchFamily="34" charset="0"/>
              <a:cs typeface="Arial" pitchFamily="34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Os segmentos começam no tamanho 0 (zero) até um valor máximo diferente e tem tamanhos diferentes entre si.</a:t>
            </a:r>
          </a:p>
          <a:p>
            <a:pPr algn="just"/>
            <a:r>
              <a:rPr lang="pt-BR" sz="1600" dirty="0" smtClean="0">
                <a:latin typeface="Arial" pitchFamily="34" charset="0"/>
                <a:cs typeface="Arial" pitchFamily="34" charset="0"/>
              </a:rPr>
              <a:t> </a:t>
            </a:r>
            <a:endParaRPr lang="pt-BR" sz="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200" dirty="0" smtClean="0">
                <a:latin typeface="Arial" pitchFamily="34" charset="0"/>
                <a:cs typeface="Arial" pitchFamily="34" charset="0"/>
              </a:rPr>
              <a:t>Ex: Um compilador tem tabelas construídas ao longo do processo de compilação. O conteúdo dessas tabelas pode variar em: </a:t>
            </a:r>
          </a:p>
          <a:p>
            <a:pPr algn="just"/>
            <a:endParaRPr lang="pt-BR" sz="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200" dirty="0" smtClean="0">
                <a:latin typeface="Arial" pitchFamily="34" charset="0"/>
                <a:cs typeface="Arial" pitchFamily="34" charset="0"/>
              </a:rPr>
              <a:t>a) Texto fonte deve ser salvo para possibilitar a impressão de listagem;</a:t>
            </a:r>
          </a:p>
          <a:p>
            <a:pPr algn="just"/>
            <a:r>
              <a:rPr lang="pt-BR" sz="1200" dirty="0" smtClean="0">
                <a:latin typeface="Arial" pitchFamily="34" charset="0"/>
                <a:cs typeface="Arial" pitchFamily="34" charset="0"/>
              </a:rPr>
              <a:t>b) Tabela de símbolos, os nomes e os atributos das variáveis;</a:t>
            </a:r>
          </a:p>
          <a:p>
            <a:pPr algn="just"/>
            <a:r>
              <a:rPr lang="pt-BR" sz="1200" dirty="0" smtClean="0">
                <a:latin typeface="Arial" pitchFamily="34" charset="0"/>
                <a:cs typeface="Arial" pitchFamily="34" charset="0"/>
              </a:rPr>
              <a:t>c) Tabela contendo todas as constantes inteiras e reais do programa;</a:t>
            </a:r>
          </a:p>
          <a:p>
            <a:pPr algn="just"/>
            <a:r>
              <a:rPr lang="pt-BR" sz="1200" dirty="0" smtClean="0">
                <a:latin typeface="Arial" pitchFamily="34" charset="0"/>
                <a:cs typeface="Arial" pitchFamily="34" charset="0"/>
              </a:rPr>
              <a:t>d) A árvore analítica, contendo a análise sintática do programa;</a:t>
            </a:r>
          </a:p>
          <a:p>
            <a:pPr algn="just"/>
            <a:r>
              <a:rPr lang="pt-BR" sz="1200" dirty="0" smtClean="0">
                <a:latin typeface="Arial" pitchFamily="34" charset="0"/>
                <a:cs typeface="Arial" pitchFamily="34" charset="0"/>
              </a:rPr>
              <a:t>e) A pilha usada nas chamadas de procedimentos dentro do compilador; essa veria de tamanho (ex: ler um arquivo de dados).</a:t>
            </a:r>
          </a:p>
          <a:p>
            <a:pPr algn="just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 </a:t>
            </a:r>
            <a:endParaRPr lang="pt-BR" sz="1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4" y="142852"/>
            <a:ext cx="7772400" cy="42862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Gerência de Memória</a:t>
            </a:r>
            <a:endParaRPr lang="pt-B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642918"/>
            <a:ext cx="8429684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000" b="1" u="sng" dirty="0" smtClean="0">
                <a:latin typeface="Arial" pitchFamily="34" charset="0"/>
                <a:cs typeface="Arial" pitchFamily="34" charset="0"/>
              </a:rPr>
              <a:t>Características de uma memória segmentada </a:t>
            </a:r>
            <a:endParaRPr lang="pt-BR" sz="2000" u="sng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 lvl="0"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Cada segmento normalmente contém um tipo de estrutura de dados (matriz procedimento, pilha, conjunto de variável);</a:t>
            </a:r>
          </a:p>
          <a:p>
            <a:endParaRPr lang="pt-BR" sz="800" dirty="0" smtClean="0">
              <a:latin typeface="Arial" pitchFamily="34" charset="0"/>
              <a:cs typeface="Arial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Uma memória segmentada permite que cada tabela aumente ou encolha independente das outras tabelas, (tira essa preocupação do usuário/programador).</a:t>
            </a:r>
          </a:p>
          <a:p>
            <a:endParaRPr lang="pt-BR" sz="800" dirty="0" smtClean="0">
              <a:latin typeface="Arial" pitchFamily="34" charset="0"/>
              <a:cs typeface="Arial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Facilita o compartilhamento de procedimentos e de vários processos.</a:t>
            </a:r>
          </a:p>
          <a:p>
            <a:endParaRPr lang="pt-BR" sz="8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Ex: Pode ter uma biblioteca compartilhada por vários processos e ela estar num segmento separado. Isto evita que a biblioteca se replique em cada processo.</a:t>
            </a:r>
          </a:p>
          <a:p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000" b="1" u="sng" dirty="0" smtClean="0">
                <a:latin typeface="Arial" pitchFamily="34" charset="0"/>
                <a:cs typeface="Arial" pitchFamily="34" charset="0"/>
              </a:rPr>
              <a:t>Proteção </a:t>
            </a:r>
            <a:endParaRPr lang="pt-BR" sz="2000" u="sng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16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 lvl="0"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Pelo fato de cada segmento ser uma unidade lógica diferente, pela qual o programador e responsável, eles precisam ter diferentes tipos de proteção;</a:t>
            </a:r>
          </a:p>
          <a:p>
            <a:pPr lvl="0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Ex: Segmento que contém um procedimento deve ser possível de ser somente executado, sendo proibidas leituras e modificações nele;</a:t>
            </a:r>
          </a:p>
          <a:p>
            <a:pPr algn="just"/>
            <a:endParaRPr lang="pt-BR" b="1" u="sng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4" y="142852"/>
            <a:ext cx="7772400" cy="42862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Gerência de Memória</a:t>
            </a:r>
            <a:endParaRPr lang="pt-B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714356"/>
            <a:ext cx="8429684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Um segmento que contém uma matriz com valores em ponto flutuante, pode ser lida e escrita, mas não pode ser executado. Esse tipo de proteção é útil para impedir erros de programação;</a:t>
            </a:r>
          </a:p>
          <a:p>
            <a:pPr algn="just">
              <a:buFont typeface="Arial" pitchFamily="34" charset="0"/>
              <a:buChar char="•"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Por que a proteção só faz sentido numa memória segmentada?</a:t>
            </a:r>
          </a:p>
          <a:p>
            <a:pPr algn="just"/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pt-BR" sz="2000" dirty="0" smtClean="0">
                <a:latin typeface="Arial" pitchFamily="34" charset="0"/>
                <a:cs typeface="Arial" pitchFamily="34" charset="0"/>
              </a:rPr>
              <a:t>Por que na memória segmentada o usuário/programador tem controle do que está armazenado em cada segmento, então é preciso ter proteção para evitar erros. </a:t>
            </a:r>
          </a:p>
          <a:p>
            <a:pPr lvl="1" algn="just"/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pt-BR" sz="2000" dirty="0" smtClean="0">
                <a:latin typeface="Arial" pitchFamily="34" charset="0"/>
                <a:cs typeface="Arial" pitchFamily="34" charset="0"/>
              </a:rPr>
              <a:t>Na paginação o usuário não se preocupa com o conteúdo de sua página, o S.O toma conta disso.</a:t>
            </a:r>
          </a:p>
          <a:p>
            <a:pPr lvl="1" algn="just"/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000" dirty="0" smtClean="0">
                <a:latin typeface="Arial" pitchFamily="34" charset="0"/>
                <a:cs typeface="Arial" pitchFamily="34" charset="0"/>
              </a:rPr>
              <a:t>Obs.: Cada segmento deve conter somente um tipo de estrutura de dados. 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ex: Só procedimento, só variáveis etc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b="1" u="sng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4" y="142852"/>
            <a:ext cx="7772400" cy="42862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Gerência de Memória</a:t>
            </a:r>
            <a:endParaRPr lang="pt-B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714356"/>
            <a:ext cx="8429684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b="1" u="sng" dirty="0" smtClean="0">
                <a:latin typeface="Arial" pitchFamily="34" charset="0"/>
                <a:cs typeface="Arial" pitchFamily="34" charset="0"/>
              </a:rPr>
              <a:t>Segmentação Pura</a:t>
            </a:r>
            <a:endParaRPr lang="pt-BR" u="sng" dirty="0" smtClean="0">
              <a:latin typeface="Arial" pitchFamily="34" charset="0"/>
              <a:cs typeface="Arial" pitchFamily="34" charset="0"/>
            </a:endParaRP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 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A diferença básica da paginação é que os segmentos na possuem tamanho fixo como ocorre na paginação.</a:t>
            </a:r>
          </a:p>
          <a:p>
            <a:pPr>
              <a:buFont typeface="Arial" pitchFamily="34" charset="0"/>
              <a:buChar char="•"/>
            </a:pPr>
            <a:endParaRPr lang="pt-BR" sz="800" dirty="0" smtClean="0">
              <a:latin typeface="Arial" pitchFamily="34" charset="0"/>
              <a:cs typeface="Arial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Na segmentação também há problema de fragmentação externa (buracos) provocados durante o processo de remoção e colocação de segmentos na memória.</a:t>
            </a:r>
          </a:p>
          <a:p>
            <a:pPr lvl="0">
              <a:buFont typeface="Arial" pitchFamily="34" charset="0"/>
              <a:buChar char="•"/>
            </a:pPr>
            <a:endParaRPr lang="pt-BR" sz="800" dirty="0" smtClean="0">
              <a:latin typeface="Arial" pitchFamily="34" charset="0"/>
              <a:cs typeface="Arial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Para resolver este problema pode-se usar o processo de  compactação.</a:t>
            </a: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pt-BR" b="1" u="sng" dirty="0" smtClean="0">
                <a:latin typeface="Arial" pitchFamily="34" charset="0"/>
                <a:cs typeface="Arial" pitchFamily="34" charset="0"/>
              </a:rPr>
              <a:t>Segmentação Paginada</a:t>
            </a:r>
            <a:endParaRPr lang="pt-BR" u="sng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A idéia é paginar os segmentos, pois eles podem ser grandes para mantê-los, todos na memória;</a:t>
            </a:r>
          </a:p>
          <a:p>
            <a:pPr>
              <a:buFont typeface="Arial" pitchFamily="34" charset="0"/>
              <a:buChar char="•"/>
            </a:pP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Multics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cominou as vantagens da paginação (tamanho uniforme e o fato de não precisar manter todo o segmento na memória,  se somente uma parte dele estivesse em uso) com as vantagens da segmentação (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modularidade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, facilidade de programação, proteção e compartilhamento); </a:t>
            </a:r>
          </a:p>
          <a:p>
            <a:pPr algn="just"/>
            <a:endParaRPr lang="pt-BR" b="1" u="sng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4" y="142852"/>
            <a:ext cx="7772400" cy="42862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Gerência de Memória</a:t>
            </a:r>
            <a:endParaRPr lang="pt-B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714356"/>
            <a:ext cx="842968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No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Multics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, cada segmento era como se fosse uma memória virtual separada;</a:t>
            </a: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 lvl="0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Cada processo no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multics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tem uma tabela de segmentos, com um descrito por segmento;</a:t>
            </a:r>
          </a:p>
          <a:p>
            <a:pPr algn="just">
              <a:buFont typeface="Arial" pitchFamily="34" charset="0"/>
              <a:buChar char="•"/>
            </a:pP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Este descritor contém uma indicação para saber se o segmento está ou não na memória principal. Se parte do segmento estiver na memória a sua tabela de paginas também estará lá.</a:t>
            </a: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 algn="just"/>
            <a:endParaRPr lang="pt-BR" b="1" u="sng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1643042" y="3429000"/>
          <a:ext cx="5622925" cy="2522537"/>
        </p:xfrm>
        <a:graphic>
          <a:graphicData uri="http://schemas.openxmlformats.org/presentationml/2006/ole">
            <p:oleObj spid="_x0000_s87043" name="Documento" r:id="rId4" imgW="5623094" imgH="2523048" progId="Word.Document.12">
              <p:embed/>
            </p:oleObj>
          </a:graphicData>
        </a:graphic>
      </p:graphicFrame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2143108" y="5786454"/>
            <a:ext cx="3857652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Figura 12 - Modelo de funcionamento de segmentação paginada</a:t>
            </a:r>
            <a:endParaRPr kumimoji="0" 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Fonte: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Tanenbaum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(1995)</a:t>
            </a:r>
            <a:endParaRPr kumimoji="0" 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4" y="142852"/>
            <a:ext cx="7772400" cy="64294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Gerência de Memória</a:t>
            </a:r>
            <a:endParaRPr lang="pt-B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71472" y="785794"/>
            <a:ext cx="7929618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400" b="1" u="sng" dirty="0" smtClean="0"/>
              <a:t>Primeiro </a:t>
            </a:r>
            <a:r>
              <a:rPr lang="pt-BR" sz="2400" b="1" u="sng" dirty="0"/>
              <a:t>caso:  </a:t>
            </a:r>
            <a:r>
              <a:rPr lang="pt-BR" sz="2400" b="1" u="sng" dirty="0" err="1"/>
              <a:t>monoprogramação</a:t>
            </a:r>
            <a:endParaRPr lang="pt-BR" sz="2400" u="sng" dirty="0"/>
          </a:p>
          <a:p>
            <a:r>
              <a:rPr lang="pt-BR" sz="2000" dirty="0" smtClean="0"/>
              <a:t>Esta </a:t>
            </a:r>
            <a:r>
              <a:rPr lang="pt-BR" sz="2000" dirty="0"/>
              <a:t>técnica de divisão da memória somente permite que um processo ocupe a memória </a:t>
            </a:r>
            <a:r>
              <a:rPr lang="pt-BR" sz="2000" dirty="0" smtClean="0"/>
              <a:t>por vez. </a:t>
            </a:r>
          </a:p>
          <a:p>
            <a:endParaRPr lang="pt-BR" sz="800" dirty="0"/>
          </a:p>
          <a:p>
            <a:r>
              <a:rPr lang="pt-BR" sz="2000" u="sng" dirty="0" smtClean="0"/>
              <a:t>Características </a:t>
            </a:r>
            <a:r>
              <a:rPr lang="pt-BR" sz="2000" u="sng" dirty="0"/>
              <a:t>básicas: </a:t>
            </a:r>
          </a:p>
          <a:p>
            <a:r>
              <a:rPr lang="pt-BR" sz="2000" dirty="0"/>
              <a:t> </a:t>
            </a:r>
            <a:endParaRPr lang="pt-BR" sz="800" dirty="0"/>
          </a:p>
          <a:p>
            <a:pPr lvl="0">
              <a:buFont typeface="Arial" pitchFamily="34" charset="0"/>
              <a:buChar char="•"/>
            </a:pPr>
            <a:r>
              <a:rPr lang="pt-BR" sz="2000" dirty="0" smtClean="0"/>
              <a:t> Um </a:t>
            </a:r>
            <a:r>
              <a:rPr lang="pt-BR" sz="2000" dirty="0"/>
              <a:t>único processo na memória por </a:t>
            </a:r>
            <a:r>
              <a:rPr lang="pt-BR" sz="2000" dirty="0" smtClean="0"/>
              <a:t>vez;</a:t>
            </a:r>
            <a:endParaRPr lang="pt-BR" sz="2000" dirty="0"/>
          </a:p>
          <a:p>
            <a:pPr lvl="0">
              <a:buFont typeface="Arial" pitchFamily="34" charset="0"/>
              <a:buChar char="•"/>
            </a:pPr>
            <a:r>
              <a:rPr lang="pt-BR" sz="2000" dirty="0" smtClean="0"/>
              <a:t> O </a:t>
            </a:r>
            <a:r>
              <a:rPr lang="pt-BR" sz="2000" dirty="0"/>
              <a:t>sistema operacional e os drives de E/S também precisam estar na </a:t>
            </a:r>
            <a:r>
              <a:rPr lang="pt-BR" sz="2000" dirty="0" smtClean="0"/>
              <a:t>memória;</a:t>
            </a:r>
            <a:endParaRPr lang="pt-BR" sz="2000" dirty="0"/>
          </a:p>
          <a:p>
            <a:pPr>
              <a:buFont typeface="Arial" pitchFamily="34" charset="0"/>
              <a:buChar char="•"/>
            </a:pPr>
            <a:r>
              <a:rPr lang="pt-BR" sz="2000" dirty="0" smtClean="0"/>
              <a:t> Só </a:t>
            </a:r>
            <a:r>
              <a:rPr lang="pt-BR" sz="2000" dirty="0"/>
              <a:t>um usuário usa o computador por </a:t>
            </a:r>
            <a:r>
              <a:rPr lang="pt-BR" sz="2000" dirty="0" smtClean="0"/>
              <a:t>vez (monousuário).</a:t>
            </a:r>
          </a:p>
          <a:p>
            <a:pPr>
              <a:buFont typeface="Arial" pitchFamily="34" charset="0"/>
              <a:buChar char="•"/>
            </a:pPr>
            <a:endParaRPr lang="pt-BR" sz="2000" dirty="0">
              <a:latin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pt-BR" sz="2000" dirty="0" smtClean="0">
              <a:latin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pt-BR" sz="2000" dirty="0"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sz="2400" dirty="0"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642910" y="4000504"/>
          <a:ext cx="7215238" cy="2643206"/>
        </p:xfrm>
        <a:graphic>
          <a:graphicData uri="http://schemas.openxmlformats.org/presentationml/2006/ole">
            <p:oleObj spid="_x0000_s17410" name="Documento" r:id="rId3" imgW="5623094" imgH="2326995" progId="Word.Document.12">
              <p:embed/>
            </p:oleObj>
          </a:graphicData>
        </a:graphic>
      </p:graphicFrame>
      <p:sp>
        <p:nvSpPr>
          <p:cNvPr id="5" name="Espaço Reservado para Data 4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4" y="142852"/>
            <a:ext cx="7772400" cy="64294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Gerência de Memória</a:t>
            </a:r>
            <a:endParaRPr lang="pt-B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71472" y="785794"/>
            <a:ext cx="7929618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400" b="1" u="sng" dirty="0" smtClean="0"/>
              <a:t>Segundo </a:t>
            </a:r>
            <a:r>
              <a:rPr lang="pt-BR" sz="2400" b="1" u="sng" dirty="0"/>
              <a:t>caso:  </a:t>
            </a:r>
            <a:r>
              <a:rPr lang="pt-BR" sz="2400" b="1" u="sng" dirty="0" err="1" smtClean="0"/>
              <a:t>multiprogramação</a:t>
            </a:r>
            <a:endParaRPr lang="pt-BR" sz="2400" u="sng" dirty="0"/>
          </a:p>
          <a:p>
            <a:pPr>
              <a:buFont typeface="Arial" pitchFamily="34" charset="0"/>
              <a:buChar char="•"/>
            </a:pPr>
            <a:endParaRPr lang="pt-BR" sz="2000" dirty="0">
              <a:latin typeface="Arial" pitchFamily="34" charset="0"/>
            </a:endParaRPr>
          </a:p>
          <a:p>
            <a:r>
              <a:rPr lang="pt-BR" sz="2000" dirty="0" smtClean="0"/>
              <a:t>É </a:t>
            </a:r>
            <a:r>
              <a:rPr lang="pt-BR" sz="2000" dirty="0"/>
              <a:t>importante ressaltar </a:t>
            </a:r>
            <a:r>
              <a:rPr lang="pt-BR" sz="2000" dirty="0" smtClean="0"/>
              <a:t>que, na </a:t>
            </a:r>
            <a:r>
              <a:rPr lang="pt-BR" sz="2000" dirty="0" err="1" smtClean="0"/>
              <a:t>multiprogramação</a:t>
            </a:r>
            <a:r>
              <a:rPr lang="pt-BR" sz="2000" dirty="0" smtClean="0"/>
              <a:t>, os processos </a:t>
            </a:r>
            <a:r>
              <a:rPr lang="pt-BR" sz="2000" dirty="0"/>
              <a:t>só podem rodar no processador, um de cada vez.</a:t>
            </a:r>
          </a:p>
          <a:p>
            <a:r>
              <a:rPr lang="pt-BR" sz="2000" dirty="0"/>
              <a:t> </a:t>
            </a:r>
            <a:endParaRPr lang="pt-BR" sz="800" dirty="0"/>
          </a:p>
          <a:p>
            <a:r>
              <a:rPr lang="pt-BR" sz="2000" u="sng" dirty="0" smtClean="0"/>
              <a:t>Modelo probabilístico: </a:t>
            </a:r>
          </a:p>
          <a:p>
            <a:r>
              <a:rPr lang="pt-BR" sz="2000" dirty="0" smtClean="0"/>
              <a:t>Calcula o uso </a:t>
            </a:r>
            <a:r>
              <a:rPr lang="pt-BR" sz="2000" dirty="0"/>
              <a:t>do processador baseado no número de processos na memória simultaneamente.  </a:t>
            </a:r>
          </a:p>
          <a:p>
            <a:r>
              <a:rPr lang="pt-BR" sz="2000" dirty="0"/>
              <a:t> </a:t>
            </a:r>
            <a:endParaRPr lang="pt-BR" sz="800" dirty="0"/>
          </a:p>
          <a:p>
            <a:r>
              <a:rPr lang="pt-BR" sz="2000" u="sng" dirty="0" smtClean="0"/>
              <a:t>Imagine </a:t>
            </a:r>
            <a:r>
              <a:rPr lang="pt-BR" sz="2000" u="sng" dirty="0"/>
              <a:t>uma condição ótima e irreal de utilização de processador:</a:t>
            </a:r>
          </a:p>
          <a:p>
            <a:r>
              <a:rPr lang="pt-BR" sz="2000" dirty="0"/>
              <a:t> </a:t>
            </a:r>
          </a:p>
          <a:p>
            <a:r>
              <a:rPr lang="pt-BR" sz="2000" dirty="0"/>
              <a:t>Se um processo gastar 20% do tempo em que está armazenado na memória RAM usando efetivamente o processador, assume-se que o processador ficará 100% ocupado se houver 5 (cinco) processos na memória ao mesmo tempo.</a:t>
            </a:r>
          </a:p>
          <a:p>
            <a:r>
              <a:rPr lang="pt-BR" sz="2000" dirty="0"/>
              <a:t> 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 smtClean="0"/>
              <a:t> A </a:t>
            </a:r>
            <a:r>
              <a:rPr lang="pt-BR" sz="2000" dirty="0"/>
              <a:t>questão </a:t>
            </a:r>
            <a:r>
              <a:rPr lang="pt-BR" sz="2000" u="sng" dirty="0"/>
              <a:t>principa</a:t>
            </a:r>
            <a:r>
              <a:rPr lang="pt-BR" sz="2000" dirty="0"/>
              <a:t>l é </a:t>
            </a:r>
            <a:r>
              <a:rPr lang="pt-BR" sz="2000" dirty="0" smtClean="0"/>
              <a:t>o tempo </a:t>
            </a:r>
            <a:r>
              <a:rPr lang="pt-BR" sz="2000" dirty="0"/>
              <a:t>gasto pelos processos que esperam por I/O </a:t>
            </a:r>
            <a:r>
              <a:rPr lang="pt-BR" sz="2000" dirty="0" smtClean="0"/>
              <a:t>ao </a:t>
            </a:r>
            <a:r>
              <a:rPr lang="pt-BR" sz="2000" dirty="0"/>
              <a:t>mesmo tempo</a:t>
            </a:r>
            <a:r>
              <a:rPr lang="pt-BR" sz="2000" dirty="0" smtClean="0"/>
              <a:t>.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4" y="142852"/>
            <a:ext cx="7772400" cy="64294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Gerência de Memória</a:t>
            </a:r>
            <a:endParaRPr lang="pt-B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00034" y="785794"/>
            <a:ext cx="800105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000" b="1" u="sng" dirty="0">
                <a:latin typeface="Arial" pitchFamily="34" charset="0"/>
                <a:cs typeface="Arial" pitchFamily="34" charset="0"/>
              </a:rPr>
              <a:t>Modelo Probabilístico (modelo mais realista)</a:t>
            </a:r>
            <a:endParaRPr lang="pt-BR" sz="2000" u="sng" dirty="0">
              <a:latin typeface="Arial" pitchFamily="34" charset="0"/>
              <a:cs typeface="Arial" pitchFamily="34" charset="0"/>
            </a:endParaRP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 </a:t>
            </a:r>
          </a:p>
          <a:p>
            <a:pPr lvl="0" algn="just">
              <a:buFont typeface="Arial" pitchFamily="34" charset="0"/>
              <a:buChar char="•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Considera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o uso do processador de forma probabilística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; </a:t>
            </a:r>
          </a:p>
          <a:p>
            <a:pPr lvl="0" algn="just">
              <a:buFont typeface="Arial" pitchFamily="34" charset="0"/>
              <a:buChar char="•"/>
            </a:pP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Suponha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que um processo gaste uma fração “P” do seu tempo esperando por E/S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. (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Oprocessador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estará ocioso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). Qual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a probabilidade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dos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processos aguardarem por E/S ao mesmo tempo? A resposta é “P”.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Uso Proc. =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1- P </a:t>
            </a:r>
            <a:r>
              <a:rPr lang="pt-BR" sz="2000" baseline="30000" dirty="0" smtClean="0">
                <a:latin typeface="Arial" pitchFamily="34" charset="0"/>
                <a:cs typeface="Arial" pitchFamily="34" charset="0"/>
              </a:rPr>
              <a:t>n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onde 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= grau 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de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multiprogramação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pt-BR" sz="1400" u="sng" dirty="0" smtClean="0"/>
          </a:p>
          <a:p>
            <a:r>
              <a:rPr lang="pt-BR" sz="2000" u="sng" dirty="0" smtClean="0">
                <a:latin typeface="Arial" pitchFamily="34" charset="0"/>
                <a:cs typeface="Arial" pitchFamily="34" charset="0"/>
              </a:rPr>
              <a:t>Exemplo:  </a:t>
            </a:r>
          </a:p>
          <a:p>
            <a:endParaRPr lang="pt-BR" sz="800" u="sng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Tempo de cada processo é de 10 minutos;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Cada processo gasta 20% do seu tempo (2 min.) esperando por I/O (P);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Então temos 5 (cinco) processos na memória RAM (N);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Supondo que cada processo gaste 0,2 min.(N) esperando por I/O, então temos: </a:t>
            </a:r>
          </a:p>
          <a:p>
            <a:r>
              <a:rPr lang="pt-BR" sz="1600" dirty="0" smtClean="0">
                <a:latin typeface="Arial" pitchFamily="34" charset="0"/>
                <a:cs typeface="Arial" pitchFamily="34" charset="0"/>
              </a:rPr>
              <a:t> </a:t>
            </a:r>
            <a:endParaRPr lang="pt-BR" sz="8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1600" b="1" dirty="0" smtClean="0">
                <a:latin typeface="Arial" pitchFamily="34" charset="0"/>
                <a:cs typeface="Arial" pitchFamily="34" charset="0"/>
              </a:rPr>
              <a:t>Uso </a:t>
            </a:r>
            <a:r>
              <a:rPr lang="pt-BR" sz="1600" b="1" dirty="0" err="1" smtClean="0">
                <a:latin typeface="Arial" pitchFamily="34" charset="0"/>
                <a:cs typeface="Arial" pitchFamily="34" charset="0"/>
              </a:rPr>
              <a:t>Proc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 = 1-</a:t>
            </a:r>
            <a:r>
              <a:rPr lang="pt-BR" sz="1600" b="1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pt-BR" sz="1600" b="1" baseline="30000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pt-BR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= 1-0,2</a:t>
            </a:r>
            <a:r>
              <a:rPr lang="pt-BR" sz="1600" b="1" baseline="30000" dirty="0" smtClean="0">
                <a:latin typeface="Arial" pitchFamily="34" charset="0"/>
                <a:cs typeface="Arial" pitchFamily="34" charset="0"/>
              </a:rPr>
              <a:t>5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 = 1 – 0,00032 = 0,98968 = 99%.</a:t>
            </a:r>
          </a:p>
          <a:p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Obs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: Quanto maior o valor do P, menor será a utilização do processador e quanto maior o valor de N, maior será a utilização do processador.</a:t>
            </a:r>
          </a:p>
          <a:p>
            <a:pPr lvl="0" algn="just">
              <a:buFont typeface="Arial" pitchFamily="34" charset="0"/>
              <a:buChar char="•"/>
            </a:pP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4" y="142852"/>
            <a:ext cx="7772400" cy="64294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Gerência de Memória</a:t>
            </a:r>
            <a:endParaRPr lang="pt-B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785794"/>
            <a:ext cx="8358246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400" b="1" u="sng" dirty="0"/>
              <a:t>Previsões a respeito de performance</a:t>
            </a:r>
            <a:endParaRPr lang="pt-BR" sz="2400" u="sng" dirty="0"/>
          </a:p>
          <a:p>
            <a:r>
              <a:rPr lang="pt-BR" sz="2400" dirty="0"/>
              <a:t> </a:t>
            </a:r>
            <a:endParaRPr lang="pt-BR" sz="800" dirty="0" smtClean="0"/>
          </a:p>
          <a:p>
            <a:r>
              <a:rPr lang="pt-BR" sz="1600" dirty="0" smtClean="0">
                <a:latin typeface="Arial" pitchFamily="34" charset="0"/>
                <a:cs typeface="Arial" pitchFamily="34" charset="0"/>
              </a:rPr>
              <a:t>Suponha 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que cada processo gaste um minuto para rodar;</a:t>
            </a:r>
          </a:p>
          <a:p>
            <a:r>
              <a:rPr lang="pt-BR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pt-BR" sz="1600" dirty="0">
                <a:latin typeface="Arial" pitchFamily="34" charset="0"/>
                <a:cs typeface="Arial" pitchFamily="34" charset="0"/>
              </a:rPr>
              <a:t>1 ) Um micro com 1 MB de RAM, 4 processos + S.O, ocupando 200 K cada um.</a:t>
            </a:r>
          </a:p>
          <a:p>
            <a:r>
              <a:rPr lang="pt-BR" sz="1600" dirty="0">
                <a:latin typeface="Arial" pitchFamily="34" charset="0"/>
                <a:cs typeface="Arial" pitchFamily="34" charset="0"/>
              </a:rPr>
              <a:t> Então temos 4 programas ao mesmo tempo na RAM + o 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S.O.</a:t>
            </a:r>
            <a:endParaRPr lang="pt-BR" sz="1600" dirty="0">
              <a:latin typeface="Arial" pitchFamily="34" charset="0"/>
              <a:cs typeface="Arial" pitchFamily="34" charset="0"/>
            </a:endParaRPr>
          </a:p>
          <a:p>
            <a:r>
              <a:rPr lang="pt-BR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pt-BR" sz="1600" dirty="0">
                <a:latin typeface="Arial" pitchFamily="34" charset="0"/>
                <a:cs typeface="Arial" pitchFamily="34" charset="0"/>
              </a:rPr>
              <a:t>2) Considere  80% de porcentagem de espera por I/O por cada um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processo, 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sem considerar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S.O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.</a:t>
            </a:r>
            <a:endParaRPr lang="pt-BR" sz="1600" dirty="0">
              <a:latin typeface="Arial" pitchFamily="34" charset="0"/>
              <a:cs typeface="Arial" pitchFamily="34" charset="0"/>
            </a:endParaRPr>
          </a:p>
          <a:p>
            <a:r>
              <a:rPr lang="pt-BR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buFont typeface="Arial" pitchFamily="34" charset="0"/>
              <a:buChar char="•"/>
            </a:pPr>
            <a:r>
              <a:rPr lang="pt-BR" sz="1600" u="sng" dirty="0" smtClean="0">
                <a:latin typeface="Arial" pitchFamily="34" charset="0"/>
                <a:cs typeface="Arial" pitchFamily="34" charset="0"/>
              </a:rPr>
              <a:t> Cálculo</a:t>
            </a:r>
            <a:r>
              <a:rPr lang="pt-BR" sz="1600" u="sng" dirty="0">
                <a:latin typeface="Arial" pitchFamily="34" charset="0"/>
                <a:cs typeface="Arial" pitchFamily="34" charset="0"/>
              </a:rPr>
              <a:t>: </a:t>
            </a:r>
          </a:p>
          <a:p>
            <a:r>
              <a:rPr lang="pt-BR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pt-BR" sz="1600" dirty="0">
                <a:latin typeface="Arial" pitchFamily="34" charset="0"/>
                <a:cs typeface="Arial" pitchFamily="34" charset="0"/>
              </a:rPr>
              <a:t>Uso do 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proc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 = 1-P</a:t>
            </a:r>
            <a:r>
              <a:rPr lang="pt-BR" sz="1600" baseline="30000" dirty="0">
                <a:latin typeface="Arial" pitchFamily="34" charset="0"/>
                <a:cs typeface="Arial" pitchFamily="34" charset="0"/>
              </a:rPr>
              <a:t> n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1-0,8</a:t>
            </a:r>
            <a:r>
              <a:rPr lang="pt-BR" sz="1600" baseline="30000" dirty="0">
                <a:latin typeface="Arial" pitchFamily="34" charset="0"/>
                <a:cs typeface="Arial" pitchFamily="34" charset="0"/>
              </a:rPr>
              <a:t> 4 </a:t>
            </a:r>
            <a:r>
              <a:rPr lang="pt-BR" sz="1600" baseline="30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=  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1-0,4096 =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0,59904 = 60 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% de utilização do processador;</a:t>
            </a:r>
          </a:p>
          <a:p>
            <a:r>
              <a:rPr lang="pt-BR" sz="1600" dirty="0">
                <a:latin typeface="Arial" pitchFamily="34" charset="0"/>
                <a:cs typeface="Arial" pitchFamily="34" charset="0"/>
              </a:rPr>
              <a:t> </a:t>
            </a:r>
            <a:endParaRPr lang="pt-BR" sz="1600" u="sng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1600" u="sng" dirty="0" smtClean="0">
                <a:latin typeface="Arial" pitchFamily="34" charset="0"/>
                <a:cs typeface="Arial" pitchFamily="34" charset="0"/>
              </a:rPr>
              <a:t> Considerando </a:t>
            </a:r>
            <a:r>
              <a:rPr lang="pt-BR" sz="1600" u="sng" dirty="0">
                <a:latin typeface="Arial" pitchFamily="34" charset="0"/>
                <a:cs typeface="Arial" pitchFamily="34" charset="0"/>
              </a:rPr>
              <a:t>mais 1 MB de </a:t>
            </a:r>
            <a:r>
              <a:rPr lang="pt-BR" sz="1600" u="sng" dirty="0" smtClean="0">
                <a:latin typeface="Arial" pitchFamily="34" charset="0"/>
                <a:cs typeface="Arial" pitchFamily="34" charset="0"/>
              </a:rPr>
              <a:t>RAM</a:t>
            </a:r>
            <a:endParaRPr lang="pt-BR" sz="1600" u="sng" dirty="0">
              <a:latin typeface="Arial" pitchFamily="34" charset="0"/>
              <a:cs typeface="Arial" pitchFamily="34" charset="0"/>
            </a:endParaRPr>
          </a:p>
          <a:p>
            <a:r>
              <a:rPr lang="pt-BR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pt-BR" sz="1600" dirty="0">
                <a:latin typeface="Arial" pitchFamily="34" charset="0"/>
                <a:cs typeface="Arial" pitchFamily="34" charset="0"/>
              </a:rPr>
              <a:t>Uso de 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proc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 = 1-0,8</a:t>
            </a:r>
            <a:r>
              <a:rPr lang="pt-BR" sz="1600" baseline="30000" dirty="0">
                <a:latin typeface="Arial" pitchFamily="34" charset="0"/>
                <a:cs typeface="Arial" pitchFamily="34" charset="0"/>
              </a:rPr>
              <a:t>  9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 = 1- 0,134 = 0,86 = 86 % (Bom negócio).</a:t>
            </a:r>
          </a:p>
          <a:p>
            <a:r>
              <a:rPr lang="pt-BR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buFont typeface="Arial" pitchFamily="34" charset="0"/>
              <a:buChar char="•"/>
            </a:pPr>
            <a:r>
              <a:rPr lang="pt-BR" sz="1600" u="sng" dirty="0" smtClean="0">
                <a:latin typeface="Arial" pitchFamily="34" charset="0"/>
                <a:cs typeface="Arial" pitchFamily="34" charset="0"/>
              </a:rPr>
              <a:t> Considerando mais </a:t>
            </a:r>
            <a:r>
              <a:rPr lang="pt-BR" sz="1600" u="sng" dirty="0">
                <a:latin typeface="Arial" pitchFamily="34" charset="0"/>
                <a:cs typeface="Arial" pitchFamily="34" charset="0"/>
              </a:rPr>
              <a:t>1 MB de </a:t>
            </a:r>
            <a:r>
              <a:rPr lang="pt-BR" sz="1600" u="sng" dirty="0" smtClean="0">
                <a:latin typeface="Arial" pitchFamily="34" charset="0"/>
                <a:cs typeface="Arial" pitchFamily="34" charset="0"/>
              </a:rPr>
              <a:t>RAM</a:t>
            </a:r>
          </a:p>
          <a:p>
            <a:endParaRPr lang="pt-BR" sz="1600" u="sng" dirty="0">
              <a:latin typeface="Arial" pitchFamily="34" charset="0"/>
              <a:cs typeface="Arial" pitchFamily="34" charset="0"/>
            </a:endParaRPr>
          </a:p>
          <a:p>
            <a:r>
              <a:rPr lang="pt-BR" sz="1600" dirty="0">
                <a:latin typeface="Arial" pitchFamily="34" charset="0"/>
                <a:cs typeface="Arial" pitchFamily="34" charset="0"/>
              </a:rPr>
              <a:t>Uso do 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proc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 =  1- 0,8</a:t>
            </a:r>
            <a:r>
              <a:rPr lang="pt-BR" sz="1600" baseline="30000" dirty="0">
                <a:latin typeface="Arial" pitchFamily="34" charset="0"/>
                <a:cs typeface="Arial" pitchFamily="34" charset="0"/>
              </a:rPr>
              <a:t> 14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 = 1-0,044 = 0,956 = 96% (Não foi tão bom assim).</a:t>
            </a:r>
          </a:p>
          <a:p>
            <a:r>
              <a:rPr lang="pt-BR" sz="1600" dirty="0"/>
              <a:t> 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4" y="142852"/>
            <a:ext cx="7772400" cy="64294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Gerência de Memória</a:t>
            </a:r>
            <a:endParaRPr lang="pt-B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785794"/>
            <a:ext cx="8358246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000" b="1" u="sng" dirty="0" err="1">
                <a:latin typeface="Arial" pitchFamily="34" charset="0"/>
                <a:cs typeface="Arial" pitchFamily="34" charset="0"/>
              </a:rPr>
              <a:t>Multiprogramação</a:t>
            </a:r>
            <a:r>
              <a:rPr lang="pt-BR" sz="2000" b="1" u="sng" dirty="0">
                <a:latin typeface="Arial" pitchFamily="34" charset="0"/>
                <a:cs typeface="Arial" pitchFamily="34" charset="0"/>
              </a:rPr>
              <a:t> com Partições Fixas de memória </a:t>
            </a:r>
            <a:endParaRPr lang="pt-BR" sz="2000" u="sng" dirty="0">
              <a:latin typeface="Arial" pitchFamily="34" charset="0"/>
              <a:cs typeface="Arial" pitchFamily="34" charset="0"/>
            </a:endParaRPr>
          </a:p>
          <a:p>
            <a:r>
              <a:rPr lang="pt-BR" sz="2000" b="1" dirty="0">
                <a:latin typeface="Arial" pitchFamily="34" charset="0"/>
                <a:cs typeface="Arial" pitchFamily="34" charset="0"/>
              </a:rPr>
              <a:t> </a:t>
            </a: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forma de se dividir a memória sempre foi uma questão importante para o seu melhor aproveitamento e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melhor 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utilização do processador. </a:t>
            </a:r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endParaRPr lang="pt-BR" sz="16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Quanto 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maior o número de processos na memória maior será a utilização do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processador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pt-BR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 lvl="0"/>
            <a:r>
              <a:rPr lang="pt-BR" sz="1600" dirty="0" smtClean="0">
                <a:latin typeface="Arial" pitchFamily="34" charset="0"/>
                <a:cs typeface="Arial" pitchFamily="34" charset="0"/>
              </a:rPr>
              <a:t>Como 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a memória deve ser organizada para manter vários processos ao mesmo tempo?  Dividi-la em N </a:t>
            </a:r>
            <a:r>
              <a:rPr lang="pt-BR" sz="1600" u="sng" dirty="0">
                <a:latin typeface="Arial" pitchFamily="34" charset="0"/>
                <a:cs typeface="Arial" pitchFamily="34" charset="0"/>
              </a:rPr>
              <a:t>partes </a:t>
            </a:r>
            <a:r>
              <a:rPr lang="pt-BR" sz="1600" u="sng" dirty="0" smtClean="0">
                <a:latin typeface="Arial" pitchFamily="34" charset="0"/>
                <a:cs typeface="Arial" pitchFamily="34" charset="0"/>
              </a:rPr>
              <a:t>iguais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ou em 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N </a:t>
            </a:r>
            <a:r>
              <a:rPr lang="pt-BR" sz="1600" u="sng" dirty="0">
                <a:latin typeface="Arial" pitchFamily="34" charset="0"/>
                <a:cs typeface="Arial" pitchFamily="34" charset="0"/>
              </a:rPr>
              <a:t>partes </a:t>
            </a:r>
            <a:r>
              <a:rPr lang="pt-BR" sz="1600" u="sng" dirty="0" smtClean="0">
                <a:latin typeface="Arial" pitchFamily="34" charset="0"/>
                <a:cs typeface="Arial" pitchFamily="34" charset="0"/>
              </a:rPr>
              <a:t>diferentes?</a:t>
            </a:r>
          </a:p>
          <a:p>
            <a:endParaRPr lang="pt-BR" sz="1600" b="1" dirty="0" smtClean="0"/>
          </a:p>
          <a:p>
            <a:endParaRPr lang="pt-BR" sz="2000" b="1" u="sng" dirty="0" smtClean="0">
              <a:latin typeface="Arial" pitchFamily="34" charset="0"/>
              <a:cs typeface="Arial" pitchFamily="34" charset="0"/>
            </a:endParaRPr>
          </a:p>
          <a:p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5072066" y="3571876"/>
          <a:ext cx="4157964" cy="3286123"/>
        </p:xfrm>
        <a:graphic>
          <a:graphicData uri="http://schemas.openxmlformats.org/presentationml/2006/ole">
            <p:oleObj spid="_x0000_s19458" name="Documento" r:id="rId4" imgW="5417080" imgH="4905284" progId="Word.Document.12">
              <p:embed/>
            </p:oleObj>
          </a:graphicData>
        </a:graphic>
      </p:graphicFrame>
      <p:sp>
        <p:nvSpPr>
          <p:cNvPr id="5" name="Retângulo 4"/>
          <p:cNvSpPr/>
          <p:nvPr/>
        </p:nvSpPr>
        <p:spPr>
          <a:xfrm>
            <a:off x="428596" y="3643314"/>
            <a:ext cx="47149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 dirty="0" smtClean="0">
                <a:latin typeface="Arial" pitchFamily="34" charset="0"/>
                <a:cs typeface="Arial" pitchFamily="34" charset="0"/>
              </a:rPr>
              <a:t>Divisão da memória em tamanhos iguais</a:t>
            </a:r>
            <a:endParaRPr lang="pt-BR" u="sng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/>
              <a:t> </a:t>
            </a:r>
          </a:p>
          <a:p>
            <a:pPr algn="just"/>
            <a:r>
              <a:rPr lang="pt-BR" dirty="0" smtClean="0"/>
              <a:t>A divisão e N parte iguais certamente é pior. Pode haver processos com tamanhos maiores do que os definidos para cada partição da memória ou com tamanho muito menores, o que provoca desperdício de memória.</a:t>
            </a:r>
          </a:p>
          <a:p>
            <a:r>
              <a:rPr lang="pt-BR" dirty="0" smtClean="0"/>
              <a:t> </a:t>
            </a:r>
            <a:endParaRPr lang="pt-BR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4" y="142852"/>
            <a:ext cx="7772400" cy="64294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Gerência de Memória</a:t>
            </a:r>
            <a:endParaRPr lang="pt-BR" dirty="0"/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642910" y="1071546"/>
            <a:ext cx="778674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Divisão da memória em tamanhos diferentes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O aproveitamento é melhor;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Duas formas de enfileirar os processos para alocar a memória.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dirty="0">
              <a:latin typeface="Arial" pitchFamily="34" charset="0"/>
              <a:ea typeface="Times New Roman" pitchFamily="18" charset="0"/>
            </a:endParaRPr>
          </a:p>
        </p:txBody>
      </p:sp>
      <p:pic>
        <p:nvPicPr>
          <p:cNvPr id="21559" name="Picture 5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3" y="2643182"/>
            <a:ext cx="2840711" cy="2786082"/>
          </a:xfrm>
          <a:prstGeom prst="rect">
            <a:avLst/>
          </a:prstGeom>
          <a:noFill/>
        </p:spPr>
      </p:pic>
      <p:sp>
        <p:nvSpPr>
          <p:cNvPr id="21560" name="Rectangle 56"/>
          <p:cNvSpPr>
            <a:spLocks noChangeArrowheads="1"/>
          </p:cNvSpPr>
          <p:nvPr/>
        </p:nvSpPr>
        <p:spPr bwMode="auto">
          <a:xfrm>
            <a:off x="2285984" y="4429132"/>
            <a:ext cx="1500198" cy="42862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Partição 1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1561" name="Group 57"/>
          <p:cNvGrpSpPr>
            <a:grpSpLocks/>
          </p:cNvGrpSpPr>
          <p:nvPr/>
        </p:nvGrpSpPr>
        <p:grpSpPr bwMode="auto">
          <a:xfrm>
            <a:off x="4643438" y="2643182"/>
            <a:ext cx="2971800" cy="2857520"/>
            <a:chOff x="4041" y="5017"/>
            <a:chExt cx="4680" cy="3499"/>
          </a:xfrm>
        </p:grpSpPr>
        <p:sp>
          <p:nvSpPr>
            <p:cNvPr id="21562" name="Line 58"/>
            <p:cNvSpPr>
              <a:spLocks noChangeShapeType="1"/>
            </p:cNvSpPr>
            <p:nvPr/>
          </p:nvSpPr>
          <p:spPr bwMode="auto">
            <a:xfrm flipV="1">
              <a:off x="4889" y="5506"/>
              <a:ext cx="952" cy="14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563" name="Line 59"/>
            <p:cNvSpPr>
              <a:spLocks noChangeShapeType="1"/>
            </p:cNvSpPr>
            <p:nvPr/>
          </p:nvSpPr>
          <p:spPr bwMode="auto">
            <a:xfrm flipV="1">
              <a:off x="4889" y="6226"/>
              <a:ext cx="952" cy="7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564" name="Line 60"/>
            <p:cNvSpPr>
              <a:spLocks noChangeShapeType="1"/>
            </p:cNvSpPr>
            <p:nvPr/>
          </p:nvSpPr>
          <p:spPr bwMode="auto">
            <a:xfrm flipV="1">
              <a:off x="4889" y="6988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565" name="Line 61"/>
            <p:cNvSpPr>
              <a:spLocks noChangeShapeType="1"/>
            </p:cNvSpPr>
            <p:nvPr/>
          </p:nvSpPr>
          <p:spPr bwMode="auto">
            <a:xfrm>
              <a:off x="4889" y="6988"/>
              <a:ext cx="952" cy="8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566" name="Line 62"/>
            <p:cNvSpPr>
              <a:spLocks noChangeShapeType="1"/>
            </p:cNvSpPr>
            <p:nvPr/>
          </p:nvSpPr>
          <p:spPr bwMode="auto">
            <a:xfrm>
              <a:off x="4889" y="6988"/>
              <a:ext cx="952" cy="1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567" name="Rectangle 63"/>
            <p:cNvSpPr>
              <a:spLocks noChangeArrowheads="1"/>
            </p:cNvSpPr>
            <p:nvPr/>
          </p:nvSpPr>
          <p:spPr bwMode="auto">
            <a:xfrm>
              <a:off x="4381" y="6915"/>
              <a:ext cx="180" cy="18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568" name="Rectangle 64"/>
            <p:cNvSpPr>
              <a:spLocks noChangeArrowheads="1"/>
            </p:cNvSpPr>
            <p:nvPr/>
          </p:nvSpPr>
          <p:spPr bwMode="auto">
            <a:xfrm>
              <a:off x="4725" y="6915"/>
              <a:ext cx="180" cy="18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569" name="Rectangle 65"/>
            <p:cNvSpPr>
              <a:spLocks noChangeArrowheads="1"/>
            </p:cNvSpPr>
            <p:nvPr/>
          </p:nvSpPr>
          <p:spPr bwMode="auto">
            <a:xfrm>
              <a:off x="4041" y="6917"/>
              <a:ext cx="180" cy="18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570" name="Rectangle 66"/>
            <p:cNvSpPr>
              <a:spLocks noChangeArrowheads="1"/>
            </p:cNvSpPr>
            <p:nvPr/>
          </p:nvSpPr>
          <p:spPr bwMode="auto">
            <a:xfrm>
              <a:off x="5785" y="5097"/>
              <a:ext cx="1999" cy="769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Partição 4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71" name="Rectangle 67"/>
            <p:cNvSpPr>
              <a:spLocks noChangeArrowheads="1"/>
            </p:cNvSpPr>
            <p:nvPr/>
          </p:nvSpPr>
          <p:spPr bwMode="auto">
            <a:xfrm>
              <a:off x="5781" y="5866"/>
              <a:ext cx="1999" cy="72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Partição 3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72" name="Rectangle 68"/>
            <p:cNvSpPr>
              <a:spLocks noChangeArrowheads="1"/>
            </p:cNvSpPr>
            <p:nvPr/>
          </p:nvSpPr>
          <p:spPr bwMode="auto">
            <a:xfrm>
              <a:off x="5781" y="6586"/>
              <a:ext cx="1999" cy="671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Partição 2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73" name="Rectangle 69"/>
            <p:cNvSpPr>
              <a:spLocks noChangeArrowheads="1"/>
            </p:cNvSpPr>
            <p:nvPr/>
          </p:nvSpPr>
          <p:spPr bwMode="auto">
            <a:xfrm>
              <a:off x="5782" y="7257"/>
              <a:ext cx="1999" cy="5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Partição 1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74" name="Rectangle 70"/>
            <p:cNvSpPr>
              <a:spLocks noChangeArrowheads="1"/>
            </p:cNvSpPr>
            <p:nvPr/>
          </p:nvSpPr>
          <p:spPr bwMode="auto">
            <a:xfrm>
              <a:off x="5781" y="7796"/>
              <a:ext cx="1999" cy="589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S.O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75" name="Rectangle 71"/>
            <p:cNvSpPr>
              <a:spLocks noChangeArrowheads="1"/>
            </p:cNvSpPr>
            <p:nvPr/>
          </p:nvSpPr>
          <p:spPr bwMode="auto">
            <a:xfrm>
              <a:off x="8086" y="5017"/>
              <a:ext cx="635" cy="344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700 k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76" name="Rectangle 72"/>
            <p:cNvSpPr>
              <a:spLocks noChangeArrowheads="1"/>
            </p:cNvSpPr>
            <p:nvPr/>
          </p:nvSpPr>
          <p:spPr bwMode="auto">
            <a:xfrm>
              <a:off x="8086" y="5781"/>
              <a:ext cx="635" cy="344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500 k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77" name="Rectangle 73"/>
            <p:cNvSpPr>
              <a:spLocks noChangeArrowheads="1"/>
            </p:cNvSpPr>
            <p:nvPr/>
          </p:nvSpPr>
          <p:spPr bwMode="auto">
            <a:xfrm>
              <a:off x="8001" y="7093"/>
              <a:ext cx="635" cy="344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200 k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78" name="Rectangle 74"/>
            <p:cNvSpPr>
              <a:spLocks noChangeArrowheads="1"/>
            </p:cNvSpPr>
            <p:nvPr/>
          </p:nvSpPr>
          <p:spPr bwMode="auto">
            <a:xfrm>
              <a:off x="8001" y="7632"/>
              <a:ext cx="635" cy="344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100 k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79" name="Rectangle 75"/>
            <p:cNvSpPr>
              <a:spLocks noChangeArrowheads="1"/>
            </p:cNvSpPr>
            <p:nvPr/>
          </p:nvSpPr>
          <p:spPr bwMode="auto">
            <a:xfrm>
              <a:off x="8001" y="8172"/>
              <a:ext cx="635" cy="344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0 k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80" name="Rectangle 76"/>
            <p:cNvSpPr>
              <a:spLocks noChangeArrowheads="1"/>
            </p:cNvSpPr>
            <p:nvPr/>
          </p:nvSpPr>
          <p:spPr bwMode="auto">
            <a:xfrm>
              <a:off x="8001" y="6417"/>
              <a:ext cx="635" cy="344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300 k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80" name="Espaço Reservado para Data 79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1778</Words>
  <Application>Microsoft Office PowerPoint</Application>
  <PresentationFormat>Apresentação na tela (4:3)</PresentationFormat>
  <Paragraphs>563</Paragraphs>
  <Slides>39</Slides>
  <Notes>34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1" baseType="lpstr">
      <vt:lpstr>Tema do Office</vt:lpstr>
      <vt:lpstr>Documento</vt:lpstr>
      <vt:lpstr>Sistemas Operacionais  Gerência de Memória</vt:lpstr>
      <vt:lpstr>Gerência de Memória</vt:lpstr>
      <vt:lpstr>Gerência de Memória</vt:lpstr>
      <vt:lpstr>Gerência de Memória</vt:lpstr>
      <vt:lpstr>Gerência de Memória</vt:lpstr>
      <vt:lpstr>Gerência de Memória</vt:lpstr>
      <vt:lpstr>Gerência de Memória</vt:lpstr>
      <vt:lpstr>Gerência de Memória</vt:lpstr>
      <vt:lpstr>Gerência de Memória</vt:lpstr>
      <vt:lpstr>Gerência de Memória</vt:lpstr>
      <vt:lpstr>Gerência de Memória</vt:lpstr>
      <vt:lpstr>Gerência de Memória</vt:lpstr>
      <vt:lpstr>Gerência de Memória</vt:lpstr>
      <vt:lpstr>Gerência de Memória</vt:lpstr>
      <vt:lpstr>Gerência de Memória</vt:lpstr>
      <vt:lpstr>Gerência de Memória</vt:lpstr>
      <vt:lpstr>Gerência de Memória</vt:lpstr>
      <vt:lpstr>Gerência de Memória</vt:lpstr>
      <vt:lpstr>Gerência de Memória</vt:lpstr>
      <vt:lpstr>Gerência de Memória</vt:lpstr>
      <vt:lpstr>Gerência de Memória</vt:lpstr>
      <vt:lpstr>Gerência de Memória</vt:lpstr>
      <vt:lpstr>Gerência de Memória</vt:lpstr>
      <vt:lpstr>Gerência de Memória</vt:lpstr>
      <vt:lpstr>Gerência de Memória</vt:lpstr>
      <vt:lpstr>Gerência de Memória</vt:lpstr>
      <vt:lpstr>Gerência de Memória</vt:lpstr>
      <vt:lpstr>Gerência de Memória</vt:lpstr>
      <vt:lpstr>Gerência de Memória</vt:lpstr>
      <vt:lpstr>Gerência de Memória</vt:lpstr>
      <vt:lpstr>Gerência de Memória</vt:lpstr>
      <vt:lpstr>Gerência de Memória</vt:lpstr>
      <vt:lpstr>Gerência de Memória</vt:lpstr>
      <vt:lpstr>Gerência de Memória</vt:lpstr>
      <vt:lpstr>Gerência de Memória</vt:lpstr>
      <vt:lpstr>Gerência de Memória</vt:lpstr>
      <vt:lpstr>Gerência de Memória</vt:lpstr>
      <vt:lpstr>Gerência de Memória</vt:lpstr>
      <vt:lpstr>Gerência de Memória</vt:lpstr>
    </vt:vector>
  </TitlesOfParts>
  <Company>Prodemge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Operacionais  Gerência de Memória</dc:title>
  <dc:creator> </dc:creator>
  <cp:lastModifiedBy> </cp:lastModifiedBy>
  <cp:revision>56</cp:revision>
  <dcterms:created xsi:type="dcterms:W3CDTF">2008-04-04T10:30:46Z</dcterms:created>
  <dcterms:modified xsi:type="dcterms:W3CDTF">2008-05-09T13:22:16Z</dcterms:modified>
</cp:coreProperties>
</file>