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3" r:id="rId3"/>
    <p:sldId id="328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AF9EC-5D18-471D-813F-D09C66D374FF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594D8-A903-4BBB-A922-1F32472F89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712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603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603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94D8-A903-4BBB-A922-1F32472F89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22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E2AB-24F9-466F-AF0E-90C23A8B5B01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91AED-102C-4DEC-8CFF-152F3A91D9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0" y="1412776"/>
            <a:ext cx="9144000" cy="3146425"/>
            <a:chOff x="0" y="0"/>
            <a:chExt cx="5760" cy="1982"/>
          </a:xfrm>
          <a:solidFill>
            <a:schemeClr val="tx2">
              <a:lumMod val="75000"/>
            </a:schemeClr>
          </a:solidFill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208" cy="19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24" name="Picture 21" descr="MAE082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" y="0"/>
              <a:ext cx="3524" cy="198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95536" y="2256583"/>
            <a:ext cx="2376264" cy="7700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82124" tIns="41061" rIns="82124" bIns="41061"/>
          <a:lstStyle/>
          <a:p>
            <a:r>
              <a:rPr lang="pt-BR" sz="2700" b="1" dirty="0" smtClean="0">
                <a:solidFill>
                  <a:schemeClr val="bg1"/>
                </a:solidFill>
              </a:rPr>
              <a:t>Voz sobre IP</a:t>
            </a:r>
            <a:endParaRPr lang="pt-BR" sz="27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975648" y="4591716"/>
            <a:ext cx="31683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  <a:tab pos="4189413" algn="l"/>
              </a:tabLst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  <a:tab pos="4189413" algn="l"/>
              </a:tabLst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Componentes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  <a:tab pos="4189413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Bruna Cardoso</a:t>
            </a:r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pt-BR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Gabriella</a:t>
            </a:r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Aquino</a:t>
            </a:r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Henrique Silvestre</a:t>
            </a:r>
          </a:p>
          <a:p>
            <a:pPr lvl="0"/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Larissa Casas</a:t>
            </a:r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pt-BR" sz="1400" smtClean="0">
                <a:latin typeface="Tahoma" pitchFamily="34" charset="0"/>
                <a:ea typeface="Tahoma" pitchFamily="34" charset="0"/>
                <a:cs typeface="Tahoma" pitchFamily="34" charset="0"/>
              </a:rPr>
              <a:t>Mateus </a:t>
            </a:r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Souza</a:t>
            </a:r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943100" algn="l"/>
                <a:tab pos="4189413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12447"/>
            <a:ext cx="421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Disciplina: Redes de Computadores</a:t>
            </a:r>
          </a:p>
          <a:p>
            <a:r>
              <a:rPr lang="pt-BR" dirty="0" smtClean="0"/>
              <a:t>Professor: Wagner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53039" y="1142876"/>
            <a:ext cx="842493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buFont typeface="Arial" pitchFamily="34" charset="0"/>
              <a:buChar char="•"/>
            </a:pPr>
            <a:endParaRPr lang="pt-BR" sz="28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2800" dirty="0" smtClean="0"/>
              <a:t>O VoIP evoluiu para Comunicações Unificadas (</a:t>
            </a:r>
            <a:r>
              <a:rPr lang="pt-BR" sz="2800" i="1" dirty="0" err="1" smtClean="0"/>
              <a:t>Unified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Commmunications</a:t>
            </a:r>
            <a:r>
              <a:rPr lang="pt-BR" sz="2800" dirty="0" smtClean="0"/>
              <a:t>);</a:t>
            </a:r>
          </a:p>
          <a:p>
            <a:pPr marL="457200" lvl="2"/>
            <a:endParaRPr lang="pt-BR" sz="28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2800" dirty="0" smtClean="0"/>
              <a:t>Apesar das inúmeras vantagens do VoIP em cima da telefona convencional, diversos usuários e administradores de rede temem utilizar o VoIP.</a:t>
            </a:r>
          </a:p>
          <a:p>
            <a:pPr marL="457200" lvl="2"/>
            <a:endParaRPr lang="pt-BR" sz="2400" dirty="0"/>
          </a:p>
          <a:p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3039" y="558101"/>
            <a:ext cx="3655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VoIP – Cenário Atual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10709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53039" y="1142876"/>
            <a:ext cx="842493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buFont typeface="Arial" pitchFamily="34" charset="0"/>
              <a:buChar char="•"/>
            </a:pPr>
            <a:endParaRPr lang="pt-BR" sz="2800" dirty="0" smtClean="0"/>
          </a:p>
          <a:p>
            <a:pPr marL="457200" lvl="2"/>
            <a:endParaRPr lang="pt-BR" sz="2400" dirty="0"/>
          </a:p>
          <a:p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3039" y="558101"/>
            <a:ext cx="2148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Referências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353039" y="1142876"/>
            <a:ext cx="84249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buFont typeface="Arial" pitchFamily="34" charset="0"/>
              <a:buChar char="•"/>
            </a:pPr>
            <a:endParaRPr lang="pt-BR" sz="28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2800" dirty="0" smtClean="0"/>
              <a:t>Livro Cisco CCNA </a:t>
            </a:r>
            <a:r>
              <a:rPr lang="pt-BR" sz="2800" dirty="0" err="1" smtClean="0"/>
              <a:t>Voice</a:t>
            </a:r>
            <a:endParaRPr lang="pt-BR" sz="2800" dirty="0" smtClean="0"/>
          </a:p>
          <a:p>
            <a:pPr marL="457200" lvl="2"/>
            <a:endParaRPr lang="pt-BR" sz="2400" dirty="0"/>
          </a:p>
          <a:p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53039" y="1788415"/>
            <a:ext cx="84249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 err="1"/>
              <a:t>Voice</a:t>
            </a:r>
            <a:r>
              <a:rPr lang="pt-BR" sz="3200" dirty="0"/>
              <a:t> </a:t>
            </a:r>
            <a:r>
              <a:rPr lang="pt-BR" sz="3200" dirty="0" smtClean="0"/>
              <a:t>over IP</a:t>
            </a:r>
            <a:endParaRPr lang="pt-BR" sz="3200" dirty="0"/>
          </a:p>
          <a:p>
            <a:endParaRPr lang="pt-BR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400" dirty="0"/>
              <a:t>Tecnologia que permite ao utilizador estabelecer chamadas telefônicas entre dispositivos digitais ou analógicos através de uma rede de dados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5" y="1083229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O que é VOIP?</a:t>
            </a:r>
          </a:p>
        </p:txBody>
      </p:sp>
    </p:spTree>
    <p:extLst>
      <p:ext uri="{BB962C8B-B14F-4D97-AF65-F5344CB8AC3E}">
        <p14:creationId xmlns:p14="http://schemas.microsoft.com/office/powerpoint/2010/main" xmlns="" val="18933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53039" y="1268760"/>
            <a:ext cx="84249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400" dirty="0" smtClean="0"/>
              <a:t>RTP </a:t>
            </a:r>
            <a:r>
              <a:rPr lang="pt-BR" sz="2400" dirty="0"/>
              <a:t>– Real-Time </a:t>
            </a:r>
            <a:r>
              <a:rPr lang="pt-BR" sz="2400" dirty="0" err="1"/>
              <a:t>Transport</a:t>
            </a:r>
            <a:r>
              <a:rPr lang="pt-BR" sz="2400" dirty="0"/>
              <a:t> </a:t>
            </a:r>
            <a:r>
              <a:rPr lang="pt-BR" sz="2400" dirty="0" err="1"/>
              <a:t>Protocol</a:t>
            </a:r>
            <a:endParaRPr lang="pt-BR" sz="2400" dirty="0"/>
          </a:p>
          <a:p>
            <a:pPr marL="1257300" lvl="3" indent="-342900">
              <a:buFont typeface="Courier New" pitchFamily="49" charset="0"/>
              <a:buChar char="o"/>
            </a:pPr>
            <a:r>
              <a:rPr lang="pt-BR" sz="2400" dirty="0"/>
              <a:t>Protocolo baseado em UDP responsável  pelo transporte de pacotes de </a:t>
            </a:r>
            <a:r>
              <a:rPr lang="pt-BR" sz="2400" dirty="0" smtClean="0"/>
              <a:t>áudio</a:t>
            </a:r>
          </a:p>
          <a:p>
            <a:pPr marL="914400" lvl="3"/>
            <a:endParaRPr lang="pt-BR" sz="2400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400" dirty="0" smtClean="0"/>
              <a:t>SIP – </a:t>
            </a:r>
            <a:r>
              <a:rPr lang="pt-BR" sz="2400" dirty="0" err="1"/>
              <a:t>Session</a:t>
            </a:r>
            <a:r>
              <a:rPr lang="pt-BR" sz="2400" dirty="0"/>
              <a:t> </a:t>
            </a:r>
            <a:r>
              <a:rPr lang="pt-BR" sz="2400" dirty="0" err="1"/>
              <a:t>Initiation</a:t>
            </a:r>
            <a:r>
              <a:rPr lang="pt-BR" sz="2400" dirty="0"/>
              <a:t> </a:t>
            </a:r>
            <a:r>
              <a:rPr lang="pt-BR" sz="2400" dirty="0" err="1"/>
              <a:t>Protocol</a:t>
            </a:r>
            <a:endParaRPr lang="pt-BR" sz="2400" dirty="0"/>
          </a:p>
          <a:p>
            <a:pPr marL="1257300" lvl="3" indent="-342900">
              <a:buFont typeface="Courier New" pitchFamily="49" charset="0"/>
              <a:buChar char="o"/>
            </a:pPr>
            <a:r>
              <a:rPr lang="pt-BR" sz="2400" dirty="0"/>
              <a:t>Protocolo da camada de aplicação criado pela IETF para sinalização de </a:t>
            </a:r>
            <a:r>
              <a:rPr lang="pt-BR" sz="2400" dirty="0" smtClean="0"/>
              <a:t>voz</a:t>
            </a:r>
          </a:p>
          <a:p>
            <a:pPr marL="914400" lvl="3"/>
            <a:endParaRPr lang="pt-BR" sz="2400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400" dirty="0" smtClean="0"/>
              <a:t>Processador de chamadas</a:t>
            </a:r>
          </a:p>
          <a:p>
            <a:pPr marL="1257300" lvl="3" indent="-342900">
              <a:buFont typeface="Courier New" pitchFamily="49" charset="0"/>
              <a:buChar char="o"/>
            </a:pPr>
            <a:r>
              <a:rPr lang="pt-BR" sz="2400" dirty="0"/>
              <a:t>Equipamento que age como servidor do Voz sobre IP </a:t>
            </a:r>
          </a:p>
          <a:p>
            <a:pPr marL="1257300" lvl="3" indent="-342900">
              <a:buFont typeface="Courier New" pitchFamily="49" charset="0"/>
              <a:buChar char="o"/>
            </a:pPr>
            <a:endParaRPr lang="pt-BR" sz="2400" dirty="0"/>
          </a:p>
          <a:p>
            <a:pPr marL="457200" lvl="2"/>
            <a:r>
              <a:rPr lang="pt-BR" sz="2400" dirty="0" smtClean="0"/>
              <a:t>	</a:t>
            </a:r>
            <a:r>
              <a:rPr lang="pt-BR" dirty="0"/>
              <a:t/>
            </a:r>
            <a:br>
              <a:rPr lang="pt-BR" dirty="0"/>
            </a:br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3039" y="558101"/>
            <a:ext cx="322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Conceitos de VoIP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7001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53039" y="1268760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3"/>
            <a:endParaRPr lang="pt-BR" sz="2400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400" dirty="0" smtClean="0"/>
              <a:t>	Gateway de Voz</a:t>
            </a:r>
          </a:p>
          <a:p>
            <a:pPr marL="1257300" lvl="3" indent="-342900">
              <a:buFont typeface="Courier New" pitchFamily="49" charset="0"/>
              <a:buChar char="o"/>
            </a:pPr>
            <a:r>
              <a:rPr lang="pt-BR" sz="2400" dirty="0"/>
              <a:t>Equipamento capaz de processar chamadas digitais e analógicas. Age como intermediador entre a rede VoIP e a rede de telefonia </a:t>
            </a:r>
            <a:r>
              <a:rPr lang="pt-BR" sz="2400" dirty="0" smtClean="0"/>
              <a:t>tradicional</a:t>
            </a:r>
          </a:p>
          <a:p>
            <a:pPr marL="914400" lvl="3"/>
            <a:endParaRPr lang="pt-BR" sz="2400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400" dirty="0"/>
              <a:t>PSTN–  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</a:t>
            </a:r>
            <a:r>
              <a:rPr lang="pt-BR" sz="2400" dirty="0" err="1" smtClean="0"/>
              <a:t>witched</a:t>
            </a:r>
            <a:r>
              <a:rPr lang="pt-BR" sz="2400" dirty="0" smtClean="0"/>
              <a:t> </a:t>
            </a:r>
            <a:r>
              <a:rPr lang="pt-BR" sz="2400" dirty="0" err="1"/>
              <a:t>T</a:t>
            </a:r>
            <a:r>
              <a:rPr lang="pt-BR" sz="2400" dirty="0" err="1" smtClean="0"/>
              <a:t>elephone</a:t>
            </a:r>
            <a:r>
              <a:rPr lang="pt-BR" sz="2400" dirty="0" smtClean="0"/>
              <a:t> Network</a:t>
            </a:r>
          </a:p>
          <a:p>
            <a:pPr marL="457200" lvl="2"/>
            <a:endParaRPr lang="pt-BR" sz="2400" dirty="0"/>
          </a:p>
          <a:p>
            <a:pPr marL="1257300" lvl="3" indent="-342900">
              <a:buFont typeface="Courier New" pitchFamily="49" charset="0"/>
              <a:buChar char="o"/>
            </a:pPr>
            <a:r>
              <a:rPr lang="pt-BR" sz="2400" dirty="0"/>
              <a:t>Rede comutada por circuitos tradicional otimizada para comunicação de voz em tempo real</a:t>
            </a:r>
          </a:p>
          <a:p>
            <a:pPr marL="457200" lvl="2"/>
            <a:endParaRPr lang="pt-BR" sz="2400" dirty="0"/>
          </a:p>
          <a:p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3039" y="558101"/>
            <a:ext cx="322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Conceitos de VoIP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1582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395535" y="5676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Como funciona?</a:t>
            </a:r>
            <a:endParaRPr lang="pt-BR" sz="3200" dirty="0"/>
          </a:p>
        </p:txBody>
      </p:sp>
      <p:pic>
        <p:nvPicPr>
          <p:cNvPr id="12" name="Imagem 11" descr="IP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772816"/>
            <a:ext cx="6624736" cy="3600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7780" y="1340768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Chamadas internas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011901" y="5733256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/>
            <a:r>
              <a:rPr lang="pt-BR" sz="1600" dirty="0" smtClean="0"/>
              <a:t>Fonte: Livro Cisco CCNA VOICE</a:t>
            </a:r>
          </a:p>
          <a:p>
            <a:pPr marL="457200" lvl="2"/>
            <a:endParaRPr lang="pt-BR" sz="1600" dirty="0"/>
          </a:p>
          <a:p>
            <a:endParaRPr lang="pt-B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6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395535" y="5676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Como funciona?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283968" y="879103"/>
            <a:ext cx="262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Chamadas Externas</a:t>
            </a:r>
            <a:endParaRPr lang="pt-BR" sz="2400" dirty="0"/>
          </a:p>
        </p:txBody>
      </p:sp>
      <p:pic>
        <p:nvPicPr>
          <p:cNvPr id="7" name="Espaço Reservado para Conteúdo 5" descr="voip_externo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739581" y="1331961"/>
            <a:ext cx="6197600" cy="5473700"/>
          </a:xfrm>
        </p:spPr>
      </p:pic>
      <p:sp>
        <p:nvSpPr>
          <p:cNvPr id="8" name="Retângulo 7"/>
          <p:cNvSpPr/>
          <p:nvPr/>
        </p:nvSpPr>
        <p:spPr>
          <a:xfrm>
            <a:off x="1011901" y="5733256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/>
            <a:r>
              <a:rPr lang="pt-BR" sz="1600" dirty="0" smtClean="0"/>
              <a:t>Fonte: Livro Cisco CCNA VOICE</a:t>
            </a:r>
          </a:p>
          <a:p>
            <a:pPr marL="457200" lvl="2"/>
            <a:endParaRPr lang="pt-BR" sz="1600" dirty="0"/>
          </a:p>
          <a:p>
            <a:endParaRPr lang="pt-B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0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53039" y="1268760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buFont typeface="Arial" pitchFamily="34" charset="0"/>
              <a:buChar char="•"/>
            </a:pPr>
            <a:r>
              <a:rPr lang="pt-BR" sz="3200" dirty="0" smtClean="0"/>
              <a:t>Redução de custos com comunicação</a:t>
            </a:r>
          </a:p>
          <a:p>
            <a:pPr lvl="2" indent="-457200">
              <a:buFont typeface="Arial" pitchFamily="34" charset="0"/>
              <a:buChar char="•"/>
            </a:pPr>
            <a:endParaRPr lang="pt-BR" sz="32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3200" dirty="0" smtClean="0"/>
              <a:t>Possibilidade de agregação de serviços</a:t>
            </a:r>
          </a:p>
          <a:p>
            <a:pPr lvl="2" indent="-457200">
              <a:buFont typeface="Arial" pitchFamily="34" charset="0"/>
              <a:buChar char="•"/>
            </a:pPr>
            <a:endParaRPr lang="pt-BR" sz="32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3200" dirty="0" smtClean="0"/>
              <a:t>Suporte a alta </a:t>
            </a:r>
            <a:r>
              <a:rPr lang="pt-BR" sz="3200" dirty="0" smtClean="0"/>
              <a:t>disponibilidade e balanceamento de carga</a:t>
            </a:r>
            <a:endParaRPr lang="pt-BR" sz="3200" dirty="0" smtClean="0"/>
          </a:p>
          <a:p>
            <a:pPr lvl="2" indent="-457200">
              <a:buFont typeface="Arial" pitchFamily="34" charset="0"/>
              <a:buChar char="•"/>
            </a:pPr>
            <a:endParaRPr lang="pt-BR" sz="32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3200" dirty="0" smtClean="0"/>
              <a:t>Redução de custos com infraestrutura de cabeamento </a:t>
            </a:r>
          </a:p>
          <a:p>
            <a:pPr marL="457200" lvl="2"/>
            <a:endParaRPr lang="pt-BR" sz="2400" dirty="0"/>
          </a:p>
          <a:p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3039" y="558101"/>
            <a:ext cx="3117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VoIP - Vantagens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0899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53039" y="1268760"/>
            <a:ext cx="842493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buFont typeface="Arial" pitchFamily="34" charset="0"/>
              <a:buChar char="•"/>
            </a:pPr>
            <a:r>
              <a:rPr lang="pt-BR" sz="3200" dirty="0" smtClean="0"/>
              <a:t>Alto custo para implantação</a:t>
            </a:r>
          </a:p>
          <a:p>
            <a:pPr lvl="2" indent="-457200">
              <a:buFont typeface="Arial" pitchFamily="34" charset="0"/>
              <a:buChar char="•"/>
            </a:pPr>
            <a:endParaRPr lang="pt-BR" sz="32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3200" dirty="0" smtClean="0"/>
              <a:t>Sistema dependente da energia elétrica convencional</a:t>
            </a:r>
          </a:p>
          <a:p>
            <a:pPr lvl="2" indent="-457200">
              <a:buFont typeface="Arial" pitchFamily="34" charset="0"/>
              <a:buChar char="•"/>
            </a:pPr>
            <a:endParaRPr lang="pt-BR" sz="32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3200" dirty="0" smtClean="0"/>
              <a:t>Exigência da infraestrutura de rede adequada</a:t>
            </a:r>
          </a:p>
          <a:p>
            <a:pPr marL="457200" lvl="2"/>
            <a:r>
              <a:rPr lang="pt-BR" sz="3200" dirty="0" smtClean="0"/>
              <a:t> </a:t>
            </a:r>
          </a:p>
          <a:p>
            <a:pPr marL="457200" lvl="2"/>
            <a:endParaRPr lang="pt-BR" sz="2400" dirty="0"/>
          </a:p>
          <a:p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3039" y="558101"/>
            <a:ext cx="366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VoIP - desvantagens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4657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348752" y="1556792"/>
            <a:ext cx="842493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buFont typeface="Arial" pitchFamily="34" charset="0"/>
              <a:buChar char="•"/>
            </a:pPr>
            <a:r>
              <a:rPr lang="pt-BR" sz="2800" dirty="0" smtClean="0"/>
              <a:t>No surgimento da tecnologia, existiam problemas com qualidade de voz e temor dos profissionais de telecomunicações;</a:t>
            </a:r>
          </a:p>
          <a:p>
            <a:pPr marL="457200" lvl="2"/>
            <a:endParaRPr lang="pt-BR" sz="28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2800" dirty="0" smtClean="0"/>
              <a:t>Hoje o VoIP evoluiu juntamente com as tecnologias de rede;</a:t>
            </a:r>
          </a:p>
          <a:p>
            <a:pPr marL="457200" lvl="2"/>
            <a:endParaRPr lang="pt-BR" sz="2800" dirty="0" smtClean="0"/>
          </a:p>
          <a:p>
            <a:pPr lvl="2" indent="-457200">
              <a:buFont typeface="Arial" pitchFamily="34" charset="0"/>
              <a:buChar char="•"/>
            </a:pPr>
            <a:r>
              <a:rPr lang="pt-BR" sz="2800" dirty="0" smtClean="0"/>
              <a:t>A grande maioria das implementações novas consideram VoIP como tecnologia de comunicação de voz;</a:t>
            </a:r>
          </a:p>
          <a:p>
            <a:pPr marL="457200" lvl="2"/>
            <a:endParaRPr lang="pt-BR" sz="2400" dirty="0"/>
          </a:p>
          <a:p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3039" y="558101"/>
            <a:ext cx="3655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VoIP – Cenário Atual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20664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281</Words>
  <Application>Microsoft Office PowerPoint</Application>
  <PresentationFormat>Apresentação na tela (4:3)</PresentationFormat>
  <Paragraphs>93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Jessé Rôney</dc:creator>
  <cp:lastModifiedBy>Bruna</cp:lastModifiedBy>
  <cp:revision>77</cp:revision>
  <dcterms:created xsi:type="dcterms:W3CDTF">2011-09-10T16:23:38Z</dcterms:created>
  <dcterms:modified xsi:type="dcterms:W3CDTF">2012-11-23T01:59:36Z</dcterms:modified>
</cp:coreProperties>
</file>